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8D7F3-2E18-E16C-4E4C-BDE7AB4A99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8D2D22-427E-182B-031B-EF3639AA3A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A6683-946E-287C-B761-411072B7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C3DE7-781F-1322-6097-A9D9520F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8930A-8C75-1CBF-8435-541B0093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37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553D6-62ED-C68D-DD74-29228045F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0A98B1-FB75-D597-0812-E43A819307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CD8DC-059F-5069-2AF3-7A58F54E8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034EC-2F84-FA1D-798E-C705A0E3E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2DFE6-D1B0-F082-9A70-F5B01CD27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6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B1E76B-2415-0C39-7952-E4930D7A81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7E6E5B-9A3F-073E-4BC4-FFA21640A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E8D5C-5149-89DD-D136-58FB0C90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E395A-D4E8-B88A-4D9B-7376C8F24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0DE56-D655-3387-FA6E-4A12568EC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43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EB424-9030-4620-00E3-95860AC1E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DD88E-E477-C673-6BFB-77B5B0031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7764E-829D-EE7F-21B6-40DDD0A8B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6D48E-5856-2A06-8C7D-110C20E32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8D57D-5744-980E-B1F6-1FA7A5A65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0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16C95-267F-69C1-58F8-AD89FDF62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522CE-8718-F8E3-5031-F2FFF102A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5FC55-67EA-0AB9-5720-70557068B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834CA-7428-D2A1-209D-D7A571AE6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A0414-BCBE-A2B9-551D-A4B593AEA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57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616C5-1326-89E6-9EF2-DE824AA8C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B0058-B628-49CB-9053-5BA7884958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B91B0F-CA69-EB44-BD60-FE970E2D1C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D4A02-05B2-82B3-92AA-DDD0E4FB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68941-B04F-0336-C251-DA0D2815B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81A9D-0A91-1DD5-62A3-5F0B8CFF0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854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E13A3-5258-ED77-1923-FC7C67892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09A83-83B4-F7B4-4F1A-95CD050FF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7FAE96-4B5D-9D49-5A4F-D7C25205A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00F48-555E-4CCF-2A13-151FB13B50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D8C556-251B-51AB-B508-81FDFE5387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391E98-761B-63B0-F1FE-D4CB87CE1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DBA140-1236-1996-C848-4C5DE124B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91170E-CB96-994D-D4D7-D055D8CD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4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BC6D-15E9-9D80-AD72-34A9B2C7E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2F0BB3-123B-84C2-D611-2CE4DFD1B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68F6B8-BB6D-8F0E-F2F9-F9D8C0BE2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D74B6-135A-76C5-0854-ACA20EF5B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21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A1970E-76E7-A3EC-8882-69446D848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7A88C7-A2C7-F47D-B845-0765B5482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25535-A76B-112F-E95C-BA389DA5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83CD7-009A-E11F-D90D-B5B56E2F9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33FCA-C9DE-E279-8A82-4BBC65EA7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C6ED7-3B9C-331E-83D3-B94C74448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A161E-086A-D77B-7DEC-B742A243C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2D9991-7A6B-2FAD-372B-E7D59B897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C039B-2DEC-D714-B76B-CB9D2511B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1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EE9F6-13E4-68FB-6FD6-FB17C79D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5B6CF9-BF65-8DF4-02F9-C81AF9C9B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C2F0DB-2C12-322B-2E23-3806DEA31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FEDC9A-DB09-A30E-CC43-4ADBE426E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19CE5-5E40-B285-C54F-B8221C9C5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73F0F-59AF-E30F-D60B-4E409FD89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03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FAE3E7-8E78-D8DA-3CF7-3792CEAC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51CD6-9478-6230-3C94-8921C1FD3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5B90E-13B3-A417-5B81-5A36229120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69035-D24C-4474-B71D-77B14D14BE8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89BF8-A262-EFF4-CDAB-A0853FD7FD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6BFC5-6073-F669-734C-BD336708F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51EF7-9D68-466D-9A5D-E29179C0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55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DF91F20-B96F-4F77-AC3E-2CDD3BAA1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484" y="-1"/>
            <a:ext cx="8111296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858281" y="-401562"/>
            <a:ext cx="6858004" cy="7661129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9" y="-1"/>
            <a:ext cx="8118331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7B6A113-58CD-406C-BCE4-6E1F1F2B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2569700" y="983306"/>
            <a:ext cx="5005754" cy="5005754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796D2B-50FE-20B5-3D9E-D4B757B52E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948" y="857251"/>
            <a:ext cx="6219582" cy="3160113"/>
          </a:xfrm>
        </p:spPr>
        <p:txBody>
          <a:bodyPr anchor="b">
            <a:normAutofit/>
          </a:bodyPr>
          <a:lstStyle/>
          <a:p>
            <a:pPr algn="l"/>
            <a:r>
              <a:rPr lang="en-US" sz="7200" dirty="0">
                <a:solidFill>
                  <a:srgbClr val="FFFFFF"/>
                </a:solidFill>
              </a:rPr>
              <a:t>2023-2024 Accident Information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8" y="4354178"/>
            <a:ext cx="8118330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42F67A-F91F-2ABE-C0C1-4450A13EB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661" y="4800600"/>
            <a:ext cx="5179879" cy="1200149"/>
          </a:xfrm>
        </p:spPr>
        <p:txBody>
          <a:bodyPr anchor="t"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2026-2027 Continuing Education </a:t>
            </a:r>
          </a:p>
        </p:txBody>
      </p:sp>
      <p:pic>
        <p:nvPicPr>
          <p:cNvPr id="6" name="Picture 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D174FE50-0F43-64CF-7D8F-6B7614F09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0979" y="1574844"/>
            <a:ext cx="3173819" cy="29365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60BE52-93F4-E78F-8126-D45796578CF9}"/>
              </a:ext>
            </a:extLst>
          </p:cNvPr>
          <p:cNvSpPr txBox="1"/>
          <p:nvPr/>
        </p:nvSpPr>
        <p:spPr>
          <a:xfrm>
            <a:off x="9185904" y="5421421"/>
            <a:ext cx="2332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Director Frank Foster </a:t>
            </a:r>
          </a:p>
        </p:txBody>
      </p:sp>
    </p:spTree>
    <p:extLst>
      <p:ext uri="{BB962C8B-B14F-4D97-AF65-F5344CB8AC3E}">
        <p14:creationId xmlns:p14="http://schemas.microsoft.com/office/powerpoint/2010/main" val="2605003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5B7334-6E52-2FD0-2E02-3D1DFB8E8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Summary Of Underground Injuries </a:t>
            </a:r>
          </a:p>
        </p:txBody>
      </p:sp>
      <p:pic>
        <p:nvPicPr>
          <p:cNvPr id="5" name="Content Placeholder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1124FAC3-A6C2-215C-B304-EE8DF586EC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981" y="5780416"/>
            <a:ext cx="889505" cy="823000"/>
          </a:xfrm>
        </p:spPr>
      </p:pic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021669FB-56B0-3926-10D5-162C0DD0C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698372"/>
              </p:ext>
            </p:extLst>
          </p:nvPr>
        </p:nvGraphicFramePr>
        <p:xfrm>
          <a:off x="1176322" y="2448123"/>
          <a:ext cx="8932412" cy="2912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2647">
                  <a:extLst>
                    <a:ext uri="{9D8B030D-6E8A-4147-A177-3AD203B41FA5}">
                      <a16:colId xmlns:a16="http://schemas.microsoft.com/office/drawing/2014/main" val="1904974031"/>
                    </a:ext>
                  </a:extLst>
                </a:gridCol>
                <a:gridCol w="1594927">
                  <a:extLst>
                    <a:ext uri="{9D8B030D-6E8A-4147-A177-3AD203B41FA5}">
                      <a16:colId xmlns:a16="http://schemas.microsoft.com/office/drawing/2014/main" val="255992263"/>
                    </a:ext>
                  </a:extLst>
                </a:gridCol>
                <a:gridCol w="1254838">
                  <a:extLst>
                    <a:ext uri="{9D8B030D-6E8A-4147-A177-3AD203B41FA5}">
                      <a16:colId xmlns:a16="http://schemas.microsoft.com/office/drawing/2014/main" val="1913925017"/>
                    </a:ext>
                  </a:extLst>
                </a:gridCol>
              </a:tblGrid>
              <a:tr h="4854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788983"/>
                  </a:ext>
                </a:extLst>
              </a:tr>
              <a:tr h="485407">
                <a:tc>
                  <a:txBody>
                    <a:bodyPr/>
                    <a:lstStyle/>
                    <a:p>
                      <a:r>
                        <a:rPr lang="en-US" dirty="0"/>
                        <a:t>Statewide Frequency Rate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926346"/>
                  </a:ext>
                </a:extLst>
              </a:tr>
              <a:tr h="485407">
                <a:tc>
                  <a:txBody>
                    <a:bodyPr/>
                    <a:lstStyle/>
                    <a:p>
                      <a:r>
                        <a:rPr lang="en-US" dirty="0"/>
                        <a:t>Number of No Lost time Injuries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537609"/>
                  </a:ext>
                </a:extLst>
              </a:tr>
              <a:tr h="485407">
                <a:tc>
                  <a:txBody>
                    <a:bodyPr/>
                    <a:lstStyle/>
                    <a:p>
                      <a:r>
                        <a:rPr lang="en-US" dirty="0"/>
                        <a:t>Number of Lost time Injuries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932386"/>
                  </a:ext>
                </a:extLst>
              </a:tr>
              <a:tr h="485407">
                <a:tc>
                  <a:txBody>
                    <a:bodyPr/>
                    <a:lstStyle/>
                    <a:p>
                      <a:r>
                        <a:rPr lang="en-US" dirty="0"/>
                        <a:t>Number of Fatalities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305520"/>
                  </a:ext>
                </a:extLst>
              </a:tr>
              <a:tr h="485407">
                <a:tc>
                  <a:txBody>
                    <a:bodyPr/>
                    <a:lstStyle/>
                    <a:p>
                      <a:r>
                        <a:rPr lang="en-US" dirty="0"/>
                        <a:t>Total Number of Injuries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728505"/>
                  </a:ext>
                </a:extLst>
              </a:tr>
            </a:tbl>
          </a:graphicData>
        </a:graphic>
      </p:graphicFrame>
      <p:pic>
        <p:nvPicPr>
          <p:cNvPr id="4098" name="Picture 2" descr="West Virginia - Wikipedia">
            <a:extLst>
              <a:ext uri="{FF2B5EF4-FFF2-40B4-BE49-F238E27FC236}">
                <a16:creationId xmlns:a16="http://schemas.microsoft.com/office/drawing/2014/main" id="{A184D916-8DA3-B9B5-F53A-E1A6ECDD4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7552" y="44857"/>
            <a:ext cx="29527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79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5B439C-AA7D-D1C4-BC8D-3D730E16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01984"/>
            <a:ext cx="4037826" cy="1472368"/>
          </a:xfrm>
        </p:spPr>
        <p:txBody>
          <a:bodyPr anchor="b">
            <a:normAutofit fontScale="90000"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Lost Time Injuries by Activity </a:t>
            </a:r>
          </a:p>
        </p:txBody>
      </p:sp>
      <p:pic>
        <p:nvPicPr>
          <p:cNvPr id="4" name="Content Placeholder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8263C81-C34A-6ED3-39B9-138EFE710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3814" y="5765463"/>
            <a:ext cx="889505" cy="823000"/>
          </a:xfr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45C4D02-303F-4998-273D-1610030288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83687"/>
              </p:ext>
            </p:extLst>
          </p:nvPr>
        </p:nvGraphicFramePr>
        <p:xfrm>
          <a:off x="4189445" y="463317"/>
          <a:ext cx="6289386" cy="6028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6767">
                  <a:extLst>
                    <a:ext uri="{9D8B030D-6E8A-4147-A177-3AD203B41FA5}">
                      <a16:colId xmlns:a16="http://schemas.microsoft.com/office/drawing/2014/main" val="492469653"/>
                    </a:ext>
                  </a:extLst>
                </a:gridCol>
                <a:gridCol w="1119673">
                  <a:extLst>
                    <a:ext uri="{9D8B030D-6E8A-4147-A177-3AD203B41FA5}">
                      <a16:colId xmlns:a16="http://schemas.microsoft.com/office/drawing/2014/main" val="593085422"/>
                    </a:ext>
                  </a:extLst>
                </a:gridCol>
                <a:gridCol w="942946">
                  <a:extLst>
                    <a:ext uri="{9D8B030D-6E8A-4147-A177-3AD203B41FA5}">
                      <a16:colId xmlns:a16="http://schemas.microsoft.com/office/drawing/2014/main" val="3017949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460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Reaching, Lifting, Pushing, Bending, Pulling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773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Stumbling, Tripping, Falling, Slipping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389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007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Haulage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419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Handling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984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Struck By Falling or Flying Object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281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Striking an Object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790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Falls of Roof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61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Fall of Face or Rib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468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Fall of Highwall or Spoil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382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Working With Hand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100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Burns and Smoke Inhalation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271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Foreign Object in eye or other Body Part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38319"/>
                  </a:ext>
                </a:extLst>
              </a:tr>
              <a:tr h="465805">
                <a:tc>
                  <a:txBody>
                    <a:bodyPr/>
                    <a:lstStyle/>
                    <a:p>
                      <a:r>
                        <a:rPr lang="en-US" dirty="0"/>
                        <a:t>Miscellaneous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353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Lost Time Injuries/Fatalities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472136"/>
                  </a:ext>
                </a:extLst>
              </a:tr>
            </a:tbl>
          </a:graphicData>
        </a:graphic>
      </p:graphicFrame>
      <p:pic>
        <p:nvPicPr>
          <p:cNvPr id="6" name="Content Placeholder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79A0C456-DC63-F01D-4A1B-040EB725E0A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981" y="5780416"/>
            <a:ext cx="889505" cy="823000"/>
          </a:xfrm>
        </p:spPr>
      </p:pic>
    </p:spTree>
    <p:extLst>
      <p:ext uri="{BB962C8B-B14F-4D97-AF65-F5344CB8AC3E}">
        <p14:creationId xmlns:p14="http://schemas.microsoft.com/office/powerpoint/2010/main" val="145866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8EB4EF-3100-DF12-8A1B-37B2E7C20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949" y="268738"/>
            <a:ext cx="5323754" cy="16297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Lost-Time UG. Injuries by Activity</a:t>
            </a:r>
            <a:endParaRPr lang="en-US" sz="48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3C0E993-CFD3-7A1C-C130-C3914CCDF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191241"/>
              </p:ext>
            </p:extLst>
          </p:nvPr>
        </p:nvGraphicFramePr>
        <p:xfrm>
          <a:off x="787125" y="2337897"/>
          <a:ext cx="8127999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35128">
                  <a:extLst>
                    <a:ext uri="{9D8B030D-6E8A-4147-A177-3AD203B41FA5}">
                      <a16:colId xmlns:a16="http://schemas.microsoft.com/office/drawing/2014/main" val="890197066"/>
                    </a:ext>
                  </a:extLst>
                </a:gridCol>
                <a:gridCol w="931178">
                  <a:extLst>
                    <a:ext uri="{9D8B030D-6E8A-4147-A177-3AD203B41FA5}">
                      <a16:colId xmlns:a16="http://schemas.microsoft.com/office/drawing/2014/main" val="3517243683"/>
                    </a:ext>
                  </a:extLst>
                </a:gridCol>
                <a:gridCol w="861693">
                  <a:extLst>
                    <a:ext uri="{9D8B030D-6E8A-4147-A177-3AD203B41FA5}">
                      <a16:colId xmlns:a16="http://schemas.microsoft.com/office/drawing/2014/main" val="694330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788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Less than 1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63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 to 3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417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3.1-5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99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5.1 – 10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31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10.1 – 15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036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15.1 – 20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277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20.1 – 25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387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25.1 – 30 Years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346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Greater than 30 Years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7693544"/>
                  </a:ext>
                </a:extLst>
              </a:tr>
            </a:tbl>
          </a:graphicData>
        </a:graphic>
      </p:graphicFrame>
      <p:pic>
        <p:nvPicPr>
          <p:cNvPr id="5" name="Content Placeholder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925AA4D9-CFCF-8DBB-6F2A-370C32645F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9801" y="5770154"/>
            <a:ext cx="889505" cy="82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865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DA06BC-A5FC-274E-6D05-65B76F6EF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Lost Time Injury By Occupation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278DD-D0DC-9AE8-DC2A-5658ECC78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702359"/>
              </p:ext>
            </p:extLst>
          </p:nvPr>
        </p:nvGraphicFramePr>
        <p:xfrm>
          <a:off x="156225" y="1688012"/>
          <a:ext cx="8127999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0511">
                  <a:extLst>
                    <a:ext uri="{9D8B030D-6E8A-4147-A177-3AD203B41FA5}">
                      <a16:colId xmlns:a16="http://schemas.microsoft.com/office/drawing/2014/main" val="3854877472"/>
                    </a:ext>
                  </a:extLst>
                </a:gridCol>
                <a:gridCol w="981512">
                  <a:extLst>
                    <a:ext uri="{9D8B030D-6E8A-4147-A177-3AD203B41FA5}">
                      <a16:colId xmlns:a16="http://schemas.microsoft.com/office/drawing/2014/main" val="916137635"/>
                    </a:ext>
                  </a:extLst>
                </a:gridCol>
                <a:gridCol w="895976">
                  <a:extLst>
                    <a:ext uri="{9D8B030D-6E8A-4147-A177-3AD203B41FA5}">
                      <a16:colId xmlns:a16="http://schemas.microsoft.com/office/drawing/2014/main" val="738388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008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Supervisor/Technical Personnel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770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Mining Machine Operator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216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Roof Bolter Operator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57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Face Equipment Operator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797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Maintenance Personnel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169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General Laborer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104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Outby Equipment Operator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778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Surface 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28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Tipple, Prep Plant Personnel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41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All Others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314284"/>
                  </a:ext>
                </a:extLst>
              </a:tr>
            </a:tbl>
          </a:graphicData>
        </a:graphic>
      </p:graphicFrame>
      <p:pic>
        <p:nvPicPr>
          <p:cNvPr id="2052" name="Picture 4" descr="LOW RRII Coal Roof Bolter | J.H. Fletcher &amp; Co.">
            <a:extLst>
              <a:ext uri="{FF2B5EF4-FFF2-40B4-BE49-F238E27FC236}">
                <a16:creationId xmlns:a16="http://schemas.microsoft.com/office/drawing/2014/main" id="{53F53571-66A8-F0A5-1BAC-0929D0CDB8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245" y="4261608"/>
            <a:ext cx="3252366" cy="2164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5.3.1: The Continuous Mining Machine | GEOG 000">
            <a:extLst>
              <a:ext uri="{FF2B5EF4-FFF2-40B4-BE49-F238E27FC236}">
                <a16:creationId xmlns:a16="http://schemas.microsoft.com/office/drawing/2014/main" id="{2B2F03BA-6366-C20D-E369-436131DA471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187" y="1912784"/>
            <a:ext cx="3355367" cy="1769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ontent Placeholder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46C345A7-0E69-D8FB-8F0D-A78DFA7A67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23" y="5854248"/>
            <a:ext cx="889505" cy="82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22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42203C-E40C-C32A-3AEF-F6D8FBEA2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Lost-Time UG. Injuries by Mining Method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EB38973-BB6B-ECE5-7B47-83CCBCE830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252685"/>
              </p:ext>
            </p:extLst>
          </p:nvPr>
        </p:nvGraphicFramePr>
        <p:xfrm>
          <a:off x="4336441" y="276776"/>
          <a:ext cx="7553888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908">
                  <a:extLst>
                    <a:ext uri="{9D8B030D-6E8A-4147-A177-3AD203B41FA5}">
                      <a16:colId xmlns:a16="http://schemas.microsoft.com/office/drawing/2014/main" val="4278778712"/>
                    </a:ext>
                  </a:extLst>
                </a:gridCol>
                <a:gridCol w="728197">
                  <a:extLst>
                    <a:ext uri="{9D8B030D-6E8A-4147-A177-3AD203B41FA5}">
                      <a16:colId xmlns:a16="http://schemas.microsoft.com/office/drawing/2014/main" val="318325100"/>
                    </a:ext>
                  </a:extLst>
                </a:gridCol>
                <a:gridCol w="759783">
                  <a:extLst>
                    <a:ext uri="{9D8B030D-6E8A-4147-A177-3AD203B41FA5}">
                      <a16:colId xmlns:a16="http://schemas.microsoft.com/office/drawing/2014/main" val="21710727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4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Longwall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637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Shortwall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40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Undefined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5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Continuous Miners With Remote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854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Retreat Mining/Pillaring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45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Continuous Haulage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735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Multiple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662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865209"/>
                  </a:ext>
                </a:extLst>
              </a:tr>
            </a:tbl>
          </a:graphicData>
        </a:graphic>
      </p:graphicFrame>
      <p:pic>
        <p:nvPicPr>
          <p:cNvPr id="3074" name="Picture 2" descr="Longwall systems - Underground mining - United Kingdom | Komatsu Mining  Corp.">
            <a:extLst>
              <a:ext uri="{FF2B5EF4-FFF2-40B4-BE49-F238E27FC236}">
                <a16:creationId xmlns:a16="http://schemas.microsoft.com/office/drawing/2014/main" id="{82E8B67D-EAB7-FAA8-0120-9A5D33AA7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72" y="4602566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Longwall systems - Underground mining - India | Komatsu Mining Corp.">
            <a:extLst>
              <a:ext uri="{FF2B5EF4-FFF2-40B4-BE49-F238E27FC236}">
                <a16:creationId xmlns:a16="http://schemas.microsoft.com/office/drawing/2014/main" id="{AB541E92-2F98-69B3-654B-1EED4E02B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605" y="4632792"/>
            <a:ext cx="2385882" cy="174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Longwall systems - Underground mining - India | Komatsu Mining Corp.">
            <a:extLst>
              <a:ext uri="{FF2B5EF4-FFF2-40B4-BE49-F238E27FC236}">
                <a16:creationId xmlns:a16="http://schemas.microsoft.com/office/drawing/2014/main" id="{91338719-6E0D-68FA-7136-1908C22F9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854" y="4562031"/>
            <a:ext cx="2614613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D70C76F-D392-7033-F199-832B53BCB3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981" y="5780416"/>
            <a:ext cx="889505" cy="82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531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306</Words>
  <Application>Microsoft Office PowerPoint</Application>
  <PresentationFormat>Widescreen</PresentationFormat>
  <Paragraphs>159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2023-2024 Accident Information </vt:lpstr>
      <vt:lpstr>Summary Of Underground Injuries </vt:lpstr>
      <vt:lpstr>Lost Time Injuries by Activity </vt:lpstr>
      <vt:lpstr>Lost-Time UG. Injuries by Activity</vt:lpstr>
      <vt:lpstr>Lost Time Injury By Occupation </vt:lpstr>
      <vt:lpstr>Lost-Time UG. Injuries by Mining Method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2021-2022 Accidents &amp; Violations</dc:title>
  <dc:creator>Bell, Joshua B</dc:creator>
  <cp:lastModifiedBy>Bell, Joshua B</cp:lastModifiedBy>
  <cp:revision>4</cp:revision>
  <cp:lastPrinted>2025-08-06T13:36:23Z</cp:lastPrinted>
  <dcterms:created xsi:type="dcterms:W3CDTF">2023-08-31T14:47:18Z</dcterms:created>
  <dcterms:modified xsi:type="dcterms:W3CDTF">2025-09-04T14:41:42Z</dcterms:modified>
</cp:coreProperties>
</file>