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306" r:id="rId3"/>
    <p:sldId id="261" r:id="rId4"/>
    <p:sldId id="298" r:id="rId5"/>
    <p:sldId id="299" r:id="rId6"/>
    <p:sldId id="297" r:id="rId7"/>
    <p:sldId id="259" r:id="rId8"/>
    <p:sldId id="304" r:id="rId9"/>
    <p:sldId id="300" r:id="rId10"/>
    <p:sldId id="257" r:id="rId11"/>
    <p:sldId id="283" r:id="rId12"/>
    <p:sldId id="288" r:id="rId13"/>
    <p:sldId id="284" r:id="rId14"/>
    <p:sldId id="289" r:id="rId15"/>
    <p:sldId id="287" r:id="rId16"/>
    <p:sldId id="290" r:id="rId17"/>
    <p:sldId id="280" r:id="rId18"/>
    <p:sldId id="291" r:id="rId19"/>
    <p:sldId id="262" r:id="rId20"/>
    <p:sldId id="276" r:id="rId21"/>
    <p:sldId id="279" r:id="rId22"/>
    <p:sldId id="263" r:id="rId23"/>
    <p:sldId id="266" r:id="rId24"/>
    <p:sldId id="267" r:id="rId25"/>
    <p:sldId id="281" r:id="rId26"/>
    <p:sldId id="271" r:id="rId27"/>
    <p:sldId id="268" r:id="rId28"/>
    <p:sldId id="269" r:id="rId29"/>
    <p:sldId id="270" r:id="rId30"/>
    <p:sldId id="272" r:id="rId31"/>
    <p:sldId id="273" r:id="rId32"/>
    <p:sldId id="274" r:id="rId33"/>
    <p:sldId id="260" r:id="rId34"/>
    <p:sldId id="285" r:id="rId35"/>
    <p:sldId id="303" r:id="rId36"/>
    <p:sldId id="305" r:id="rId37"/>
    <p:sldId id="294" r:id="rId38"/>
    <p:sldId id="301" r:id="rId39"/>
    <p:sldId id="296" r:id="rId40"/>
    <p:sldId id="302" r:id="rId4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5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sorterViewPr>
    <p:cViewPr>
      <p:scale>
        <a:sx n="100" d="100"/>
        <a:sy n="100" d="100"/>
      </p:scale>
      <p:origin x="0" y="-419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2AC3B-3F43-FC8E-37CF-23C9F938BE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15062A-A041-CB63-514B-3E7C277126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2162C10-8347-763D-6279-476A0CA2E08E}"/>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5" name="Footer Placeholder 4">
            <a:extLst>
              <a:ext uri="{FF2B5EF4-FFF2-40B4-BE49-F238E27FC236}">
                <a16:creationId xmlns:a16="http://schemas.microsoft.com/office/drawing/2014/main" id="{E2F2453D-08C1-04C3-02B5-A0CE469FBD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3E37D0-B761-7B3C-BA8D-5CCF053C7271}"/>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1406254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5EF18-6C52-1316-4CE9-BBE6AF13D4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9EEEC3-1E09-AC0E-94F1-06DEE6BA18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78FA75-9C36-3481-7B30-08370EA9AA4D}"/>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5" name="Footer Placeholder 4">
            <a:extLst>
              <a:ext uri="{FF2B5EF4-FFF2-40B4-BE49-F238E27FC236}">
                <a16:creationId xmlns:a16="http://schemas.microsoft.com/office/drawing/2014/main" id="{EAA38F86-FF67-10F9-F966-DE27F38A10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A42E88-16EC-6604-879C-3A07202A487A}"/>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826544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3E793A-5A5D-B22D-3FD6-CCA9724FEE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16DEDA-32FE-CE19-ABF8-E247EA68CC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3E1291-6362-EE63-05AC-8F566CE11547}"/>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5" name="Footer Placeholder 4">
            <a:extLst>
              <a:ext uri="{FF2B5EF4-FFF2-40B4-BE49-F238E27FC236}">
                <a16:creationId xmlns:a16="http://schemas.microsoft.com/office/drawing/2014/main" id="{54CDD8D1-8035-98ED-35E7-E14DFB97AE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891B2E-70B8-0775-4E18-A45FF2C6E13F}"/>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2236890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F670E-F7EF-66E8-C8CA-F03A16A192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CAD13F-1228-EE09-2B5C-C8DD8EE978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C35E9B-9AC1-DD81-1395-E795E7AA480F}"/>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5" name="Footer Placeholder 4">
            <a:extLst>
              <a:ext uri="{FF2B5EF4-FFF2-40B4-BE49-F238E27FC236}">
                <a16:creationId xmlns:a16="http://schemas.microsoft.com/office/drawing/2014/main" id="{178A56D6-1763-B30A-17AF-ABA284C421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3DA5C1-EF0C-DCFD-81E3-356F23002D23}"/>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69317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F2397-21F1-3CF7-6B44-EC25B9AEC3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301400-77B8-1742-4BF8-A2C1AE13FD1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83D4D9-4463-722F-AB05-AA22F820B8E2}"/>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5" name="Footer Placeholder 4">
            <a:extLst>
              <a:ext uri="{FF2B5EF4-FFF2-40B4-BE49-F238E27FC236}">
                <a16:creationId xmlns:a16="http://schemas.microsoft.com/office/drawing/2014/main" id="{1D06617B-A628-EF0F-446B-D13D02320C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7C11B9-AD81-0265-163D-C57D8FFA05CE}"/>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3467509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63AAC-16BC-04BF-13AB-AA5EACABA0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E8A982-2D3A-872A-36F5-25CF4FE8EC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28AEE0-DCE4-2B0F-1A56-324E3E6380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EE61AB-7D24-5370-7A63-8744F27C7401}"/>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6" name="Footer Placeholder 5">
            <a:extLst>
              <a:ext uri="{FF2B5EF4-FFF2-40B4-BE49-F238E27FC236}">
                <a16:creationId xmlns:a16="http://schemas.microsoft.com/office/drawing/2014/main" id="{D4A6F383-E591-6A73-0A4B-4C92285CFA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2A5BFD-9EB7-CA1C-9C3B-D1F81C710E5B}"/>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3483692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71CEB-C2C7-FE02-13BF-646878EC6A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AAE143-3F2E-28F8-EB7F-30E3C9C67A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3DB748-5BE0-16F8-6539-564D153D52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9DFB48-8E62-F097-A188-3289C1284F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FE94A6-D91F-8037-23C7-48465C3DBB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0106D4-9C07-E740-ADA5-0CC220FB901E}"/>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8" name="Footer Placeholder 7">
            <a:extLst>
              <a:ext uri="{FF2B5EF4-FFF2-40B4-BE49-F238E27FC236}">
                <a16:creationId xmlns:a16="http://schemas.microsoft.com/office/drawing/2014/main" id="{EEE37595-123A-D86A-7689-807BA0217A9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1898E6-6BF9-97C4-EB3E-4E67D41E8B45}"/>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387468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6703C-A771-415D-934A-AE09231473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4D684B-EB9F-C17B-E7EB-31A6077CC57A}"/>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4" name="Footer Placeholder 3">
            <a:extLst>
              <a:ext uri="{FF2B5EF4-FFF2-40B4-BE49-F238E27FC236}">
                <a16:creationId xmlns:a16="http://schemas.microsoft.com/office/drawing/2014/main" id="{E76F9450-1BAF-2FAC-F446-89B3A47055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617731-4930-B6F5-26A2-4477AC83D655}"/>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828866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B140A1-E418-B8F9-1CC1-4D334117E285}"/>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3" name="Footer Placeholder 2">
            <a:extLst>
              <a:ext uri="{FF2B5EF4-FFF2-40B4-BE49-F238E27FC236}">
                <a16:creationId xmlns:a16="http://schemas.microsoft.com/office/drawing/2014/main" id="{46A834C7-AF5E-B1F1-4D8B-9AA558BAE9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89D797-91C7-E05B-A018-F4C91D728D94}"/>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1392489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94CAB-F23F-BE0B-B04E-B9C5888E57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CD600F-BC6E-B09D-DE17-DEBD5F222D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730C0E-7B68-2B92-8830-9A5179385E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F9E044-8038-A788-E4E5-AE85FB0E0DB4}"/>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6" name="Footer Placeholder 5">
            <a:extLst>
              <a:ext uri="{FF2B5EF4-FFF2-40B4-BE49-F238E27FC236}">
                <a16:creationId xmlns:a16="http://schemas.microsoft.com/office/drawing/2014/main" id="{B43A69B4-67E3-4220-5E4F-E65900422A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90D502-85B8-7229-53B7-983D70686C0E}"/>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522321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6DC63-FAAA-4CAA-AD31-8355B132D9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956F64-3E0F-E3A5-DFB3-4E9B7B8059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E833E6-5A54-B8C1-B636-8F5B8DD0A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F2A575-E569-B776-60A0-022D36B6D4CA}"/>
              </a:ext>
            </a:extLst>
          </p:cNvPr>
          <p:cNvSpPr>
            <a:spLocks noGrp="1"/>
          </p:cNvSpPr>
          <p:nvPr>
            <p:ph type="dt" sz="half" idx="10"/>
          </p:nvPr>
        </p:nvSpPr>
        <p:spPr/>
        <p:txBody>
          <a:bodyPr/>
          <a:lstStyle/>
          <a:p>
            <a:fld id="{1F222E74-4F3C-400E-BA06-16B4600B8010}" type="datetimeFigureOut">
              <a:rPr lang="en-US" smtClean="0"/>
              <a:t>11/17/2025</a:t>
            </a:fld>
            <a:endParaRPr lang="en-US"/>
          </a:p>
        </p:txBody>
      </p:sp>
      <p:sp>
        <p:nvSpPr>
          <p:cNvPr id="6" name="Footer Placeholder 5">
            <a:extLst>
              <a:ext uri="{FF2B5EF4-FFF2-40B4-BE49-F238E27FC236}">
                <a16:creationId xmlns:a16="http://schemas.microsoft.com/office/drawing/2014/main" id="{B5D28151-930D-F4FC-55B4-9A535014C0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DBEDE4-B170-84D1-C365-A1246011D4A3}"/>
              </a:ext>
            </a:extLst>
          </p:cNvPr>
          <p:cNvSpPr>
            <a:spLocks noGrp="1"/>
          </p:cNvSpPr>
          <p:nvPr>
            <p:ph type="sldNum" sz="quarter" idx="12"/>
          </p:nvPr>
        </p:nvSpPr>
        <p:spPr/>
        <p:txBody>
          <a:bodyPr/>
          <a:lstStyle/>
          <a:p>
            <a:fld id="{40E52ED0-75B0-4BBE-8830-EF7D61BE43F0}" type="slidenum">
              <a:rPr lang="en-US" smtClean="0"/>
              <a:t>‹#›</a:t>
            </a:fld>
            <a:endParaRPr lang="en-US"/>
          </a:p>
        </p:txBody>
      </p:sp>
    </p:spTree>
    <p:extLst>
      <p:ext uri="{BB962C8B-B14F-4D97-AF65-F5344CB8AC3E}">
        <p14:creationId xmlns:p14="http://schemas.microsoft.com/office/powerpoint/2010/main" val="3627899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921542-AB2E-C2EC-C70E-11272032C4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218393-4E53-5E8D-6B09-8D4B360C6F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F22237-7D53-B036-9D26-4BA862FC3C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F222E74-4F3C-400E-BA06-16B4600B8010}" type="datetimeFigureOut">
              <a:rPr lang="en-US" smtClean="0"/>
              <a:t>11/17/2025</a:t>
            </a:fld>
            <a:endParaRPr lang="en-US"/>
          </a:p>
        </p:txBody>
      </p:sp>
      <p:sp>
        <p:nvSpPr>
          <p:cNvPr id="5" name="Footer Placeholder 4">
            <a:extLst>
              <a:ext uri="{FF2B5EF4-FFF2-40B4-BE49-F238E27FC236}">
                <a16:creationId xmlns:a16="http://schemas.microsoft.com/office/drawing/2014/main" id="{E012AC53-CC8E-93AB-D477-A6D42C24B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D9BD2A6-B760-F5E9-720F-0C1D0D8796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E52ED0-75B0-4BBE-8830-EF7D61BE43F0}" type="slidenum">
              <a:rPr lang="en-US" smtClean="0"/>
              <a:t>‹#›</a:t>
            </a:fld>
            <a:endParaRPr lang="en-US"/>
          </a:p>
        </p:txBody>
      </p:sp>
      <p:pic>
        <p:nvPicPr>
          <p:cNvPr id="7" name="Picture 6" descr="Logo, company name&#10;&#10;Description automatically generated">
            <a:extLst>
              <a:ext uri="{FF2B5EF4-FFF2-40B4-BE49-F238E27FC236}">
                <a16:creationId xmlns:a16="http://schemas.microsoft.com/office/drawing/2014/main" id="{4A081032-CC1A-F2F7-B71E-E81711CC1BCF}"/>
              </a:ext>
            </a:extLst>
          </p:cNvPr>
          <p:cNvPicPr>
            <a:picLocks noChangeAspect="1"/>
          </p:cNvPicPr>
          <p:nvPr userDrawn="1"/>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510028" y="0"/>
            <a:ext cx="1681972" cy="1672434"/>
          </a:xfrm>
          <a:prstGeom prst="rect">
            <a:avLst/>
          </a:prstGeom>
        </p:spPr>
      </p:pic>
    </p:spTree>
    <p:extLst>
      <p:ext uri="{BB962C8B-B14F-4D97-AF65-F5344CB8AC3E}">
        <p14:creationId xmlns:p14="http://schemas.microsoft.com/office/powerpoint/2010/main" val="15851077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D26D5BA-FB47-B816-8096-6F06D2331253}"/>
              </a:ext>
            </a:extLst>
          </p:cNvPr>
          <p:cNvPicPr>
            <a:picLocks noChangeAspect="1"/>
          </p:cNvPicPr>
          <p:nvPr/>
        </p:nvPicPr>
        <p:blipFill>
          <a:blip r:embed="rId2"/>
          <a:srcRect l="9091" r="-1" b="9531"/>
          <a:stretch>
            <a:fillRect/>
          </a:stretch>
        </p:blipFill>
        <p:spPr>
          <a:xfrm>
            <a:off x="20" y="10"/>
            <a:ext cx="8668492" cy="6857990"/>
          </a:xfrm>
          <a:prstGeom prst="rect">
            <a:avLst/>
          </a:prstGeom>
        </p:spPr>
      </p:pic>
      <p:sp>
        <p:nvSpPr>
          <p:cNvPr id="2" name="Title 1">
            <a:extLst>
              <a:ext uri="{FF2B5EF4-FFF2-40B4-BE49-F238E27FC236}">
                <a16:creationId xmlns:a16="http://schemas.microsoft.com/office/drawing/2014/main" id="{A7D83AC9-6071-4C35-83CA-74E4D9A27498}"/>
              </a:ext>
            </a:extLst>
          </p:cNvPr>
          <p:cNvSpPr>
            <a:spLocks noGrp="1"/>
          </p:cNvSpPr>
          <p:nvPr>
            <p:ph type="ctrTitle"/>
          </p:nvPr>
        </p:nvSpPr>
        <p:spPr>
          <a:xfrm>
            <a:off x="8591908" y="1148242"/>
            <a:ext cx="3690007" cy="3204134"/>
          </a:xfrm>
        </p:spPr>
        <p:txBody>
          <a:bodyPr anchor="b">
            <a:normAutofit/>
          </a:bodyPr>
          <a:lstStyle/>
          <a:p>
            <a:pPr algn="l"/>
            <a:r>
              <a:rPr lang="en-US" b="1" dirty="0"/>
              <a:t>Substance Abuse </a:t>
            </a:r>
          </a:p>
        </p:txBody>
      </p:sp>
      <p:sp>
        <p:nvSpPr>
          <p:cNvPr id="3" name="Content Placeholder 2">
            <a:extLst>
              <a:ext uri="{FF2B5EF4-FFF2-40B4-BE49-F238E27FC236}">
                <a16:creationId xmlns:a16="http://schemas.microsoft.com/office/drawing/2014/main" id="{288F2E32-B20E-4585-BB90-CC1B8306E2EA}"/>
              </a:ext>
            </a:extLst>
          </p:cNvPr>
          <p:cNvSpPr>
            <a:spLocks noGrp="1"/>
          </p:cNvSpPr>
          <p:nvPr>
            <p:ph type="subTitle" idx="1"/>
          </p:nvPr>
        </p:nvSpPr>
        <p:spPr>
          <a:xfrm>
            <a:off x="8790316" y="4872922"/>
            <a:ext cx="3081643" cy="1208141"/>
          </a:xfrm>
        </p:spPr>
        <p:txBody>
          <a:bodyPr>
            <a:normAutofit/>
          </a:bodyPr>
          <a:lstStyle/>
          <a:p>
            <a:pPr algn="l"/>
            <a:r>
              <a:rPr lang="en-US" sz="2000" dirty="0"/>
              <a:t>Continuing Education 2026-2027</a:t>
            </a:r>
          </a:p>
        </p:txBody>
      </p:sp>
    </p:spTree>
    <p:extLst>
      <p:ext uri="{BB962C8B-B14F-4D97-AF65-F5344CB8AC3E}">
        <p14:creationId xmlns:p14="http://schemas.microsoft.com/office/powerpoint/2010/main" val="2121298250"/>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36B9B-0552-42AA-B490-1F0A894AF093}"/>
              </a:ext>
            </a:extLst>
          </p:cNvPr>
          <p:cNvSpPr>
            <a:spLocks noGrp="1"/>
          </p:cNvSpPr>
          <p:nvPr>
            <p:ph type="title"/>
          </p:nvPr>
        </p:nvSpPr>
        <p:spPr/>
        <p:txBody>
          <a:bodyPr/>
          <a:lstStyle/>
          <a:p>
            <a:pPr algn="ctr"/>
            <a:r>
              <a:rPr lang="en-US" b="1" dirty="0"/>
              <a:t>Reasonable Suspicion</a:t>
            </a:r>
          </a:p>
        </p:txBody>
      </p:sp>
      <p:sp>
        <p:nvSpPr>
          <p:cNvPr id="3" name="Content Placeholder 2">
            <a:extLst>
              <a:ext uri="{FF2B5EF4-FFF2-40B4-BE49-F238E27FC236}">
                <a16:creationId xmlns:a16="http://schemas.microsoft.com/office/drawing/2014/main" id="{0FA848FD-2D3A-4258-81AE-0EF00E30B301}"/>
              </a:ext>
            </a:extLst>
          </p:cNvPr>
          <p:cNvSpPr>
            <a:spLocks noGrp="1"/>
          </p:cNvSpPr>
          <p:nvPr>
            <p:ph idx="1"/>
          </p:nvPr>
        </p:nvSpPr>
        <p:spPr>
          <a:xfrm>
            <a:off x="425302" y="1424763"/>
            <a:ext cx="11270512" cy="4752200"/>
          </a:xfrm>
        </p:spPr>
        <p:txBody>
          <a:bodyPr>
            <a:normAutofit lnSpcReduction="10000"/>
          </a:bodyPr>
          <a:lstStyle/>
          <a:p>
            <a:endParaRPr lang="en-US" dirty="0"/>
          </a:p>
          <a:p>
            <a:r>
              <a:rPr lang="en-US" dirty="0"/>
              <a:t>Reasonable suspicion drug testing is unique in that it deals more with actual impairment of the individual at the mine site than either a            pre-employment or random drug test. </a:t>
            </a:r>
          </a:p>
          <a:p>
            <a:pPr marL="0" indent="0">
              <a:buNone/>
            </a:pPr>
            <a:endParaRPr lang="en-US" dirty="0"/>
          </a:p>
          <a:p>
            <a:r>
              <a:rPr lang="en-US" dirty="0"/>
              <a:t>Reasonable suspicion that an employee is impaired will usually require that at least 1 foreman be involved somewhere in the process.</a:t>
            </a:r>
          </a:p>
          <a:p>
            <a:pPr marL="0" indent="0">
              <a:buNone/>
            </a:pPr>
            <a:endParaRPr lang="en-US" dirty="0"/>
          </a:p>
          <a:p>
            <a:pPr marL="0" indent="0" algn="ctr">
              <a:buNone/>
            </a:pPr>
            <a:r>
              <a:rPr lang="en-US" sz="3600" dirty="0"/>
              <a:t> Do you know how to handle a reasonable suspicion </a:t>
            </a:r>
          </a:p>
          <a:p>
            <a:pPr marL="0" indent="0" algn="ctr">
              <a:buNone/>
            </a:pPr>
            <a:r>
              <a:rPr lang="en-US" sz="3600" dirty="0"/>
              <a:t>case if called upon??</a:t>
            </a:r>
          </a:p>
          <a:p>
            <a:endParaRPr lang="en-US" dirty="0"/>
          </a:p>
        </p:txBody>
      </p:sp>
    </p:spTree>
    <p:extLst>
      <p:ext uri="{BB962C8B-B14F-4D97-AF65-F5344CB8AC3E}">
        <p14:creationId xmlns:p14="http://schemas.microsoft.com/office/powerpoint/2010/main" val="2041170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72C0A-1628-4589-BFD1-A57CD6259F58}"/>
              </a:ext>
            </a:extLst>
          </p:cNvPr>
          <p:cNvSpPr>
            <a:spLocks noGrp="1"/>
          </p:cNvSpPr>
          <p:nvPr>
            <p:ph type="title"/>
          </p:nvPr>
        </p:nvSpPr>
        <p:spPr/>
        <p:txBody>
          <a:bodyPr/>
          <a:lstStyle/>
          <a:p>
            <a:pPr algn="ctr"/>
            <a:r>
              <a:rPr lang="en-US" b="1" dirty="0"/>
              <a:t>What is Reasonable Suspicion?</a:t>
            </a:r>
          </a:p>
        </p:txBody>
      </p:sp>
      <p:sp>
        <p:nvSpPr>
          <p:cNvPr id="3" name="Content Placeholder 2">
            <a:extLst>
              <a:ext uri="{FF2B5EF4-FFF2-40B4-BE49-F238E27FC236}">
                <a16:creationId xmlns:a16="http://schemas.microsoft.com/office/drawing/2014/main" id="{D3EDB208-FE27-4CAA-A312-42A73AF8F0E8}"/>
              </a:ext>
            </a:extLst>
          </p:cNvPr>
          <p:cNvSpPr>
            <a:spLocks noGrp="1"/>
          </p:cNvSpPr>
          <p:nvPr>
            <p:ph idx="1"/>
          </p:nvPr>
        </p:nvSpPr>
        <p:spPr>
          <a:xfrm>
            <a:off x="690154" y="1546951"/>
            <a:ext cx="10515600" cy="4351338"/>
          </a:xfrm>
        </p:spPr>
        <p:txBody>
          <a:bodyPr>
            <a:noAutofit/>
          </a:bodyPr>
          <a:lstStyle/>
          <a:p>
            <a:pPr marL="0" indent="0">
              <a:buNone/>
            </a:pPr>
            <a:endParaRPr lang="en-US" sz="4000" dirty="0"/>
          </a:p>
          <a:p>
            <a:pPr>
              <a:buFont typeface="Wingdings" panose="05000000000000000000" pitchFamily="2" charset="2"/>
              <a:buChar char="Ø"/>
            </a:pPr>
            <a:r>
              <a:rPr lang="en-US" sz="4000" dirty="0"/>
              <a:t> Reasonable Suspicion is Suspicion of possible drug and alcohol abuse and/or misuse that is based on specific </a:t>
            </a:r>
            <a:r>
              <a:rPr lang="en-US" sz="4000" b="1" dirty="0"/>
              <a:t>observable</a:t>
            </a:r>
            <a:r>
              <a:rPr lang="en-US" sz="4000" dirty="0"/>
              <a:t> </a:t>
            </a:r>
            <a:r>
              <a:rPr lang="en-US" sz="4000" u="sng" dirty="0"/>
              <a:t>facts</a:t>
            </a:r>
            <a:r>
              <a:rPr lang="en-US" sz="4000" dirty="0"/>
              <a:t> that you can see happening and that you can describe what you have observed.    It is </a:t>
            </a:r>
            <a:r>
              <a:rPr lang="en-US" sz="4000" u="sng" dirty="0"/>
              <a:t>facts</a:t>
            </a:r>
            <a:r>
              <a:rPr lang="en-US" sz="4000" dirty="0"/>
              <a:t> that would cause a reasonable person to believe one is intoxicated or under the influence.</a:t>
            </a:r>
          </a:p>
          <a:p>
            <a:pPr marL="0" indent="0">
              <a:buNone/>
            </a:pPr>
            <a:endParaRPr lang="en-US" sz="4000" dirty="0"/>
          </a:p>
        </p:txBody>
      </p:sp>
    </p:spTree>
    <p:extLst>
      <p:ext uri="{BB962C8B-B14F-4D97-AF65-F5344CB8AC3E}">
        <p14:creationId xmlns:p14="http://schemas.microsoft.com/office/powerpoint/2010/main" val="1839760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8592A-384E-4182-BCC5-87A98D5301E7}"/>
              </a:ext>
            </a:extLst>
          </p:cNvPr>
          <p:cNvSpPr>
            <a:spLocks noGrp="1"/>
          </p:cNvSpPr>
          <p:nvPr>
            <p:ph type="title"/>
          </p:nvPr>
        </p:nvSpPr>
        <p:spPr/>
        <p:txBody>
          <a:bodyPr/>
          <a:lstStyle/>
          <a:p>
            <a:pPr algn="ctr"/>
            <a:r>
              <a:rPr lang="en-US" b="1" dirty="0"/>
              <a:t>Reasonable Suspicion – WV Law 36-22</a:t>
            </a:r>
          </a:p>
        </p:txBody>
      </p:sp>
      <p:sp>
        <p:nvSpPr>
          <p:cNvPr id="3" name="Content Placeholder 2">
            <a:extLst>
              <a:ext uri="{FF2B5EF4-FFF2-40B4-BE49-F238E27FC236}">
                <a16:creationId xmlns:a16="http://schemas.microsoft.com/office/drawing/2014/main" id="{A7014D29-CD73-4F24-AE68-961FC24A0839}"/>
              </a:ext>
            </a:extLst>
          </p:cNvPr>
          <p:cNvSpPr>
            <a:spLocks noGrp="1"/>
          </p:cNvSpPr>
          <p:nvPr>
            <p:ph idx="1"/>
          </p:nvPr>
        </p:nvSpPr>
        <p:spPr>
          <a:xfrm>
            <a:off x="838200" y="1602341"/>
            <a:ext cx="10515600" cy="4351338"/>
          </a:xfrm>
        </p:spPr>
        <p:txBody>
          <a:bodyPr>
            <a:noAutofit/>
          </a:bodyPr>
          <a:lstStyle/>
          <a:p>
            <a:r>
              <a:rPr lang="en-US" sz="3200" dirty="0"/>
              <a:t>No person is permitted to enter any mine or work area while under the influence of drugs or alcohol.</a:t>
            </a:r>
          </a:p>
          <a:p>
            <a:r>
              <a:rPr lang="en-US" sz="3200" dirty="0"/>
              <a:t>The operator shall refuse entry into a mine or remove from the mine any person whom the operator has a reasonable cause to believe is under the influence of intoxicants.</a:t>
            </a:r>
          </a:p>
          <a:p>
            <a:r>
              <a:rPr lang="en-US" sz="3200" dirty="0"/>
              <a:t>Miner’s Representative must be notified if provided for at the mine.</a:t>
            </a:r>
          </a:p>
          <a:p>
            <a:r>
              <a:rPr lang="en-US" sz="3200" dirty="0"/>
              <a:t>All drug and alcohol testing in these cases must comply with the provisions of 56-19.</a:t>
            </a:r>
          </a:p>
        </p:txBody>
      </p:sp>
    </p:spTree>
    <p:extLst>
      <p:ext uri="{BB962C8B-B14F-4D97-AF65-F5344CB8AC3E}">
        <p14:creationId xmlns:p14="http://schemas.microsoft.com/office/powerpoint/2010/main" val="4202907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769F202-035A-4AB1-A209-7DD5DFA5BB2C}"/>
              </a:ext>
            </a:extLst>
          </p:cNvPr>
          <p:cNvSpPr>
            <a:spLocks noGrp="1"/>
          </p:cNvSpPr>
          <p:nvPr>
            <p:ph idx="1"/>
          </p:nvPr>
        </p:nvSpPr>
        <p:spPr>
          <a:xfrm>
            <a:off x="753979" y="1301928"/>
            <a:ext cx="10515600" cy="5464582"/>
          </a:xfrm>
        </p:spPr>
        <p:txBody>
          <a:bodyPr/>
          <a:lstStyle/>
          <a:p>
            <a:pPr>
              <a:buFont typeface="Wingdings" panose="05000000000000000000" pitchFamily="2" charset="2"/>
              <a:buChar char="Ø"/>
            </a:pPr>
            <a:r>
              <a:rPr lang="en-US" dirty="0"/>
              <a:t>WV Law 36-22 states that Reasonable Cause shall be determined     by the existence of one or more of the following conditions:</a:t>
            </a:r>
          </a:p>
          <a:p>
            <a:pPr marL="514350" indent="-514350">
              <a:buFont typeface="+mj-lt"/>
              <a:buAutoNum type="arabicPeriod"/>
            </a:pPr>
            <a:r>
              <a:rPr lang="en-US" dirty="0"/>
              <a:t>Odor of alcohol or other intoxicant about the individual or on his breath;</a:t>
            </a:r>
          </a:p>
          <a:p>
            <a:pPr marL="514350" indent="-514350">
              <a:buFont typeface="+mj-lt"/>
              <a:buAutoNum type="arabicPeriod"/>
            </a:pPr>
            <a:r>
              <a:rPr lang="en-US" dirty="0"/>
              <a:t>Abnormally slurred speech, stammering, stumbling, weaving, or other loss of motor coordination;</a:t>
            </a:r>
          </a:p>
          <a:p>
            <a:pPr marL="514350" indent="-514350">
              <a:buFont typeface="+mj-lt"/>
              <a:buAutoNum type="arabicPeriod"/>
            </a:pPr>
            <a:r>
              <a:rPr lang="en-US" dirty="0"/>
              <a:t>Unexplained </a:t>
            </a:r>
            <a:r>
              <a:rPr lang="en-US" u="sng" dirty="0"/>
              <a:t>animated signs </a:t>
            </a:r>
            <a:r>
              <a:rPr lang="en-US" dirty="0"/>
              <a:t>of intoxication or influence of drugs on the individual;</a:t>
            </a:r>
          </a:p>
          <a:p>
            <a:pPr marL="514350" indent="-514350">
              <a:buFont typeface="+mj-lt"/>
              <a:buAutoNum type="arabicPeriod"/>
            </a:pPr>
            <a:r>
              <a:rPr lang="en-US" dirty="0"/>
              <a:t>Other </a:t>
            </a:r>
            <a:r>
              <a:rPr lang="en-US" u="sng" dirty="0"/>
              <a:t>discernable signs </a:t>
            </a:r>
            <a:r>
              <a:rPr lang="en-US" dirty="0"/>
              <a:t>of intoxication or influence of drugs on the individual</a:t>
            </a:r>
          </a:p>
          <a:p>
            <a:pPr marL="0" indent="0" algn="ctr">
              <a:buNone/>
            </a:pPr>
            <a:r>
              <a:rPr lang="en-US" dirty="0"/>
              <a:t>All these conditions are </a:t>
            </a:r>
            <a:r>
              <a:rPr lang="en-US" b="1" dirty="0"/>
              <a:t>OBSERVABLE</a:t>
            </a:r>
          </a:p>
          <a:p>
            <a:endParaRPr lang="en-US" dirty="0"/>
          </a:p>
        </p:txBody>
      </p:sp>
    </p:spTree>
    <p:extLst>
      <p:ext uri="{BB962C8B-B14F-4D97-AF65-F5344CB8AC3E}">
        <p14:creationId xmlns:p14="http://schemas.microsoft.com/office/powerpoint/2010/main" val="374665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E5BB1-3DC6-4FD9-AA95-F205F6AC8665}"/>
              </a:ext>
            </a:extLst>
          </p:cNvPr>
          <p:cNvSpPr>
            <a:spLocks noGrp="1"/>
          </p:cNvSpPr>
          <p:nvPr>
            <p:ph type="title"/>
          </p:nvPr>
        </p:nvSpPr>
        <p:spPr/>
        <p:txBody>
          <a:bodyPr/>
          <a:lstStyle/>
          <a:p>
            <a:pPr algn="ctr"/>
            <a:r>
              <a:rPr lang="en-US" b="1" dirty="0"/>
              <a:t>Medical Conditions</a:t>
            </a:r>
          </a:p>
        </p:txBody>
      </p:sp>
      <p:sp>
        <p:nvSpPr>
          <p:cNvPr id="3" name="Content Placeholder 2">
            <a:extLst>
              <a:ext uri="{FF2B5EF4-FFF2-40B4-BE49-F238E27FC236}">
                <a16:creationId xmlns:a16="http://schemas.microsoft.com/office/drawing/2014/main" id="{711FAFAB-05A5-4EC0-8E99-68736C0CC360}"/>
              </a:ext>
            </a:extLst>
          </p:cNvPr>
          <p:cNvSpPr>
            <a:spLocks noGrp="1"/>
          </p:cNvSpPr>
          <p:nvPr>
            <p:ph idx="1"/>
          </p:nvPr>
        </p:nvSpPr>
        <p:spPr>
          <a:xfrm>
            <a:off x="435935" y="1825625"/>
            <a:ext cx="11302409" cy="4351338"/>
          </a:xfrm>
        </p:spPr>
        <p:txBody>
          <a:bodyPr>
            <a:normAutofit/>
          </a:bodyPr>
          <a:lstStyle/>
          <a:p>
            <a:r>
              <a:rPr lang="en-US" sz="3200" dirty="0"/>
              <a:t>Be aware that some medical conditions (such as low blood sugar) can be mistaken for drug or alcohol use</a:t>
            </a:r>
          </a:p>
          <a:p>
            <a:endParaRPr lang="en-US" sz="3200" dirty="0"/>
          </a:p>
          <a:p>
            <a:r>
              <a:rPr lang="en-US" sz="3200" dirty="0"/>
              <a:t>Any miner denied entry into a mine or removed from the mine because of reasonable suspicion has a </a:t>
            </a:r>
            <a:r>
              <a:rPr lang="en-US" sz="3200" u="sng" dirty="0"/>
              <a:t>right by law to receive a timely and appropriate medical examination</a:t>
            </a:r>
            <a:r>
              <a:rPr lang="en-US" sz="3200" b="1" dirty="0"/>
              <a:t> </a:t>
            </a:r>
            <a:r>
              <a:rPr lang="en-US" sz="3200" dirty="0"/>
              <a:t>provided by the operator.  WV 36-22.                                                                                                       * A medical examination will not prevent a drug and alcohol test from being administered. </a:t>
            </a:r>
          </a:p>
          <a:p>
            <a:pPr marL="0" indent="0">
              <a:buNone/>
            </a:pPr>
            <a:endParaRPr lang="en-US" sz="3200" dirty="0"/>
          </a:p>
          <a:p>
            <a:pPr marL="0" indent="0">
              <a:buNone/>
            </a:pPr>
            <a:endParaRPr lang="en-US" sz="3200" dirty="0"/>
          </a:p>
          <a:p>
            <a:endParaRPr lang="en-US" sz="3200" dirty="0"/>
          </a:p>
          <a:p>
            <a:pPr marL="0" indent="0">
              <a:buNone/>
            </a:pPr>
            <a:endParaRPr lang="en-US" sz="3200" dirty="0"/>
          </a:p>
        </p:txBody>
      </p:sp>
    </p:spTree>
    <p:extLst>
      <p:ext uri="{BB962C8B-B14F-4D97-AF65-F5344CB8AC3E}">
        <p14:creationId xmlns:p14="http://schemas.microsoft.com/office/powerpoint/2010/main" val="129550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7602916-DA0B-455F-9BA3-9658A66CAC0C}"/>
              </a:ext>
            </a:extLst>
          </p:cNvPr>
          <p:cNvSpPr>
            <a:spLocks noGrp="1"/>
          </p:cNvSpPr>
          <p:nvPr>
            <p:ph type="title"/>
          </p:nvPr>
        </p:nvSpPr>
        <p:spPr/>
        <p:txBody>
          <a:bodyPr/>
          <a:lstStyle/>
          <a:p>
            <a:pPr algn="ctr"/>
            <a:r>
              <a:rPr lang="en-US" b="1" dirty="0"/>
              <a:t>Reasonable Suspicion</a:t>
            </a:r>
          </a:p>
        </p:txBody>
      </p:sp>
      <p:sp>
        <p:nvSpPr>
          <p:cNvPr id="3" name="Content Placeholder 2">
            <a:extLst>
              <a:ext uri="{FF2B5EF4-FFF2-40B4-BE49-F238E27FC236}">
                <a16:creationId xmlns:a16="http://schemas.microsoft.com/office/drawing/2014/main" id="{F279A1D9-E2BD-4565-849E-BA121E74BD29}"/>
              </a:ext>
            </a:extLst>
          </p:cNvPr>
          <p:cNvSpPr>
            <a:spLocks noGrp="1"/>
          </p:cNvSpPr>
          <p:nvPr>
            <p:ph idx="1"/>
          </p:nvPr>
        </p:nvSpPr>
        <p:spPr>
          <a:xfrm>
            <a:off x="838200" y="1690688"/>
            <a:ext cx="10515600" cy="4351338"/>
          </a:xfrm>
        </p:spPr>
        <p:txBody>
          <a:bodyPr>
            <a:noAutofit/>
          </a:bodyPr>
          <a:lstStyle/>
          <a:p>
            <a:r>
              <a:rPr lang="en-US" sz="3200" dirty="0"/>
              <a:t>Employer receives notice that an employee may be impaired and/or abusing drugs/alcohol. </a:t>
            </a:r>
          </a:p>
          <a:p>
            <a:r>
              <a:rPr lang="en-US" sz="3200" dirty="0"/>
              <a:t>Employer has a duty to investigate. This should include going to the individual(s) and observing them for any visible signs of impairment. The information received by the observer must be trustworthy.  </a:t>
            </a:r>
          </a:p>
          <a:p>
            <a:r>
              <a:rPr lang="en-US" sz="3200" dirty="0"/>
              <a:t>As part of the investigation into the matter the employer may drug/alcohol test the individual. </a:t>
            </a:r>
          </a:p>
          <a:p>
            <a:r>
              <a:rPr lang="en-US" sz="3200" dirty="0"/>
              <a:t>The employer should follow its policy consistently.   </a:t>
            </a:r>
          </a:p>
          <a:p>
            <a:endParaRPr lang="en-US" sz="3200" dirty="0"/>
          </a:p>
        </p:txBody>
      </p:sp>
    </p:spTree>
    <p:extLst>
      <p:ext uri="{BB962C8B-B14F-4D97-AF65-F5344CB8AC3E}">
        <p14:creationId xmlns:p14="http://schemas.microsoft.com/office/powerpoint/2010/main" val="1619420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6E46-3231-4841-BE60-69D26634F60D}"/>
              </a:ext>
            </a:extLst>
          </p:cNvPr>
          <p:cNvSpPr>
            <a:spLocks noGrp="1"/>
          </p:cNvSpPr>
          <p:nvPr>
            <p:ph type="title"/>
          </p:nvPr>
        </p:nvSpPr>
        <p:spPr/>
        <p:txBody>
          <a:bodyPr/>
          <a:lstStyle/>
          <a:p>
            <a:pPr algn="ctr"/>
            <a:r>
              <a:rPr lang="en-US" b="1" dirty="0"/>
              <a:t>Reasonable Suspicion</a:t>
            </a:r>
          </a:p>
        </p:txBody>
      </p:sp>
      <p:sp>
        <p:nvSpPr>
          <p:cNvPr id="3" name="Content Placeholder 2">
            <a:extLst>
              <a:ext uri="{FF2B5EF4-FFF2-40B4-BE49-F238E27FC236}">
                <a16:creationId xmlns:a16="http://schemas.microsoft.com/office/drawing/2014/main" id="{D7E56029-669A-436E-8236-D60695226196}"/>
              </a:ext>
            </a:extLst>
          </p:cNvPr>
          <p:cNvSpPr>
            <a:spLocks noGrp="1"/>
          </p:cNvSpPr>
          <p:nvPr>
            <p:ph idx="1"/>
          </p:nvPr>
        </p:nvSpPr>
        <p:spPr/>
        <p:txBody>
          <a:bodyPr>
            <a:normAutofit/>
          </a:bodyPr>
          <a:lstStyle/>
          <a:p>
            <a:r>
              <a:rPr lang="en-US" sz="3200" dirty="0"/>
              <a:t>It is important that proper protocol be followed when responding to a situation involving someone that may be impaired and/or abusing drugs and alcohol.</a:t>
            </a:r>
          </a:p>
          <a:p>
            <a:endParaRPr lang="en-US" sz="3200" dirty="0"/>
          </a:p>
          <a:p>
            <a:r>
              <a:rPr lang="en-US" sz="3200" dirty="0"/>
              <a:t>Be sure to know and follow your company policy when dealing with someone who may be impaired on the job. </a:t>
            </a:r>
          </a:p>
          <a:p>
            <a:endParaRPr lang="en-US" sz="3200" dirty="0"/>
          </a:p>
          <a:p>
            <a:endParaRPr lang="en-US" sz="3200" dirty="0"/>
          </a:p>
        </p:txBody>
      </p:sp>
    </p:spTree>
    <p:extLst>
      <p:ext uri="{BB962C8B-B14F-4D97-AF65-F5344CB8AC3E}">
        <p14:creationId xmlns:p14="http://schemas.microsoft.com/office/powerpoint/2010/main" val="3859499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D8E60-C19E-49CF-8FEC-4657B0FC32D7}"/>
              </a:ext>
            </a:extLst>
          </p:cNvPr>
          <p:cNvSpPr>
            <a:spLocks noGrp="1"/>
          </p:cNvSpPr>
          <p:nvPr>
            <p:ph type="title"/>
          </p:nvPr>
        </p:nvSpPr>
        <p:spPr/>
        <p:txBody>
          <a:bodyPr/>
          <a:lstStyle/>
          <a:p>
            <a:pPr algn="ctr"/>
            <a:r>
              <a:rPr lang="en-US" b="1" dirty="0"/>
              <a:t>Common Legal Issues</a:t>
            </a:r>
          </a:p>
        </p:txBody>
      </p:sp>
      <p:sp>
        <p:nvSpPr>
          <p:cNvPr id="3" name="Content Placeholder 2">
            <a:extLst>
              <a:ext uri="{FF2B5EF4-FFF2-40B4-BE49-F238E27FC236}">
                <a16:creationId xmlns:a16="http://schemas.microsoft.com/office/drawing/2014/main" id="{E04DFB02-D96D-4CC1-A6AD-BF50EBAEA427}"/>
              </a:ext>
            </a:extLst>
          </p:cNvPr>
          <p:cNvSpPr>
            <a:spLocks noGrp="1"/>
          </p:cNvSpPr>
          <p:nvPr>
            <p:ph idx="1"/>
          </p:nvPr>
        </p:nvSpPr>
        <p:spPr>
          <a:xfrm>
            <a:off x="446567" y="1825625"/>
            <a:ext cx="10907233" cy="4351338"/>
          </a:xfrm>
        </p:spPr>
        <p:txBody>
          <a:bodyPr>
            <a:normAutofit/>
          </a:bodyPr>
          <a:lstStyle/>
          <a:p>
            <a:r>
              <a:rPr lang="en-US" sz="3200" dirty="0"/>
              <a:t>Inconsistent or Discriminatory Testing (Race, Gender, like or dislike, etc.)</a:t>
            </a:r>
          </a:p>
          <a:p>
            <a:r>
              <a:rPr lang="en-US" sz="3200" dirty="0"/>
              <a:t>False Accusations</a:t>
            </a:r>
          </a:p>
          <a:p>
            <a:r>
              <a:rPr lang="en-US" sz="3200" dirty="0"/>
              <a:t>Sub-standard Testing Procedures (Not following DOT Guidelines)</a:t>
            </a:r>
          </a:p>
          <a:p>
            <a:r>
              <a:rPr lang="en-US" sz="3200" dirty="0"/>
              <a:t>Negligent in Employee Privacy and Confidentiality</a:t>
            </a:r>
          </a:p>
          <a:p>
            <a:r>
              <a:rPr lang="en-US" sz="3200" dirty="0"/>
              <a:t>Wrongful Termination</a:t>
            </a:r>
          </a:p>
          <a:p>
            <a:r>
              <a:rPr lang="en-US" sz="3200" dirty="0"/>
              <a:t>Hearings involving Suspension of Coal Miner Certifications</a:t>
            </a:r>
          </a:p>
        </p:txBody>
      </p:sp>
    </p:spTree>
    <p:extLst>
      <p:ext uri="{BB962C8B-B14F-4D97-AF65-F5344CB8AC3E}">
        <p14:creationId xmlns:p14="http://schemas.microsoft.com/office/powerpoint/2010/main" val="4127118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4ABEF4-19A6-4BB8-9CD4-0769B2FF66E7}"/>
              </a:ext>
            </a:extLst>
          </p:cNvPr>
          <p:cNvSpPr>
            <a:spLocks noGrp="1"/>
          </p:cNvSpPr>
          <p:nvPr>
            <p:ph idx="1"/>
          </p:nvPr>
        </p:nvSpPr>
        <p:spPr>
          <a:xfrm>
            <a:off x="1772230" y="1253331"/>
            <a:ext cx="8771862" cy="4351338"/>
          </a:xfrm>
        </p:spPr>
        <p:txBody>
          <a:bodyPr/>
          <a:lstStyle/>
          <a:p>
            <a:endParaRPr lang="en-US" dirty="0">
              <a:solidFill>
                <a:srgbClr val="FF0000"/>
              </a:solidFill>
            </a:endParaRPr>
          </a:p>
          <a:p>
            <a:pPr marL="0" indent="0" algn="ctr">
              <a:buNone/>
            </a:pPr>
            <a:r>
              <a:rPr lang="en-US" sz="6600" b="1" dirty="0">
                <a:solidFill>
                  <a:srgbClr val="FF0000"/>
                </a:solidFill>
              </a:rPr>
              <a:t>Stop here    </a:t>
            </a:r>
          </a:p>
          <a:p>
            <a:pPr marL="0" indent="0" algn="ctr">
              <a:buNone/>
            </a:pPr>
            <a:r>
              <a:rPr lang="en-US" sz="4000" dirty="0"/>
              <a:t>Review your company policy on                              Reasonable Suspicion                                                             and your role as a Supervisor                                                    to avoid these legal issues  </a:t>
            </a:r>
          </a:p>
          <a:p>
            <a:endParaRPr lang="en-US" dirty="0"/>
          </a:p>
        </p:txBody>
      </p:sp>
    </p:spTree>
    <p:extLst>
      <p:ext uri="{BB962C8B-B14F-4D97-AF65-F5344CB8AC3E}">
        <p14:creationId xmlns:p14="http://schemas.microsoft.com/office/powerpoint/2010/main" val="2842148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4C7D0-8224-4A09-933A-28C7975E5B6D}"/>
              </a:ext>
            </a:extLst>
          </p:cNvPr>
          <p:cNvSpPr>
            <a:spLocks noGrp="1"/>
          </p:cNvSpPr>
          <p:nvPr>
            <p:ph type="title"/>
          </p:nvPr>
        </p:nvSpPr>
        <p:spPr/>
        <p:txBody>
          <a:bodyPr/>
          <a:lstStyle/>
          <a:p>
            <a:pPr algn="ctr"/>
            <a:r>
              <a:rPr lang="en-US" b="1" dirty="0"/>
              <a:t>Why follow proper protocol?</a:t>
            </a:r>
          </a:p>
        </p:txBody>
      </p:sp>
      <p:sp>
        <p:nvSpPr>
          <p:cNvPr id="3" name="Content Placeholder 2">
            <a:extLst>
              <a:ext uri="{FF2B5EF4-FFF2-40B4-BE49-F238E27FC236}">
                <a16:creationId xmlns:a16="http://schemas.microsoft.com/office/drawing/2014/main" id="{C2E19289-B600-497E-95A1-0637A74323D2}"/>
              </a:ext>
            </a:extLst>
          </p:cNvPr>
          <p:cNvSpPr>
            <a:spLocks noGrp="1"/>
          </p:cNvSpPr>
          <p:nvPr>
            <p:ph idx="1"/>
          </p:nvPr>
        </p:nvSpPr>
        <p:spPr>
          <a:xfrm>
            <a:off x="318977" y="1825625"/>
            <a:ext cx="11504428" cy="4351338"/>
          </a:xfrm>
        </p:spPr>
        <p:txBody>
          <a:bodyPr>
            <a:normAutofit/>
          </a:bodyPr>
          <a:lstStyle/>
          <a:p>
            <a:r>
              <a:rPr lang="en-US" dirty="0"/>
              <a:t>Accidents can result from allowing someone to work while impaired</a:t>
            </a:r>
          </a:p>
          <a:p>
            <a:r>
              <a:rPr lang="en-US" dirty="0"/>
              <a:t>Can cause undo hardships on the individual and family if dismissed without proper justification</a:t>
            </a:r>
          </a:p>
          <a:p>
            <a:r>
              <a:rPr lang="en-US" dirty="0"/>
              <a:t>To avoid unintended confrontations from the individual</a:t>
            </a:r>
          </a:p>
          <a:p>
            <a:r>
              <a:rPr lang="en-US" dirty="0"/>
              <a:t>Company and individuals involved could be subject to lawsuits from the individual if not handled correctly</a:t>
            </a:r>
          </a:p>
          <a:p>
            <a:r>
              <a:rPr lang="en-US" dirty="0"/>
              <a:t>Withdrawal of the individual’s mining certifications could be jeopardized</a:t>
            </a:r>
          </a:p>
          <a:p>
            <a:r>
              <a:rPr lang="en-US" dirty="0"/>
              <a:t>The individual could continue to work somewhere on mine property and jeopardize his safety and the safety of other miners  </a:t>
            </a:r>
          </a:p>
          <a:p>
            <a:endParaRPr lang="en-US" dirty="0"/>
          </a:p>
          <a:p>
            <a:pPr marL="0" indent="0">
              <a:buNone/>
            </a:pPr>
            <a:endParaRPr lang="en-US" dirty="0"/>
          </a:p>
        </p:txBody>
      </p:sp>
    </p:spTree>
    <p:extLst>
      <p:ext uri="{BB962C8B-B14F-4D97-AF65-F5344CB8AC3E}">
        <p14:creationId xmlns:p14="http://schemas.microsoft.com/office/powerpoint/2010/main" val="356237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37EFC-1DAE-6914-973F-7494DF9AB622}"/>
              </a:ext>
            </a:extLst>
          </p:cNvPr>
          <p:cNvSpPr>
            <a:spLocks noGrp="1"/>
          </p:cNvSpPr>
          <p:nvPr>
            <p:ph type="title"/>
          </p:nvPr>
        </p:nvSpPr>
        <p:spPr/>
        <p:txBody>
          <a:bodyPr/>
          <a:lstStyle/>
          <a:p>
            <a:r>
              <a:rPr lang="en-US" b="1" dirty="0"/>
              <a:t>Substance Abuse </a:t>
            </a:r>
            <a:endParaRPr lang="en-US" dirty="0"/>
          </a:p>
        </p:txBody>
      </p:sp>
      <p:sp>
        <p:nvSpPr>
          <p:cNvPr id="3" name="Content Placeholder 2">
            <a:extLst>
              <a:ext uri="{FF2B5EF4-FFF2-40B4-BE49-F238E27FC236}">
                <a16:creationId xmlns:a16="http://schemas.microsoft.com/office/drawing/2014/main" id="{74328B70-12C1-DAAD-402D-2A08E88860C2}"/>
              </a:ext>
            </a:extLst>
          </p:cNvPr>
          <p:cNvSpPr>
            <a:spLocks noGrp="1"/>
          </p:cNvSpPr>
          <p:nvPr>
            <p:ph idx="1"/>
          </p:nvPr>
        </p:nvSpPr>
        <p:spPr/>
        <p:txBody>
          <a:bodyPr/>
          <a:lstStyle/>
          <a:p>
            <a:r>
              <a:rPr lang="en-US" dirty="0"/>
              <a:t>The WV Board of Appeals retains the authority to impose any revocation, suspension, or reinstatement it determines to be warranted. </a:t>
            </a:r>
          </a:p>
        </p:txBody>
      </p:sp>
    </p:spTree>
    <p:extLst>
      <p:ext uri="{BB962C8B-B14F-4D97-AF65-F5344CB8AC3E}">
        <p14:creationId xmlns:p14="http://schemas.microsoft.com/office/powerpoint/2010/main" val="374188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9012D-E03D-4CB4-9E7F-1380E3D63BC2}"/>
              </a:ext>
            </a:extLst>
          </p:cNvPr>
          <p:cNvSpPr>
            <a:spLocks noGrp="1"/>
          </p:cNvSpPr>
          <p:nvPr>
            <p:ph type="title"/>
          </p:nvPr>
        </p:nvSpPr>
        <p:spPr/>
        <p:txBody>
          <a:bodyPr>
            <a:normAutofit/>
          </a:bodyPr>
          <a:lstStyle/>
          <a:p>
            <a:r>
              <a:rPr lang="en-US" sz="4000" b="1" dirty="0"/>
              <a:t>Supervisors Role in Reasonable Suspicion</a:t>
            </a:r>
          </a:p>
        </p:txBody>
      </p:sp>
      <p:sp>
        <p:nvSpPr>
          <p:cNvPr id="3" name="Content Placeholder 2">
            <a:extLst>
              <a:ext uri="{FF2B5EF4-FFF2-40B4-BE49-F238E27FC236}">
                <a16:creationId xmlns:a16="http://schemas.microsoft.com/office/drawing/2014/main" id="{32B96433-E540-4307-8CC9-ECAE5551242F}"/>
              </a:ext>
            </a:extLst>
          </p:cNvPr>
          <p:cNvSpPr>
            <a:spLocks noGrp="1"/>
          </p:cNvSpPr>
          <p:nvPr>
            <p:ph idx="1"/>
          </p:nvPr>
        </p:nvSpPr>
        <p:spPr/>
        <p:txBody>
          <a:bodyPr>
            <a:normAutofit lnSpcReduction="10000"/>
          </a:bodyPr>
          <a:lstStyle/>
          <a:p>
            <a:r>
              <a:rPr lang="en-US" sz="3200" dirty="0"/>
              <a:t>Maintain safe, secure and productive work environment.    Remember, Everyone’s safety depends on a drug free work place.  </a:t>
            </a:r>
          </a:p>
          <a:p>
            <a:r>
              <a:rPr lang="en-US" sz="3200" dirty="0"/>
              <a:t>Treat everyone with dignity and respect </a:t>
            </a:r>
          </a:p>
          <a:p>
            <a:r>
              <a:rPr lang="en-US" sz="3200" dirty="0"/>
              <a:t>Safeguard confidentially</a:t>
            </a:r>
          </a:p>
          <a:p>
            <a:r>
              <a:rPr lang="en-US" sz="3200" dirty="0"/>
              <a:t>Know and enforce your company's drug and alcohol policy</a:t>
            </a:r>
          </a:p>
          <a:p>
            <a:r>
              <a:rPr lang="en-US" sz="3200" dirty="0"/>
              <a:t>Thoroughly investigate all alleged violations</a:t>
            </a:r>
          </a:p>
          <a:p>
            <a:r>
              <a:rPr lang="en-US" sz="3200" dirty="0"/>
              <a:t>Never ignore comments, observations and/or suspicions</a:t>
            </a:r>
          </a:p>
          <a:p>
            <a:pPr marL="0" indent="0">
              <a:buNone/>
            </a:pPr>
            <a:endParaRPr lang="en-US" sz="3200" dirty="0"/>
          </a:p>
          <a:p>
            <a:endParaRPr lang="en-US" sz="3200" dirty="0"/>
          </a:p>
          <a:p>
            <a:pPr marL="0" indent="0">
              <a:buNone/>
            </a:pPr>
            <a:endParaRPr lang="en-US" sz="3200" dirty="0"/>
          </a:p>
          <a:p>
            <a:endParaRPr lang="en-US" sz="3200" dirty="0"/>
          </a:p>
          <a:p>
            <a:pPr marL="0" indent="0">
              <a:buNone/>
            </a:pPr>
            <a:endParaRPr lang="en-US" sz="3200" dirty="0"/>
          </a:p>
        </p:txBody>
      </p:sp>
    </p:spTree>
    <p:extLst>
      <p:ext uri="{BB962C8B-B14F-4D97-AF65-F5344CB8AC3E}">
        <p14:creationId xmlns:p14="http://schemas.microsoft.com/office/powerpoint/2010/main" val="4230275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9012D-E03D-4CB4-9E7F-1380E3D63BC2}"/>
              </a:ext>
            </a:extLst>
          </p:cNvPr>
          <p:cNvSpPr>
            <a:spLocks noGrp="1"/>
          </p:cNvSpPr>
          <p:nvPr>
            <p:ph type="title"/>
          </p:nvPr>
        </p:nvSpPr>
        <p:spPr/>
        <p:txBody>
          <a:bodyPr>
            <a:normAutofit/>
          </a:bodyPr>
          <a:lstStyle/>
          <a:p>
            <a:r>
              <a:rPr lang="en-US" sz="4000" b="1" dirty="0"/>
              <a:t>Supervisors Role in Reasonable Suspicion</a:t>
            </a:r>
          </a:p>
        </p:txBody>
      </p:sp>
      <p:sp>
        <p:nvSpPr>
          <p:cNvPr id="3" name="Content Placeholder 2">
            <a:extLst>
              <a:ext uri="{FF2B5EF4-FFF2-40B4-BE49-F238E27FC236}">
                <a16:creationId xmlns:a16="http://schemas.microsoft.com/office/drawing/2014/main" id="{32B96433-E540-4307-8CC9-ECAE5551242F}"/>
              </a:ext>
            </a:extLst>
          </p:cNvPr>
          <p:cNvSpPr>
            <a:spLocks noGrp="1"/>
          </p:cNvSpPr>
          <p:nvPr>
            <p:ph idx="1"/>
          </p:nvPr>
        </p:nvSpPr>
        <p:spPr>
          <a:xfrm>
            <a:off x="716280" y="937993"/>
            <a:ext cx="10515600" cy="4241837"/>
          </a:xfrm>
        </p:spPr>
        <p:txBody>
          <a:bodyPr>
            <a:noAutofit/>
          </a:bodyPr>
          <a:lstStyle/>
          <a:p>
            <a:pPr marL="0" indent="0">
              <a:buNone/>
            </a:pPr>
            <a:endParaRPr lang="en-US" sz="3200" dirty="0"/>
          </a:p>
          <a:p>
            <a:r>
              <a:rPr lang="en-US" sz="3200" dirty="0"/>
              <a:t>Never show favoritism or allow friendships to cloud your judgement</a:t>
            </a:r>
          </a:p>
          <a:p>
            <a:r>
              <a:rPr lang="en-US" sz="3200" dirty="0"/>
              <a:t>Give the employee a chance to respond to the allegations.   Document his/her comments. </a:t>
            </a:r>
          </a:p>
          <a:p>
            <a:r>
              <a:rPr lang="en-US" sz="3200" b="1" dirty="0"/>
              <a:t>If drug testing is to be performed, </a:t>
            </a:r>
            <a:r>
              <a:rPr lang="en-US" sz="3200" b="1" u="sng" dirty="0"/>
              <a:t>always tell the employee he/she will be drug tested and give clear directions to follow</a:t>
            </a:r>
          </a:p>
          <a:p>
            <a:r>
              <a:rPr lang="en-US" sz="3200" dirty="0"/>
              <a:t>If drug testing is performed, make sure it is done properly</a:t>
            </a:r>
          </a:p>
          <a:p>
            <a:r>
              <a:rPr lang="en-US" sz="3200" dirty="0"/>
              <a:t>Follow a </a:t>
            </a:r>
            <a:r>
              <a:rPr lang="en-US" sz="3200" u="sng" dirty="0"/>
              <a:t>defendable</a:t>
            </a:r>
            <a:r>
              <a:rPr lang="en-US" sz="3200" dirty="0"/>
              <a:t> Reasonable Suspicion Strategy because you may be required to defend your actions in court</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650638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E5BB1-3DC6-4FD9-AA95-F205F6AC8665}"/>
              </a:ext>
            </a:extLst>
          </p:cNvPr>
          <p:cNvSpPr>
            <a:spLocks noGrp="1"/>
          </p:cNvSpPr>
          <p:nvPr>
            <p:ph type="title"/>
          </p:nvPr>
        </p:nvSpPr>
        <p:spPr/>
        <p:txBody>
          <a:bodyPr/>
          <a:lstStyle/>
          <a:p>
            <a:pPr algn="ctr"/>
            <a:r>
              <a:rPr lang="en-US" b="1" dirty="0"/>
              <a:t>Reasonable Suspicion - Observations</a:t>
            </a:r>
          </a:p>
        </p:txBody>
      </p:sp>
      <p:sp>
        <p:nvSpPr>
          <p:cNvPr id="3" name="Content Placeholder 2">
            <a:extLst>
              <a:ext uri="{FF2B5EF4-FFF2-40B4-BE49-F238E27FC236}">
                <a16:creationId xmlns:a16="http://schemas.microsoft.com/office/drawing/2014/main" id="{711FAFAB-05A5-4EC0-8E99-68736C0CC360}"/>
              </a:ext>
            </a:extLst>
          </p:cNvPr>
          <p:cNvSpPr>
            <a:spLocks noGrp="1"/>
          </p:cNvSpPr>
          <p:nvPr>
            <p:ph idx="1"/>
          </p:nvPr>
        </p:nvSpPr>
        <p:spPr/>
        <p:txBody>
          <a:bodyPr>
            <a:normAutofit/>
          </a:bodyPr>
          <a:lstStyle/>
          <a:p>
            <a:r>
              <a:rPr lang="en-US" sz="3600" dirty="0"/>
              <a:t>It is not your job to diagnose someone's condition or the type of drug they may have taken</a:t>
            </a:r>
          </a:p>
          <a:p>
            <a:r>
              <a:rPr lang="en-US" sz="3600" dirty="0"/>
              <a:t>Your job is to make certain observations of the individual, truthfully, without prejudice or bias toward the individual</a:t>
            </a:r>
          </a:p>
          <a:p>
            <a:r>
              <a:rPr lang="en-US" sz="3600" dirty="0"/>
              <a:t>Your job is to provide documentation of your observations and gather clear and accurate written statements from any others involved </a:t>
            </a:r>
          </a:p>
          <a:p>
            <a:pPr marL="0" indent="0">
              <a:buNone/>
            </a:pPr>
            <a:endParaRPr lang="en-US" sz="3600" dirty="0"/>
          </a:p>
          <a:p>
            <a:endParaRPr lang="en-US" sz="3600" dirty="0"/>
          </a:p>
        </p:txBody>
      </p:sp>
    </p:spTree>
    <p:extLst>
      <p:ext uri="{BB962C8B-B14F-4D97-AF65-F5344CB8AC3E}">
        <p14:creationId xmlns:p14="http://schemas.microsoft.com/office/powerpoint/2010/main" val="3403077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31987-2D8B-4F4F-B225-C4532206D3FB}"/>
              </a:ext>
            </a:extLst>
          </p:cNvPr>
          <p:cNvSpPr>
            <a:spLocks noGrp="1"/>
          </p:cNvSpPr>
          <p:nvPr>
            <p:ph type="title"/>
          </p:nvPr>
        </p:nvSpPr>
        <p:spPr>
          <a:xfrm>
            <a:off x="1752600" y="287410"/>
            <a:ext cx="8079377" cy="1325563"/>
          </a:xfrm>
        </p:spPr>
        <p:txBody>
          <a:bodyPr/>
          <a:lstStyle/>
          <a:p>
            <a:r>
              <a:rPr lang="en-US" b="1" dirty="0"/>
              <a:t>Reasonable Suspicion - Procedure</a:t>
            </a:r>
          </a:p>
        </p:txBody>
      </p:sp>
      <p:sp>
        <p:nvSpPr>
          <p:cNvPr id="3" name="Content Placeholder 2">
            <a:extLst>
              <a:ext uri="{FF2B5EF4-FFF2-40B4-BE49-F238E27FC236}">
                <a16:creationId xmlns:a16="http://schemas.microsoft.com/office/drawing/2014/main" id="{211CAD31-3C34-410F-894F-635FC50AA093}"/>
              </a:ext>
            </a:extLst>
          </p:cNvPr>
          <p:cNvSpPr>
            <a:spLocks noGrp="1"/>
          </p:cNvSpPr>
          <p:nvPr>
            <p:ph idx="1"/>
          </p:nvPr>
        </p:nvSpPr>
        <p:spPr>
          <a:xfrm>
            <a:off x="125819" y="1752310"/>
            <a:ext cx="11940362" cy="5032375"/>
          </a:xfrm>
        </p:spPr>
        <p:txBody>
          <a:bodyPr>
            <a:normAutofit lnSpcReduction="10000"/>
          </a:bodyPr>
          <a:lstStyle/>
          <a:p>
            <a:r>
              <a:rPr lang="en-US" sz="2600" dirty="0"/>
              <a:t>Make sure you know what to do before you address the situation. You may need to wait on the HR person or whoever is the designated employer representative for the drug program.</a:t>
            </a:r>
          </a:p>
          <a:p>
            <a:r>
              <a:rPr lang="en-US" sz="2600" dirty="0"/>
              <a:t>It may be best not to approach the individual alone. </a:t>
            </a:r>
          </a:p>
          <a:p>
            <a:r>
              <a:rPr lang="en-US" sz="2600" dirty="0"/>
              <a:t>Be careful not to be drawn into arguments and even fights. Following proper protocol may require discipline on your part to de-escalate a situation. </a:t>
            </a:r>
          </a:p>
          <a:p>
            <a:r>
              <a:rPr lang="en-US" sz="2600" dirty="0"/>
              <a:t>Don’t be in too big a hurry. You may need to spend some time with the individual in order to properly evaluate him. </a:t>
            </a:r>
          </a:p>
          <a:p>
            <a:r>
              <a:rPr lang="en-US" sz="2600" dirty="0"/>
              <a:t>If a drug and alcohol test is given to determine whether an individual is under the influence, the provisions of Title 56 Series 19 apply. This means you would administer the same type of urine split test and breath alcohol test as is done with Random testing. </a:t>
            </a:r>
            <a:r>
              <a:rPr lang="en-US" sz="2600" u="sng" dirty="0"/>
              <a:t>36-22-4.6</a:t>
            </a:r>
            <a:r>
              <a:rPr lang="en-US" sz="2600" dirty="0"/>
              <a:t>                 This item is a new law change effective February 11, 2021. </a:t>
            </a:r>
          </a:p>
          <a:p>
            <a:pPr>
              <a:buFont typeface="Courier New" panose="02070309020205020404" pitchFamily="49" charset="0"/>
              <a:buChar char="o"/>
            </a:pPr>
            <a:endParaRPr lang="en-US" sz="2600" dirty="0"/>
          </a:p>
          <a:p>
            <a:pPr marL="0" indent="0">
              <a:buNone/>
            </a:pPr>
            <a:endParaRPr lang="en-US" sz="2600" dirty="0"/>
          </a:p>
        </p:txBody>
      </p:sp>
    </p:spTree>
    <p:extLst>
      <p:ext uri="{BB962C8B-B14F-4D97-AF65-F5344CB8AC3E}">
        <p14:creationId xmlns:p14="http://schemas.microsoft.com/office/powerpoint/2010/main" val="1275800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31987-2D8B-4F4F-B225-C4532206D3FB}"/>
              </a:ext>
            </a:extLst>
          </p:cNvPr>
          <p:cNvSpPr>
            <a:spLocks noGrp="1"/>
          </p:cNvSpPr>
          <p:nvPr>
            <p:ph type="title"/>
          </p:nvPr>
        </p:nvSpPr>
        <p:spPr/>
        <p:txBody>
          <a:bodyPr/>
          <a:lstStyle/>
          <a:p>
            <a:r>
              <a:rPr lang="en-US" b="1" dirty="0"/>
              <a:t>Reasonable Suspicion - Procedure</a:t>
            </a:r>
          </a:p>
        </p:txBody>
      </p:sp>
      <p:sp>
        <p:nvSpPr>
          <p:cNvPr id="3" name="Content Placeholder 2">
            <a:extLst>
              <a:ext uri="{FF2B5EF4-FFF2-40B4-BE49-F238E27FC236}">
                <a16:creationId xmlns:a16="http://schemas.microsoft.com/office/drawing/2014/main" id="{211CAD31-3C34-410F-894F-635FC50AA093}"/>
              </a:ext>
            </a:extLst>
          </p:cNvPr>
          <p:cNvSpPr>
            <a:spLocks noGrp="1"/>
          </p:cNvSpPr>
          <p:nvPr>
            <p:ph idx="1"/>
          </p:nvPr>
        </p:nvSpPr>
        <p:spPr/>
        <p:txBody>
          <a:bodyPr>
            <a:normAutofit/>
          </a:bodyPr>
          <a:lstStyle/>
          <a:p>
            <a:r>
              <a:rPr lang="en-US" sz="4000" b="1" dirty="0"/>
              <a:t>Observe the individual’s:</a:t>
            </a:r>
          </a:p>
          <a:p>
            <a:pPr>
              <a:buFont typeface="Courier New" panose="02070309020205020404" pitchFamily="49" charset="0"/>
              <a:buChar char="o"/>
            </a:pPr>
            <a:r>
              <a:rPr lang="en-US" sz="4000" dirty="0"/>
              <a:t>  Physical appearance</a:t>
            </a:r>
          </a:p>
          <a:p>
            <a:pPr>
              <a:buFont typeface="Courier New" panose="02070309020205020404" pitchFamily="49" charset="0"/>
              <a:buChar char="o"/>
            </a:pPr>
            <a:r>
              <a:rPr lang="en-US" sz="4000" dirty="0"/>
              <a:t>  Motor Coordination  </a:t>
            </a:r>
          </a:p>
          <a:p>
            <a:pPr>
              <a:buFont typeface="Courier New" panose="02070309020205020404" pitchFamily="49" charset="0"/>
              <a:buChar char="o"/>
            </a:pPr>
            <a:r>
              <a:rPr lang="en-US" sz="4000" dirty="0"/>
              <a:t>  Behavior  </a:t>
            </a:r>
          </a:p>
          <a:p>
            <a:pPr>
              <a:buFont typeface="Courier New" panose="02070309020205020404" pitchFamily="49" charset="0"/>
              <a:buChar char="o"/>
            </a:pPr>
            <a:r>
              <a:rPr lang="en-US" sz="4000" dirty="0"/>
              <a:t>  Personal Items</a:t>
            </a:r>
          </a:p>
          <a:p>
            <a:pPr>
              <a:buFont typeface="Courier New" panose="02070309020205020404" pitchFamily="49" charset="0"/>
              <a:buChar char="o"/>
            </a:pPr>
            <a:endParaRPr lang="en-US" sz="4000" dirty="0"/>
          </a:p>
          <a:p>
            <a:endParaRPr lang="en-US" sz="4000" dirty="0"/>
          </a:p>
          <a:p>
            <a:pPr>
              <a:buFont typeface="Courier New" panose="02070309020205020404" pitchFamily="49" charset="0"/>
              <a:buChar char="o"/>
            </a:pPr>
            <a:endParaRPr lang="en-US" sz="4000" dirty="0"/>
          </a:p>
        </p:txBody>
      </p:sp>
    </p:spTree>
    <p:extLst>
      <p:ext uri="{BB962C8B-B14F-4D97-AF65-F5344CB8AC3E}">
        <p14:creationId xmlns:p14="http://schemas.microsoft.com/office/powerpoint/2010/main" val="1055579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2169F-3007-47EA-B284-3BAA92F91257}"/>
              </a:ext>
            </a:extLst>
          </p:cNvPr>
          <p:cNvSpPr>
            <a:spLocks noGrp="1"/>
          </p:cNvSpPr>
          <p:nvPr>
            <p:ph type="title"/>
          </p:nvPr>
        </p:nvSpPr>
        <p:spPr/>
        <p:txBody>
          <a:bodyPr/>
          <a:lstStyle/>
          <a:p>
            <a:pPr algn="ctr"/>
            <a:r>
              <a:rPr lang="en-US" b="1" dirty="0"/>
              <a:t>Reasonable Suspicion - Checklist</a:t>
            </a:r>
          </a:p>
        </p:txBody>
      </p:sp>
      <p:sp>
        <p:nvSpPr>
          <p:cNvPr id="3" name="Content Placeholder 2">
            <a:extLst>
              <a:ext uri="{FF2B5EF4-FFF2-40B4-BE49-F238E27FC236}">
                <a16:creationId xmlns:a16="http://schemas.microsoft.com/office/drawing/2014/main" id="{60DCAFA2-3E1F-45E8-8A32-B2C6495BB0C7}"/>
              </a:ext>
            </a:extLst>
          </p:cNvPr>
          <p:cNvSpPr>
            <a:spLocks noGrp="1"/>
          </p:cNvSpPr>
          <p:nvPr>
            <p:ph idx="1"/>
          </p:nvPr>
        </p:nvSpPr>
        <p:spPr>
          <a:xfrm>
            <a:off x="350873" y="1825625"/>
            <a:ext cx="11483163" cy="4351338"/>
          </a:xfrm>
        </p:spPr>
        <p:txBody>
          <a:bodyPr>
            <a:normAutofit/>
          </a:bodyPr>
          <a:lstStyle/>
          <a:p>
            <a:r>
              <a:rPr lang="en-US" sz="3200" dirty="0"/>
              <a:t>Many companies use a checklist to help:</a:t>
            </a:r>
          </a:p>
          <a:p>
            <a:pPr marL="514350" indent="-514350">
              <a:buFont typeface="+mj-lt"/>
              <a:buAutoNum type="arabicPeriod"/>
            </a:pPr>
            <a:r>
              <a:rPr lang="en-US" sz="3200" dirty="0"/>
              <a:t> Ensure compliance with the drug policy</a:t>
            </a:r>
          </a:p>
          <a:p>
            <a:pPr marL="514350" indent="-514350">
              <a:buFont typeface="+mj-lt"/>
              <a:buAutoNum type="arabicPeriod"/>
            </a:pPr>
            <a:r>
              <a:rPr lang="en-US" sz="3200" dirty="0"/>
              <a:t> Keep organized throughout the process</a:t>
            </a:r>
          </a:p>
          <a:p>
            <a:pPr marL="514350" indent="-514350">
              <a:buFont typeface="+mj-lt"/>
              <a:buAutoNum type="arabicPeriod"/>
            </a:pPr>
            <a:r>
              <a:rPr lang="en-US" sz="3200" dirty="0"/>
              <a:t> Provide documentation for future use such as legal action</a:t>
            </a:r>
          </a:p>
          <a:p>
            <a:pPr>
              <a:buFont typeface="Wingdings" panose="05000000000000000000" pitchFamily="2" charset="2"/>
              <a:buChar char="Ø"/>
            </a:pPr>
            <a:endParaRPr lang="en-US" sz="3200" dirty="0"/>
          </a:p>
          <a:p>
            <a:r>
              <a:rPr lang="en-US" sz="3200" dirty="0"/>
              <a:t>The next 7 slides provide an example of a checklist. This checklist is longer than most but it lists many things to look for and provides some guidance through the process.  </a:t>
            </a:r>
          </a:p>
        </p:txBody>
      </p:sp>
    </p:spTree>
    <p:extLst>
      <p:ext uri="{BB962C8B-B14F-4D97-AF65-F5344CB8AC3E}">
        <p14:creationId xmlns:p14="http://schemas.microsoft.com/office/powerpoint/2010/main" val="1630957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209DA6B-8D35-49BA-8F38-E0FB2D45B188}"/>
              </a:ext>
            </a:extLst>
          </p:cNvPr>
          <p:cNvSpPr txBox="1"/>
          <p:nvPr/>
        </p:nvSpPr>
        <p:spPr>
          <a:xfrm>
            <a:off x="699014" y="261510"/>
            <a:ext cx="9888279" cy="5940088"/>
          </a:xfrm>
          <a:prstGeom prst="rect">
            <a:avLst/>
          </a:prstGeom>
          <a:noFill/>
        </p:spPr>
        <p:txBody>
          <a:bodyPr wrap="square">
            <a:spAutoFit/>
          </a:bodyPr>
          <a:lstStyle/>
          <a:p>
            <a:pPr algn="l"/>
            <a:endParaRPr lang="en-US" sz="2000" b="0" i="0" u="none" strike="noStrike" baseline="0" dirty="0">
              <a:solidFill>
                <a:srgbClr val="000000"/>
              </a:solidFill>
              <a:latin typeface="Times New Roman" panose="02020603050405020304" pitchFamily="18" charset="0"/>
            </a:endParaRPr>
          </a:p>
          <a:p>
            <a:pPr algn="ctr"/>
            <a:r>
              <a:rPr lang="en-US" sz="2000" b="0" i="0" u="none" strike="noStrike" baseline="0" dirty="0">
                <a:latin typeface="Times New Roman" panose="02020603050405020304" pitchFamily="18" charset="0"/>
              </a:rPr>
              <a:t> </a:t>
            </a:r>
            <a:r>
              <a:rPr lang="en-US" sz="2800" b="1" i="0" u="none" strike="noStrike" baseline="0" dirty="0">
                <a:latin typeface="Times New Roman" panose="02020603050405020304" pitchFamily="18" charset="0"/>
              </a:rPr>
              <a:t>Reasonable Suspicion Checklist </a:t>
            </a:r>
          </a:p>
          <a:p>
            <a:pPr algn="ctr"/>
            <a:endParaRPr lang="en-US" sz="2800" b="0" i="0" u="none" strike="noStrike" baseline="0" dirty="0">
              <a:latin typeface="Times New Roman" panose="02020603050405020304" pitchFamily="18" charset="0"/>
            </a:endParaRPr>
          </a:p>
          <a:p>
            <a:r>
              <a:rPr lang="en-US" sz="1900" b="0" i="0" u="none" strike="noStrike" baseline="0" dirty="0">
                <a:latin typeface="Times New Roman" panose="02020603050405020304" pitchFamily="18" charset="0"/>
              </a:rPr>
              <a:t>(The following checklist should be completed when a manager or supervisor suspects drug or alcohol use based on the physical appearance and behavior of the employee. Also completing the checklist should be all other managers or supervisors who witnessed the employee being unfit for duty.) </a:t>
            </a:r>
          </a:p>
          <a:p>
            <a:endParaRPr lang="en-US" sz="1900" b="0" i="0" u="none" strike="noStrike" baseline="0" dirty="0">
              <a:latin typeface="Times New Roman" panose="02020603050405020304" pitchFamily="18" charset="0"/>
            </a:endParaRPr>
          </a:p>
          <a:p>
            <a:r>
              <a:rPr lang="en-US" sz="1900" b="1" i="0" u="none" strike="noStrike" baseline="0" dirty="0">
                <a:latin typeface="Times New Roman" panose="02020603050405020304" pitchFamily="18" charset="0"/>
              </a:rPr>
              <a:t>PART 1: EMPLOYEE INFORMATION</a:t>
            </a:r>
          </a:p>
          <a:p>
            <a:r>
              <a:rPr lang="en-US" sz="1900" b="1" i="0" u="none" strike="noStrike" baseline="0" dirty="0">
                <a:latin typeface="Times New Roman" panose="02020603050405020304" pitchFamily="18" charset="0"/>
              </a:rPr>
              <a:t> </a:t>
            </a:r>
            <a:endParaRPr lang="en-US" sz="1900" b="0" i="0" u="none" strike="noStrike" baseline="0" dirty="0">
              <a:latin typeface="Times New Roman" panose="02020603050405020304" pitchFamily="18" charset="0"/>
            </a:endParaRPr>
          </a:p>
          <a:p>
            <a:r>
              <a:rPr lang="en-US" sz="1900" b="1" i="0" u="none" strike="noStrike" baseline="0" dirty="0">
                <a:latin typeface="Times New Roman" panose="02020603050405020304" pitchFamily="18" charset="0"/>
              </a:rPr>
              <a:t>Employee Name: </a:t>
            </a:r>
            <a:r>
              <a:rPr lang="en-US" sz="1900" b="0" i="0" u="none" strike="noStrike" baseline="0" dirty="0">
                <a:latin typeface="Times New Roman" panose="02020603050405020304" pitchFamily="18" charset="0"/>
              </a:rPr>
              <a:t>______________________________________________________________ </a:t>
            </a:r>
          </a:p>
          <a:p>
            <a:endParaRPr lang="en-US" sz="1900" b="0" i="0" u="none" strike="noStrike" baseline="0" dirty="0">
              <a:latin typeface="Times New Roman" panose="02020603050405020304" pitchFamily="18" charset="0"/>
            </a:endParaRPr>
          </a:p>
          <a:p>
            <a:r>
              <a:rPr lang="en-US" sz="1900" b="1" i="0" u="none" strike="noStrike" baseline="0" dirty="0">
                <a:latin typeface="Times New Roman" panose="02020603050405020304" pitchFamily="18" charset="0"/>
              </a:rPr>
              <a:t>Employee Job Title: </a:t>
            </a:r>
            <a:r>
              <a:rPr lang="en-US" sz="1900" b="0" i="0" u="none" strike="noStrike" baseline="0" dirty="0">
                <a:latin typeface="Times New Roman" panose="02020603050405020304" pitchFamily="18" charset="0"/>
              </a:rPr>
              <a:t>____________________________________________________________</a:t>
            </a:r>
          </a:p>
          <a:p>
            <a:r>
              <a:rPr lang="en-US" sz="1900" b="0" i="0" u="none" strike="noStrike" baseline="0" dirty="0">
                <a:latin typeface="Times New Roman" panose="02020603050405020304" pitchFamily="18" charset="0"/>
              </a:rPr>
              <a:t> </a:t>
            </a:r>
          </a:p>
          <a:p>
            <a:r>
              <a:rPr lang="en-US" sz="1900" b="1" i="0" u="none" strike="noStrike" baseline="0" dirty="0">
                <a:latin typeface="Times New Roman" panose="02020603050405020304" pitchFamily="18" charset="0"/>
              </a:rPr>
              <a:t>Observation Date: </a:t>
            </a:r>
            <a:r>
              <a:rPr lang="en-US" sz="1900" b="0" i="0" u="none" strike="noStrike" baseline="0" dirty="0">
                <a:latin typeface="Times New Roman" panose="02020603050405020304" pitchFamily="18" charset="0"/>
              </a:rPr>
              <a:t>_______________________________________ </a:t>
            </a:r>
          </a:p>
          <a:p>
            <a:endParaRPr lang="en-US" sz="1900" b="0" i="0" u="none" strike="noStrike" baseline="0" dirty="0">
              <a:latin typeface="Times New Roman" panose="02020603050405020304" pitchFamily="18" charset="0"/>
            </a:endParaRPr>
          </a:p>
          <a:p>
            <a:r>
              <a:rPr lang="en-US" sz="1900" b="1" i="0" u="none" strike="noStrike" baseline="0" dirty="0">
                <a:latin typeface="Times New Roman" panose="02020603050405020304" pitchFamily="18" charset="0"/>
              </a:rPr>
              <a:t>Observation Time (indicate a.m. or p.m.): </a:t>
            </a:r>
            <a:r>
              <a:rPr lang="en-US" sz="1900" b="0" i="0" u="none" strike="noStrike" baseline="0" dirty="0">
                <a:latin typeface="Times New Roman" panose="02020603050405020304" pitchFamily="18" charset="0"/>
              </a:rPr>
              <a:t>______________________________________ </a:t>
            </a:r>
          </a:p>
          <a:p>
            <a:endParaRPr lang="en-US" sz="1900" b="0" i="0" u="none" strike="noStrike" baseline="0" dirty="0">
              <a:latin typeface="Times New Roman" panose="02020603050405020304" pitchFamily="18" charset="0"/>
            </a:endParaRPr>
          </a:p>
          <a:p>
            <a:r>
              <a:rPr lang="en-US" sz="1900" b="1" i="0" u="none" strike="noStrike" baseline="0" dirty="0">
                <a:latin typeface="Times New Roman" panose="02020603050405020304" pitchFamily="18" charset="0"/>
              </a:rPr>
              <a:t>Location: </a:t>
            </a:r>
            <a:r>
              <a:rPr lang="en-US" sz="1900" b="0" i="0" u="none" strike="noStrike" baseline="0" dirty="0">
                <a:latin typeface="Times New Roman" panose="02020603050405020304" pitchFamily="18" charset="0"/>
              </a:rPr>
              <a:t>_____________________________________________________________________ </a:t>
            </a:r>
            <a:endParaRPr lang="en-US" sz="1900" dirty="0"/>
          </a:p>
        </p:txBody>
      </p:sp>
    </p:spTree>
    <p:extLst>
      <p:ext uri="{BB962C8B-B14F-4D97-AF65-F5344CB8AC3E}">
        <p14:creationId xmlns:p14="http://schemas.microsoft.com/office/powerpoint/2010/main" val="2091817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E1E94C1-FCE6-46AA-A281-4264E1474427}"/>
              </a:ext>
            </a:extLst>
          </p:cNvPr>
          <p:cNvSpPr txBox="1"/>
          <p:nvPr/>
        </p:nvSpPr>
        <p:spPr>
          <a:xfrm>
            <a:off x="487326" y="458956"/>
            <a:ext cx="11217348" cy="5940088"/>
          </a:xfrm>
          <a:prstGeom prst="rect">
            <a:avLst/>
          </a:prstGeom>
          <a:noFill/>
        </p:spPr>
        <p:txBody>
          <a:bodyPr wrap="square">
            <a:spAutoFit/>
          </a:bodyPr>
          <a:lstStyle/>
          <a:p>
            <a:pPr algn="l"/>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 </a:t>
            </a:r>
            <a:r>
              <a:rPr lang="en-US" sz="1800" b="1" i="0" u="none" strike="noStrike" baseline="0" dirty="0">
                <a:latin typeface="Times New Roman" panose="02020603050405020304" pitchFamily="18" charset="0"/>
              </a:rPr>
              <a:t>PART 2: OBSERVATIONS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(Place a </a:t>
            </a:r>
            <a:r>
              <a:rPr lang="en-US" sz="1800" b="1" i="0" u="none" strike="noStrike" baseline="0" dirty="0">
                <a:latin typeface="Times New Roman" panose="02020603050405020304" pitchFamily="18" charset="0"/>
              </a:rPr>
              <a:t>checkmark </a:t>
            </a:r>
            <a:r>
              <a:rPr lang="en-US" sz="1800" b="0" i="0" u="none" strike="noStrike" baseline="0" dirty="0">
                <a:latin typeface="Times New Roman" panose="02020603050405020304" pitchFamily="18" charset="0"/>
              </a:rPr>
              <a:t>next to any of the following observations exhibited by the employee.) </a:t>
            </a:r>
          </a:p>
          <a:p>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 </a:t>
            </a:r>
            <a:r>
              <a:rPr lang="en-US" sz="1800" b="1" i="0" u="sng" strike="noStrike" baseline="0" dirty="0">
                <a:latin typeface="Times New Roman" panose="02020603050405020304" pitchFamily="18" charset="0"/>
              </a:rPr>
              <a:t>PHYSICAL </a:t>
            </a:r>
            <a:endParaRPr lang="en-US" sz="2000" b="0" i="0" u="none" strike="noStrike" baseline="0" dirty="0">
              <a:latin typeface="Times New Roman" panose="02020603050405020304" pitchFamily="18" charset="0"/>
            </a:endParaRPr>
          </a:p>
          <a:p>
            <a:r>
              <a:rPr lang="en-US" sz="2000" b="0" i="0" u="none" strike="noStrike" baseline="0" dirty="0">
                <a:latin typeface="Times New Roman" panose="02020603050405020304" pitchFamily="18" charset="0"/>
              </a:rPr>
              <a:t> </a:t>
            </a:r>
            <a:r>
              <a:rPr lang="en-US" sz="1800" b="1" i="0" u="none" strike="noStrike" baseline="0" dirty="0">
                <a:latin typeface="Times New Roman" panose="02020603050405020304" pitchFamily="18" charset="0"/>
              </a:rPr>
              <a:t>Walking: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____Normal; ____ Holding on; ____ Stumbling; ____ Unable to walk; ____ Unsteady; ____ Staggering; </a:t>
            </a:r>
          </a:p>
          <a:p>
            <a:r>
              <a:rPr lang="en-US" sz="1800" b="0" i="0" u="none" strike="noStrike" baseline="0" dirty="0">
                <a:latin typeface="Times New Roman" panose="02020603050405020304" pitchFamily="18" charset="0"/>
              </a:rPr>
              <a:t>____ Swaying; ____ Falling; ____ Other (describe)_________________________________________ </a:t>
            </a:r>
          </a:p>
          <a:p>
            <a:endParaRPr lang="en-US" sz="1800" b="0" i="0" u="none" strike="noStrike" baseline="0" dirty="0">
              <a:latin typeface="Times New Roman" panose="02020603050405020304" pitchFamily="18" charset="0"/>
            </a:endParaRPr>
          </a:p>
          <a:p>
            <a:r>
              <a:rPr lang="en-US" sz="1800" b="1" i="0" u="none" strike="noStrike" baseline="0" dirty="0">
                <a:latin typeface="Times New Roman" panose="02020603050405020304" pitchFamily="18" charset="0"/>
              </a:rPr>
              <a:t>Standing: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____Normal; ____ Swaying; ____ Feet wide apart; ____ Unable to stand; ____ Rigid; ____ Staggering; </a:t>
            </a:r>
          </a:p>
          <a:p>
            <a:r>
              <a:rPr lang="en-US" sz="1800" b="0" i="0" u="none" strike="noStrike" baseline="0" dirty="0">
                <a:latin typeface="Times New Roman" panose="02020603050405020304" pitchFamily="18" charset="0"/>
              </a:rPr>
              <a:t>____ Sagging at knees; ____ Dizziness; ____Other (describe)_________________________________</a:t>
            </a:r>
          </a:p>
          <a:p>
            <a:r>
              <a:rPr lang="en-US" sz="1800" b="0" i="0" u="none" strike="noStrike" baseline="0" dirty="0">
                <a:latin typeface="Times New Roman" panose="02020603050405020304" pitchFamily="18" charset="0"/>
              </a:rPr>
              <a:t> </a:t>
            </a:r>
          </a:p>
          <a:p>
            <a:r>
              <a:rPr lang="en-US" sz="1800" b="1" i="0" u="none" strike="noStrike" baseline="0" dirty="0">
                <a:latin typeface="Times New Roman" panose="02020603050405020304" pitchFamily="18" charset="0"/>
              </a:rPr>
              <a:t>Movements: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 Normal; ____ Fumbling; ____ Jerky; ____ Nervous; ____ Slow; ____ Hyperactive; </a:t>
            </a:r>
          </a:p>
          <a:p>
            <a:r>
              <a:rPr lang="en-US" sz="1800" b="0" i="0" u="none" strike="noStrike" baseline="0" dirty="0">
                <a:latin typeface="Times New Roman" panose="02020603050405020304" pitchFamily="18" charset="0"/>
              </a:rPr>
              <a:t>____ Reduced reaction time; ____Not following tasks; ____ Diminished coordination; </a:t>
            </a:r>
          </a:p>
          <a:p>
            <a:r>
              <a:rPr lang="en-US" sz="1800" b="0" i="0" u="none" strike="noStrike" baseline="0" dirty="0">
                <a:latin typeface="Times New Roman" panose="02020603050405020304" pitchFamily="18" charset="0"/>
              </a:rPr>
              <a:t>____ Tremors; ____ Other (describe)_____________________________________________________</a:t>
            </a:r>
          </a:p>
          <a:p>
            <a:r>
              <a:rPr lang="en-US" sz="1800" b="0" i="0" u="none" strike="noStrike" baseline="0" dirty="0">
                <a:latin typeface="Times New Roman" panose="02020603050405020304" pitchFamily="18" charset="0"/>
              </a:rPr>
              <a:t> </a:t>
            </a:r>
          </a:p>
          <a:p>
            <a:r>
              <a:rPr lang="en-US" sz="1800" b="1" i="0" u="none" strike="noStrike" baseline="0" dirty="0">
                <a:latin typeface="Times New Roman" panose="02020603050405020304" pitchFamily="18" charset="0"/>
              </a:rPr>
              <a:t>Eyes: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____Normal; ____ Bloodshot; ____ Watery; ____ Droopy; ____ Glassy; ____ Closed; </a:t>
            </a:r>
          </a:p>
          <a:p>
            <a:r>
              <a:rPr lang="en-US" sz="1800" b="0" i="0" u="none" strike="noStrike" baseline="0" dirty="0">
                <a:latin typeface="Times New Roman" panose="02020603050405020304" pitchFamily="18" charset="0"/>
              </a:rPr>
              <a:t>____ Dilated/Constricted Pupils; ____ Other (describe)_______________________________________ </a:t>
            </a:r>
            <a:endParaRPr lang="en-US" dirty="0"/>
          </a:p>
        </p:txBody>
      </p:sp>
    </p:spTree>
    <p:extLst>
      <p:ext uri="{BB962C8B-B14F-4D97-AF65-F5344CB8AC3E}">
        <p14:creationId xmlns:p14="http://schemas.microsoft.com/office/powerpoint/2010/main" val="29349184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4B10D3-04C4-464C-9235-8006709375ED}"/>
              </a:ext>
            </a:extLst>
          </p:cNvPr>
          <p:cNvSpPr txBox="1"/>
          <p:nvPr/>
        </p:nvSpPr>
        <p:spPr>
          <a:xfrm>
            <a:off x="710609" y="477951"/>
            <a:ext cx="10770782" cy="4862870"/>
          </a:xfrm>
          <a:prstGeom prst="rect">
            <a:avLst/>
          </a:prstGeom>
          <a:noFill/>
        </p:spPr>
        <p:txBody>
          <a:bodyPr wrap="square">
            <a:spAutoFit/>
          </a:bodyPr>
          <a:lstStyle/>
          <a:p>
            <a:pPr algn="l"/>
            <a:endParaRPr lang="en-US" sz="2000" b="0" i="0" u="none" strike="noStrike" baseline="0" dirty="0">
              <a:solidFill>
                <a:srgbClr val="000000"/>
              </a:solidFill>
              <a:latin typeface="Times New Roman" panose="02020603050405020304" pitchFamily="18" charset="0"/>
            </a:endParaRPr>
          </a:p>
          <a:p>
            <a:r>
              <a:rPr lang="en-US" sz="2000" b="0" i="0" u="none" strike="noStrike" baseline="0" dirty="0">
                <a:latin typeface="Times New Roman" panose="02020603050405020304" pitchFamily="18" charset="0"/>
              </a:rPr>
              <a:t> </a:t>
            </a:r>
            <a:r>
              <a:rPr lang="en-US" sz="1800" b="1" i="0" u="none" strike="noStrike" baseline="0" dirty="0">
                <a:latin typeface="Times New Roman" panose="02020603050405020304" pitchFamily="18" charset="0"/>
              </a:rPr>
              <a:t>Face: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____Normal; ____ Flushed; ____ Pale; ____ Sweaty; ____ Other (describe)_______________________</a:t>
            </a:r>
          </a:p>
          <a:p>
            <a:r>
              <a:rPr lang="en-US" sz="1800" b="0" i="0" u="none" strike="noStrike" baseline="0" dirty="0">
                <a:latin typeface="Times New Roman" panose="02020603050405020304" pitchFamily="18" charset="0"/>
              </a:rPr>
              <a:t> </a:t>
            </a:r>
          </a:p>
          <a:p>
            <a:r>
              <a:rPr lang="en-US" sz="1800" b="1" i="0" u="none" strike="noStrike" baseline="0" dirty="0">
                <a:latin typeface="Times New Roman" panose="02020603050405020304" pitchFamily="18" charset="0"/>
              </a:rPr>
              <a:t>Breath: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 No alcoholic odor; ____ Faint alcoholic odor; ____ Alcoholic odor; ____ Chemical odor; </a:t>
            </a:r>
          </a:p>
          <a:p>
            <a:r>
              <a:rPr lang="en-US" sz="1800" b="0" i="0" u="none" strike="noStrike" baseline="0" dirty="0">
                <a:latin typeface="Times New Roman" panose="02020603050405020304" pitchFamily="18" charset="0"/>
              </a:rPr>
              <a:t>____ Sweet/pungent tobacco odor; ____ Heavy use of breath spray; ____ Other (describe)____________</a:t>
            </a:r>
          </a:p>
          <a:p>
            <a:endParaRPr lang="en-US" dirty="0">
              <a:latin typeface="Times New Roman" panose="02020603050405020304" pitchFamily="18" charset="0"/>
            </a:endParaRPr>
          </a:p>
          <a:p>
            <a:r>
              <a:rPr lang="en-US" sz="1800" b="1" i="0" u="none" strike="noStrike" baseline="0" dirty="0">
                <a:latin typeface="Times New Roman" panose="02020603050405020304" pitchFamily="18" charset="0"/>
              </a:rPr>
              <a:t>Speech: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____Normal; ____ Whispering; ____ Slurred; ____ Shouting; ____ Incoherent; ____ Slobbering; </a:t>
            </a:r>
          </a:p>
          <a:p>
            <a:r>
              <a:rPr lang="en-US" sz="1800" b="0" i="0" u="none" strike="noStrike" baseline="0" dirty="0">
                <a:latin typeface="Times New Roman" panose="02020603050405020304" pitchFamily="18" charset="0"/>
              </a:rPr>
              <a:t>____ Silent; ____ Rambling; ____ Mute; ____ Slow; ____ Other (describe)________________________</a:t>
            </a:r>
          </a:p>
          <a:p>
            <a:r>
              <a:rPr lang="en-US" sz="1800" b="0" i="0" u="none" strike="noStrike" baseline="0" dirty="0">
                <a:latin typeface="Times New Roman" panose="02020603050405020304" pitchFamily="18" charset="0"/>
              </a:rPr>
              <a:t> </a:t>
            </a:r>
          </a:p>
          <a:p>
            <a:r>
              <a:rPr lang="en-US" sz="1800" b="1" i="0" u="none" strike="noStrike" baseline="0" dirty="0">
                <a:latin typeface="Times New Roman" panose="02020603050405020304" pitchFamily="18" charset="0"/>
              </a:rPr>
              <a:t>Appearance: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 Neat; ____ Unruly; ____ Messy; ____ Dirty; ____ Stains on clothing; ____ Marijuana Odor; </a:t>
            </a:r>
          </a:p>
          <a:p>
            <a:r>
              <a:rPr lang="en-US" sz="1800" b="0" i="0" u="none" strike="noStrike" baseline="0" dirty="0">
                <a:latin typeface="Times New Roman" panose="02020603050405020304" pitchFamily="18" charset="0"/>
              </a:rPr>
              <a:t>____ Partially dressed; ____ Bodily excrement stains; ____ Visible puncture marks or tracks; </a:t>
            </a:r>
          </a:p>
          <a:p>
            <a:r>
              <a:rPr lang="en-US" sz="1800" b="0" i="0" u="none" strike="noStrike" baseline="0" dirty="0">
                <a:latin typeface="Times New Roman" panose="02020603050405020304" pitchFamily="18" charset="0"/>
              </a:rPr>
              <a:t>____ Burnt rope smell on clothes, hair, body; ____ Excessive sweating in cool area; ____Other (describe)_______ </a:t>
            </a:r>
          </a:p>
          <a:p>
            <a:endParaRPr lang="en-US" dirty="0"/>
          </a:p>
        </p:txBody>
      </p:sp>
    </p:spTree>
    <p:extLst>
      <p:ext uri="{BB962C8B-B14F-4D97-AF65-F5344CB8AC3E}">
        <p14:creationId xmlns:p14="http://schemas.microsoft.com/office/powerpoint/2010/main" val="17823865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78750F-A241-4C0A-BFE2-D1851CC7FA88}"/>
              </a:ext>
            </a:extLst>
          </p:cNvPr>
          <p:cNvSpPr txBox="1"/>
          <p:nvPr/>
        </p:nvSpPr>
        <p:spPr>
          <a:xfrm>
            <a:off x="1063256" y="908347"/>
            <a:ext cx="10249786" cy="4801314"/>
          </a:xfrm>
          <a:prstGeom prst="rect">
            <a:avLst/>
          </a:prstGeom>
          <a:noFill/>
        </p:spPr>
        <p:txBody>
          <a:bodyPr wrap="square">
            <a:spAutoFit/>
          </a:bodyPr>
          <a:lstStyle/>
          <a:p>
            <a:r>
              <a:rPr lang="en-US" sz="2000" b="1" i="0" u="sng" strike="noStrike" baseline="0" dirty="0">
                <a:latin typeface="Times New Roman" panose="02020603050405020304" pitchFamily="18" charset="0"/>
              </a:rPr>
              <a:t>BEHAVIORAL </a:t>
            </a:r>
            <a:endParaRPr lang="en-US" sz="2000" b="0" i="0" u="none" strike="noStrike" baseline="0" dirty="0">
              <a:latin typeface="Times New Roman" panose="02020603050405020304" pitchFamily="18" charset="0"/>
            </a:endParaRPr>
          </a:p>
          <a:p>
            <a:r>
              <a:rPr lang="en-US" sz="1800" b="1" i="0" u="none" strike="noStrike" baseline="0" dirty="0">
                <a:latin typeface="Times New Roman" panose="02020603050405020304" pitchFamily="18" charset="0"/>
              </a:rPr>
              <a:t>Demeanor: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 Cooperative; ____ Calm; ____ Talkative/Rapid Speech; ____ Polite; ____ Sarcastic; </a:t>
            </a:r>
          </a:p>
          <a:p>
            <a:r>
              <a:rPr lang="en-US" sz="1800" b="0" i="0" u="none" strike="noStrike" baseline="0" dirty="0">
                <a:latin typeface="Times New Roman" panose="02020603050405020304" pitchFamily="18" charset="0"/>
              </a:rPr>
              <a:t>____ Sleepy; ____ Crying; ____ Sleeping on job; ____ Argumentative; ____ Excited; </a:t>
            </a:r>
          </a:p>
          <a:p>
            <a:r>
              <a:rPr lang="en-US" sz="1800" b="0" i="0" u="none" strike="noStrike" baseline="0" dirty="0">
                <a:latin typeface="Times New Roman" panose="02020603050405020304" pitchFamily="18" charset="0"/>
              </a:rPr>
              <a:t>____ Withdrawn; ____ Mood swings; ____ Overreacts to minor things; ____ Excessive laughter; </a:t>
            </a:r>
          </a:p>
          <a:p>
            <a:r>
              <a:rPr lang="en-US" sz="1800" b="0" i="0" u="none" strike="noStrike" baseline="0" dirty="0">
                <a:latin typeface="Times New Roman" panose="02020603050405020304" pitchFamily="18" charset="0"/>
              </a:rPr>
              <a:t>____ Forgetful; ____ Other (describe)_______________________________________________</a:t>
            </a:r>
          </a:p>
          <a:p>
            <a:r>
              <a:rPr lang="en-US" sz="1800" b="0" i="0" u="none" strike="noStrike" baseline="0" dirty="0">
                <a:latin typeface="Times New Roman" panose="02020603050405020304" pitchFamily="18" charset="0"/>
              </a:rPr>
              <a:t> </a:t>
            </a:r>
          </a:p>
          <a:p>
            <a:r>
              <a:rPr lang="en-US" sz="1800" b="1" i="0" u="none" strike="noStrike" baseline="0" dirty="0">
                <a:latin typeface="Times New Roman" panose="02020603050405020304" pitchFamily="18" charset="0"/>
              </a:rPr>
              <a:t>Actions: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 Hostile; ____ Fighting; ____ Profanity; ____ Drowsy; ____ Threatening; ____ Erratic; </a:t>
            </a:r>
          </a:p>
          <a:p>
            <a:r>
              <a:rPr lang="en-US" sz="1800" b="0" i="0" u="none" strike="noStrike" baseline="0" dirty="0">
                <a:latin typeface="Times New Roman" panose="02020603050405020304" pitchFamily="18" charset="0"/>
              </a:rPr>
              <a:t>____ Hyperactive; ____ Calm; ____ Resisting communication; ____ Paranoid; </a:t>
            </a:r>
          </a:p>
          <a:p>
            <a:r>
              <a:rPr lang="en-US" sz="1800" b="0" i="0" u="none" strike="noStrike" baseline="0" dirty="0">
                <a:latin typeface="Times New Roman" panose="02020603050405020304" pitchFamily="18" charset="0"/>
              </a:rPr>
              <a:t>____ Possessing, using or distributing an illegal substance; ____ Baseless Panic; </a:t>
            </a:r>
          </a:p>
          <a:p>
            <a:r>
              <a:rPr lang="en-US" sz="1800" b="0" i="0" u="none" strike="noStrike" baseline="0" dirty="0">
                <a:latin typeface="Times New Roman" panose="02020603050405020304" pitchFamily="18" charset="0"/>
              </a:rPr>
              <a:t>____ Other (describe)____________________________________________________________</a:t>
            </a:r>
          </a:p>
          <a:p>
            <a:r>
              <a:rPr lang="en-US" sz="1800" b="0" i="0" u="none" strike="noStrike" baseline="0" dirty="0">
                <a:latin typeface="Times New Roman" panose="02020603050405020304" pitchFamily="18" charset="0"/>
              </a:rPr>
              <a:t> </a:t>
            </a:r>
          </a:p>
          <a:p>
            <a:r>
              <a:rPr lang="en-US" sz="1800" b="1" i="0" u="none" strike="noStrike" baseline="0" dirty="0">
                <a:latin typeface="Times New Roman" panose="02020603050405020304" pitchFamily="18" charset="0"/>
              </a:rPr>
              <a:t>Appetite: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 Always munching on something; ____ Constantly Chewing Gum; </a:t>
            </a:r>
          </a:p>
          <a:p>
            <a:r>
              <a:rPr lang="en-US" sz="1800" b="0" i="0" u="none" strike="noStrike" baseline="0" dirty="0">
                <a:latin typeface="Times New Roman" panose="02020603050405020304" pitchFamily="18" charset="0"/>
              </a:rPr>
              <a:t>____ Frequently Eating Candy; ____ Popping Mints Often; </a:t>
            </a:r>
          </a:p>
          <a:p>
            <a:r>
              <a:rPr lang="en-US" sz="1800" b="0" i="0" u="none" strike="noStrike" baseline="0" dirty="0">
                <a:latin typeface="Times New Roman" panose="02020603050405020304" pitchFamily="18" charset="0"/>
              </a:rPr>
              <a:t>____ Other (describe)____________________________________________________________ </a:t>
            </a:r>
            <a:endParaRPr lang="en-US" dirty="0"/>
          </a:p>
        </p:txBody>
      </p:sp>
    </p:spTree>
    <p:extLst>
      <p:ext uri="{BB962C8B-B14F-4D97-AF65-F5344CB8AC3E}">
        <p14:creationId xmlns:p14="http://schemas.microsoft.com/office/powerpoint/2010/main" val="2607299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9C491-E405-429D-9172-CEB7AA0A9F50}"/>
              </a:ext>
            </a:extLst>
          </p:cNvPr>
          <p:cNvSpPr>
            <a:spLocks noGrp="1"/>
          </p:cNvSpPr>
          <p:nvPr>
            <p:ph type="title"/>
          </p:nvPr>
        </p:nvSpPr>
        <p:spPr/>
        <p:txBody>
          <a:bodyPr/>
          <a:lstStyle/>
          <a:p>
            <a:r>
              <a:rPr lang="en-US" b="1" dirty="0"/>
              <a:t>Substance Abuse </a:t>
            </a:r>
          </a:p>
        </p:txBody>
      </p:sp>
      <p:sp>
        <p:nvSpPr>
          <p:cNvPr id="3" name="Content Placeholder 2">
            <a:extLst>
              <a:ext uri="{FF2B5EF4-FFF2-40B4-BE49-F238E27FC236}">
                <a16:creationId xmlns:a16="http://schemas.microsoft.com/office/drawing/2014/main" id="{A2CC6EEC-32F8-4175-9E8F-748BDA9E02D8}"/>
              </a:ext>
            </a:extLst>
          </p:cNvPr>
          <p:cNvSpPr>
            <a:spLocks noGrp="1"/>
          </p:cNvSpPr>
          <p:nvPr>
            <p:ph idx="1"/>
          </p:nvPr>
        </p:nvSpPr>
        <p:spPr>
          <a:xfrm>
            <a:off x="531628" y="1825625"/>
            <a:ext cx="11015330" cy="4351338"/>
          </a:xfrm>
        </p:spPr>
        <p:txBody>
          <a:bodyPr>
            <a:normAutofit/>
          </a:bodyPr>
          <a:lstStyle/>
          <a:p>
            <a:r>
              <a:rPr lang="en-US" sz="3200" dirty="0"/>
              <a:t>The drug program for coal miners began January 1, 2013.</a:t>
            </a:r>
          </a:p>
          <a:p>
            <a:r>
              <a:rPr lang="en-US" sz="3200" dirty="0"/>
              <a:t>Since that time more than 2,870 coal miners have lost their mining certifications for a period of time. (as of Oct. 2025)</a:t>
            </a:r>
          </a:p>
          <a:p>
            <a:r>
              <a:rPr lang="en-US" sz="3200" dirty="0"/>
              <a:t>275 - Possessed foreman certifications.</a:t>
            </a:r>
          </a:p>
          <a:p>
            <a:r>
              <a:rPr lang="en-US" sz="3200" dirty="0"/>
              <a:t>Prescription drugs and THC are leading causes for a positive test.</a:t>
            </a:r>
          </a:p>
          <a:p>
            <a:r>
              <a:rPr lang="en-US" sz="3200" dirty="0"/>
              <a:t>Refusing to take the drug/alcohol test is the worst thing you can do. </a:t>
            </a:r>
          </a:p>
          <a:p>
            <a:endParaRPr lang="en-US" sz="3200" dirty="0"/>
          </a:p>
        </p:txBody>
      </p:sp>
    </p:spTree>
    <p:extLst>
      <p:ext uri="{BB962C8B-B14F-4D97-AF65-F5344CB8AC3E}">
        <p14:creationId xmlns:p14="http://schemas.microsoft.com/office/powerpoint/2010/main" val="641972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5C9519-87CA-4C60-99B3-572BEA6981F4}"/>
              </a:ext>
            </a:extLst>
          </p:cNvPr>
          <p:cNvSpPr txBox="1"/>
          <p:nvPr/>
        </p:nvSpPr>
        <p:spPr>
          <a:xfrm>
            <a:off x="1039332" y="530516"/>
            <a:ext cx="10167384" cy="4678204"/>
          </a:xfrm>
          <a:prstGeom prst="rect">
            <a:avLst/>
          </a:prstGeom>
          <a:noFill/>
        </p:spPr>
        <p:txBody>
          <a:bodyPr wrap="square">
            <a:spAutoFit/>
          </a:bodyPr>
          <a:lstStyle/>
          <a:p>
            <a:r>
              <a:rPr lang="en-US" sz="2800" b="1" i="0" u="sng" strike="noStrike" baseline="0" dirty="0">
                <a:latin typeface="Times New Roman" panose="02020603050405020304" pitchFamily="18" charset="0"/>
              </a:rPr>
              <a:t>M</a:t>
            </a:r>
            <a:r>
              <a:rPr lang="en-US" sz="1800" b="1" i="0" u="sng" strike="noStrike" baseline="0" dirty="0">
                <a:latin typeface="Times New Roman" panose="02020603050405020304" pitchFamily="18" charset="0"/>
              </a:rPr>
              <a:t>ISCELLANEOUS</a:t>
            </a:r>
          </a:p>
          <a:p>
            <a:endParaRPr lang="en-US" b="1" u="sng" dirty="0">
              <a:latin typeface="Times New Roman" panose="02020603050405020304" pitchFamily="18" charset="0"/>
            </a:endParaRPr>
          </a:p>
          <a:p>
            <a:r>
              <a:rPr lang="en-US" sz="1800" b="0" i="0" u="none" strike="noStrike" baseline="0" dirty="0">
                <a:latin typeface="Times New Roman" panose="02020603050405020304" pitchFamily="18" charset="0"/>
              </a:rPr>
              <a:t>____ Presence of alcohol and/or drugs in employee’s possession or vicinity</a:t>
            </a:r>
          </a:p>
          <a:p>
            <a:endParaRPr lang="en-US" dirty="0">
              <a:latin typeface="Times New Roman" panose="02020603050405020304" pitchFamily="18" charset="0"/>
            </a:endParaRPr>
          </a:p>
          <a:p>
            <a:r>
              <a:rPr lang="en-US" sz="1800" b="0" i="0" u="none" strike="noStrike" baseline="0" dirty="0">
                <a:latin typeface="Times New Roman" panose="02020603050405020304" pitchFamily="18" charset="0"/>
              </a:rPr>
              <a:t>____ On-the-job misconduct by employee </a:t>
            </a:r>
          </a:p>
          <a:p>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 Employee admission to alcohol and/or drug use or possession</a:t>
            </a:r>
          </a:p>
          <a:p>
            <a:endParaRPr lang="en-US" sz="1800" b="0" i="0" u="none" strike="noStrike" baseline="0" dirty="0">
              <a:latin typeface="Times New Roman" panose="02020603050405020304" pitchFamily="18" charset="0"/>
            </a:endParaRPr>
          </a:p>
          <a:p>
            <a:endParaRPr lang="en-US" sz="1800" b="1" i="0" u="sng" strike="noStrike" baseline="0" dirty="0">
              <a:latin typeface="Times New Roman" panose="02020603050405020304" pitchFamily="18" charset="0"/>
            </a:endParaRPr>
          </a:p>
          <a:p>
            <a:r>
              <a:rPr lang="en-US" sz="1800" b="1" i="0" u="sng" strike="noStrike" baseline="0" dirty="0">
                <a:latin typeface="Times New Roman" panose="02020603050405020304" pitchFamily="18" charset="0"/>
              </a:rPr>
              <a:t>CORROBORATING WITNESSES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 </a:t>
            </a:r>
          </a:p>
          <a:p>
            <a:r>
              <a:rPr lang="en-US" sz="1800" b="0" i="0" u="none" strike="noStrike" baseline="0" dirty="0">
                <a:latin typeface="Times New Roman" panose="02020603050405020304" pitchFamily="18" charset="0"/>
              </a:rPr>
              <a:t>(List names of all witnesses to the employee’s conduct below) </a:t>
            </a:r>
          </a:p>
          <a:p>
            <a:r>
              <a:rPr lang="en-US" dirty="0">
                <a:latin typeface="Times New Roman" panose="02020603050405020304" pitchFamily="18" charset="0"/>
              </a:rPr>
              <a:t>Have each witness write out a statement concerning what took place</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______________________________________________________________________________ </a:t>
            </a:r>
          </a:p>
          <a:p>
            <a:r>
              <a:rPr lang="en-US" sz="1800" b="0" i="0" u="none" strike="noStrike" baseline="0" dirty="0">
                <a:latin typeface="Times New Roman" panose="02020603050405020304" pitchFamily="18" charset="0"/>
              </a:rPr>
              <a:t>______________________________________________________________________________ </a:t>
            </a:r>
          </a:p>
          <a:p>
            <a:r>
              <a:rPr lang="en-US" sz="1800" b="0" i="0" u="none" strike="noStrike" baseline="0" dirty="0">
                <a:latin typeface="Times New Roman" panose="02020603050405020304" pitchFamily="18" charset="0"/>
              </a:rPr>
              <a:t>______________________________________________________________________________  </a:t>
            </a:r>
            <a:r>
              <a:rPr lang="en-US" sz="1800" b="1" i="0" u="sng" strike="noStrike" baseline="0" dirty="0">
                <a:latin typeface="Times New Roman" panose="02020603050405020304" pitchFamily="18" charset="0"/>
              </a:rPr>
              <a:t> </a:t>
            </a:r>
            <a:endParaRPr lang="en-US" dirty="0"/>
          </a:p>
        </p:txBody>
      </p:sp>
    </p:spTree>
    <p:extLst>
      <p:ext uri="{BB962C8B-B14F-4D97-AF65-F5344CB8AC3E}">
        <p14:creationId xmlns:p14="http://schemas.microsoft.com/office/powerpoint/2010/main" val="2913433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E50971-DC89-4245-B58B-D7255D6E8097}"/>
              </a:ext>
            </a:extLst>
          </p:cNvPr>
          <p:cNvSpPr txBox="1"/>
          <p:nvPr/>
        </p:nvSpPr>
        <p:spPr>
          <a:xfrm>
            <a:off x="752254" y="1317325"/>
            <a:ext cx="9986630" cy="3570208"/>
          </a:xfrm>
          <a:prstGeom prst="rect">
            <a:avLst/>
          </a:prstGeom>
          <a:noFill/>
        </p:spPr>
        <p:txBody>
          <a:bodyPr wrap="square">
            <a:spAutoFit/>
          </a:bodyPr>
          <a:lstStyle/>
          <a:p>
            <a:r>
              <a:rPr lang="en-US" sz="2800" b="1" i="0" u="sng" strike="noStrike" baseline="0" dirty="0">
                <a:latin typeface="Times New Roman" panose="02020603050405020304" pitchFamily="18" charset="0"/>
              </a:rPr>
              <a:t>O</a:t>
            </a:r>
            <a:r>
              <a:rPr lang="en-US" sz="1800" b="1" i="0" u="sng" strike="noStrike" baseline="0" dirty="0">
                <a:latin typeface="Times New Roman" panose="02020603050405020304" pitchFamily="18" charset="0"/>
              </a:rPr>
              <a:t>THER </a:t>
            </a:r>
            <a:r>
              <a:rPr lang="en-US" sz="2800" b="1" i="0" u="sng" strike="noStrike" baseline="0" dirty="0">
                <a:latin typeface="Times New Roman" panose="02020603050405020304" pitchFamily="18" charset="0"/>
              </a:rPr>
              <a:t>O</a:t>
            </a:r>
            <a:r>
              <a:rPr lang="en-US" sz="1800" b="1" i="0" u="sng" strike="noStrike" baseline="0" dirty="0">
                <a:latin typeface="Times New Roman" panose="02020603050405020304" pitchFamily="18" charset="0"/>
              </a:rPr>
              <a:t>BSERVATIONS</a:t>
            </a:r>
          </a:p>
          <a:p>
            <a:r>
              <a:rPr lang="en-US" sz="1800" b="0" i="0" u="none" strike="noStrike" baseline="0" dirty="0">
                <a:latin typeface="Times New Roman" panose="02020603050405020304" pitchFamily="18" charset="0"/>
              </a:rPr>
              <a:t>(List below any other observations not included in this checklist. Also provide details for any accident that the employee in question caused or was involved in.) </a:t>
            </a:r>
            <a:endParaRPr lang="en-US" b="1" u="sng" dirty="0">
              <a:latin typeface="Times New Roman" panose="02020603050405020304" pitchFamily="18" charset="0"/>
            </a:endParaRPr>
          </a:p>
          <a:p>
            <a:r>
              <a:rPr lang="en-US" sz="1800" b="0" i="0" u="none" strike="noStrike" baseline="0" dirty="0">
                <a:latin typeface="Times New Roman" panose="02020603050405020304" pitchFamily="18" charset="0"/>
              </a:rPr>
              <a:t>______________________________________________________________________________ </a:t>
            </a:r>
          </a:p>
          <a:p>
            <a:r>
              <a:rPr lang="en-US" sz="1800" b="0" i="0" u="none" strike="noStrike" baseline="0" dirty="0">
                <a:latin typeface="Times New Roman" panose="02020603050405020304" pitchFamily="18" charset="0"/>
              </a:rPr>
              <a:t>______________________________________________________________________________ </a:t>
            </a:r>
          </a:p>
          <a:p>
            <a:r>
              <a:rPr lang="en-US" sz="1800" b="0" i="0" u="none" strike="noStrike" baseline="0" dirty="0">
                <a:latin typeface="Times New Roman" panose="02020603050405020304" pitchFamily="18" charset="0"/>
              </a:rPr>
              <a:t>______________________________________________________________________________ </a:t>
            </a:r>
          </a:p>
          <a:p>
            <a:endParaRPr lang="en-US" dirty="0">
              <a:latin typeface="Times New Roman" panose="02020603050405020304" pitchFamily="18" charset="0"/>
            </a:endParaRPr>
          </a:p>
          <a:p>
            <a:r>
              <a:rPr lang="en-US" sz="1800" b="1" i="0" u="none" strike="noStrike" baseline="0" dirty="0">
                <a:latin typeface="Times New Roman" panose="02020603050405020304" pitchFamily="18" charset="0"/>
              </a:rPr>
              <a:t>PART 3: EMPLOYEE’S RESPONSE </a:t>
            </a:r>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(Document below the employee’s explanation or reasons for his/her conduct) </a:t>
            </a:r>
          </a:p>
          <a:p>
            <a:r>
              <a:rPr lang="en-US" sz="1800" b="0" i="0" u="none" strike="noStrike" baseline="0" dirty="0">
                <a:latin typeface="Times New Roman" panose="02020603050405020304" pitchFamily="18" charset="0"/>
              </a:rPr>
              <a:t>______________________________________________________________________________ </a:t>
            </a:r>
          </a:p>
          <a:p>
            <a:r>
              <a:rPr lang="en-US" sz="1800" b="0" i="0" u="none" strike="noStrike" baseline="0" dirty="0">
                <a:latin typeface="Times New Roman" panose="02020603050405020304" pitchFamily="18" charset="0"/>
              </a:rPr>
              <a:t>______________________________________________________________________________ </a:t>
            </a:r>
          </a:p>
          <a:p>
            <a:r>
              <a:rPr lang="en-US" sz="1800" b="0" i="0" u="none" strike="noStrike" baseline="0" dirty="0">
                <a:latin typeface="Times New Roman" panose="02020603050405020304" pitchFamily="18" charset="0"/>
              </a:rPr>
              <a:t>______________________________________________________________________________ </a:t>
            </a:r>
            <a:r>
              <a:rPr lang="en-US" sz="1800" b="1" i="0" u="sng" strike="noStrike" baseline="0" dirty="0">
                <a:latin typeface="Times New Roman" panose="02020603050405020304" pitchFamily="18" charset="0"/>
              </a:rPr>
              <a:t> </a:t>
            </a:r>
            <a:endParaRPr lang="en-US" dirty="0"/>
          </a:p>
        </p:txBody>
      </p:sp>
    </p:spTree>
    <p:extLst>
      <p:ext uri="{BB962C8B-B14F-4D97-AF65-F5344CB8AC3E}">
        <p14:creationId xmlns:p14="http://schemas.microsoft.com/office/powerpoint/2010/main" val="15290287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6F5527-63C9-4820-A589-404614C2D5AC}"/>
              </a:ext>
            </a:extLst>
          </p:cNvPr>
          <p:cNvSpPr txBox="1"/>
          <p:nvPr/>
        </p:nvSpPr>
        <p:spPr>
          <a:xfrm>
            <a:off x="507703" y="331013"/>
            <a:ext cx="10199283" cy="5909310"/>
          </a:xfrm>
          <a:prstGeom prst="rect">
            <a:avLst/>
          </a:prstGeom>
          <a:noFill/>
        </p:spPr>
        <p:txBody>
          <a:bodyPr wrap="square">
            <a:spAutoFit/>
          </a:bodyPr>
          <a:lstStyle/>
          <a:p>
            <a:r>
              <a:rPr lang="en-US" sz="1800" b="1" i="0" u="none" strike="noStrike" baseline="0" dirty="0">
                <a:latin typeface="Times New Roman" panose="02020603050405020304" pitchFamily="18" charset="0"/>
              </a:rPr>
              <a:t>PART 4: ACTION PLAN</a:t>
            </a:r>
          </a:p>
          <a:p>
            <a:r>
              <a:rPr lang="en-US" sz="1800" b="0" i="0" u="none" strike="noStrike" baseline="0" dirty="0">
                <a:latin typeface="Times New Roman" panose="02020603050405020304" pitchFamily="18" charset="0"/>
              </a:rPr>
              <a:t>Once the above parts of this Reasonable Suspicion Checklist are completed by you and a witness, you can proceed to an action plan in a meeting with the employee. Remember to follow your company’s procedures as outlined in its drug-free policy. </a:t>
            </a:r>
          </a:p>
          <a:p>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Place a </a:t>
            </a:r>
            <a:r>
              <a:rPr lang="en-US" sz="1800" b="1" i="0" u="none" strike="noStrike" baseline="0" dirty="0">
                <a:latin typeface="Times New Roman" panose="02020603050405020304" pitchFamily="18" charset="0"/>
              </a:rPr>
              <a:t>checkmark </a:t>
            </a:r>
            <a:r>
              <a:rPr lang="en-US" sz="1800" b="0" i="0" u="none" strike="noStrike" baseline="0" dirty="0">
                <a:latin typeface="Times New Roman" panose="02020603050405020304" pitchFamily="18" charset="0"/>
              </a:rPr>
              <a:t>next to the applicable action with the employee: </a:t>
            </a:r>
            <a:endParaRPr lang="en-US" dirty="0">
              <a:latin typeface="Times New Roman" panose="02020603050405020304" pitchFamily="18" charset="0"/>
            </a:endParaRPr>
          </a:p>
          <a:p>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 Employee has agreed to testing                _____ Results of urine and alcohol testing</a:t>
            </a:r>
          </a:p>
          <a:p>
            <a:r>
              <a:rPr lang="en-US" sz="1800" b="0" i="0" u="none" strike="noStrike" baseline="0" dirty="0">
                <a:latin typeface="Times New Roman" panose="02020603050405020304" pitchFamily="18" charset="0"/>
              </a:rPr>
              <a:t> </a:t>
            </a:r>
          </a:p>
          <a:p>
            <a:r>
              <a:rPr lang="en-US" sz="1800" b="0" i="0" u="none" strike="noStrike" baseline="0" dirty="0">
                <a:latin typeface="Times New Roman" panose="02020603050405020304" pitchFamily="18" charset="0"/>
              </a:rPr>
              <a:t>____ Employee has </a:t>
            </a:r>
            <a:r>
              <a:rPr lang="en-US" sz="1800" b="1" i="0" u="sng" strike="noStrike" baseline="0" dirty="0">
                <a:latin typeface="Times New Roman" panose="02020603050405020304" pitchFamily="18" charset="0"/>
              </a:rPr>
              <a:t>not </a:t>
            </a:r>
            <a:r>
              <a:rPr lang="en-US" sz="1800" b="0" i="0" u="none" strike="noStrike" baseline="0" dirty="0">
                <a:latin typeface="Times New Roman" panose="02020603050405020304" pitchFamily="18" charset="0"/>
              </a:rPr>
              <a:t>agreed to testing         _____  Refusal to Test     </a:t>
            </a:r>
          </a:p>
          <a:p>
            <a:r>
              <a:rPr lang="en-US" sz="1800" b="0" i="0" u="none" strike="noStrike" baseline="0" dirty="0">
                <a:latin typeface="Times New Roman" panose="02020603050405020304" pitchFamily="18" charset="0"/>
              </a:rPr>
              <a:t> </a:t>
            </a:r>
          </a:p>
          <a:p>
            <a:r>
              <a:rPr lang="en-US" sz="1800" b="0" i="0" u="none" strike="noStrike" baseline="0" dirty="0">
                <a:latin typeface="Times New Roman" panose="02020603050405020304" pitchFamily="18" charset="0"/>
              </a:rPr>
              <a:t>____ No further action </a:t>
            </a:r>
            <a:r>
              <a:rPr lang="en-US" dirty="0">
                <a:latin typeface="Times New Roman" panose="02020603050405020304" pitchFamily="18" charset="0"/>
              </a:rPr>
              <a:t>required                       Comments    ________________________________________</a:t>
            </a:r>
            <a:endParaRPr lang="en-US" sz="1800" b="0" i="0" u="none" strike="noStrike" baseline="0" dirty="0">
              <a:latin typeface="Times New Roman" panose="02020603050405020304" pitchFamily="18" charset="0"/>
            </a:endParaRPr>
          </a:p>
          <a:p>
            <a:r>
              <a:rPr lang="en-US" dirty="0">
                <a:latin typeface="Times New Roman" panose="02020603050405020304" pitchFamily="18" charset="0"/>
              </a:rPr>
              <a:t>                                                                                                     </a:t>
            </a:r>
          </a:p>
          <a:p>
            <a:r>
              <a:rPr lang="en-US" sz="1800" b="0" i="0" u="none" strike="noStrike" baseline="0" dirty="0">
                <a:latin typeface="Times New Roman" panose="02020603050405020304" pitchFamily="18" charset="0"/>
              </a:rPr>
              <a:t>____ Employee Terminated                                                    _______________________________________                                                         </a:t>
            </a:r>
          </a:p>
          <a:p>
            <a:endParaRPr lang="en-US" dirty="0">
              <a:latin typeface="Times New Roman" panose="02020603050405020304" pitchFamily="18" charset="0"/>
            </a:endParaRPr>
          </a:p>
          <a:p>
            <a:r>
              <a:rPr lang="en-US" sz="1800" b="0" i="0" u="none" strike="noStrike" baseline="0" dirty="0">
                <a:latin typeface="Times New Roman" panose="02020603050405020304" pitchFamily="18" charset="0"/>
              </a:rPr>
              <a:t>____Reported to WVMHST within 7 days                            _______________________________________</a:t>
            </a:r>
          </a:p>
          <a:p>
            <a:endParaRPr lang="en-US" sz="1800" b="0" i="0" u="none" strike="noStrike" baseline="0" dirty="0">
              <a:latin typeface="Times New Roman" panose="02020603050405020304" pitchFamily="18" charset="0"/>
            </a:endParaRPr>
          </a:p>
          <a:p>
            <a:r>
              <a:rPr lang="en-US" sz="1800" b="0" i="0" u="none" strike="noStrike" baseline="0" dirty="0">
                <a:latin typeface="Times New Roman" panose="02020603050405020304" pitchFamily="18" charset="0"/>
              </a:rPr>
              <a:t>_______________________________________________________ _____________________ </a:t>
            </a:r>
          </a:p>
          <a:p>
            <a:r>
              <a:rPr lang="en-US" sz="1800" b="0" i="0" u="none" strike="noStrike" baseline="0" dirty="0">
                <a:latin typeface="Times New Roman" panose="02020603050405020304" pitchFamily="18" charset="0"/>
              </a:rPr>
              <a:t>Supervisor/Manager Signature                                                                             Date </a:t>
            </a:r>
          </a:p>
          <a:p>
            <a:r>
              <a:rPr lang="en-US" sz="1800" b="0" i="0" u="none" strike="noStrike" baseline="0" dirty="0">
                <a:latin typeface="Times New Roman" panose="02020603050405020304" pitchFamily="18" charset="0"/>
              </a:rPr>
              <a:t>_______________________________________________________ _____________________ </a:t>
            </a:r>
          </a:p>
          <a:p>
            <a:r>
              <a:rPr lang="en-US" sz="1800" b="0" i="0" u="none" strike="noStrike" baseline="0" dirty="0">
                <a:latin typeface="Times New Roman" panose="02020603050405020304" pitchFamily="18" charset="0"/>
              </a:rPr>
              <a:t>Supervisor/Manager Signature                                                                              Date </a:t>
            </a:r>
          </a:p>
        </p:txBody>
      </p:sp>
    </p:spTree>
    <p:extLst>
      <p:ext uri="{BB962C8B-B14F-4D97-AF65-F5344CB8AC3E}">
        <p14:creationId xmlns:p14="http://schemas.microsoft.com/office/powerpoint/2010/main" val="17027555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93D38-5A1D-4C06-AC62-E7693DBF16A7}"/>
              </a:ext>
            </a:extLst>
          </p:cNvPr>
          <p:cNvSpPr>
            <a:spLocks noGrp="1"/>
          </p:cNvSpPr>
          <p:nvPr>
            <p:ph type="title"/>
          </p:nvPr>
        </p:nvSpPr>
        <p:spPr/>
        <p:txBody>
          <a:bodyPr/>
          <a:lstStyle/>
          <a:p>
            <a:r>
              <a:rPr lang="en-US" b="1" dirty="0"/>
              <a:t>Substance Abuse </a:t>
            </a:r>
          </a:p>
        </p:txBody>
      </p:sp>
      <p:sp>
        <p:nvSpPr>
          <p:cNvPr id="3" name="Content Placeholder 2">
            <a:extLst>
              <a:ext uri="{FF2B5EF4-FFF2-40B4-BE49-F238E27FC236}">
                <a16:creationId xmlns:a16="http://schemas.microsoft.com/office/drawing/2014/main" id="{89D1E67C-A66D-48B2-9F70-74C6CCFA77CD}"/>
              </a:ext>
            </a:extLst>
          </p:cNvPr>
          <p:cNvSpPr>
            <a:spLocks noGrp="1"/>
          </p:cNvSpPr>
          <p:nvPr>
            <p:ph idx="1"/>
          </p:nvPr>
        </p:nvSpPr>
        <p:spPr/>
        <p:txBody>
          <a:bodyPr>
            <a:normAutofit/>
          </a:bodyPr>
          <a:lstStyle/>
          <a:p>
            <a:r>
              <a:rPr lang="en-US" sz="3600" dirty="0"/>
              <a:t>Whether you use a checklist or not, make sure to document your findings soon after the encounter with the individual while things are fresh on your mind. If you don’t use a checklist write out a statement in your own words including as much detail as possible to describe the event. </a:t>
            </a:r>
          </a:p>
        </p:txBody>
      </p:sp>
    </p:spTree>
    <p:extLst>
      <p:ext uri="{BB962C8B-B14F-4D97-AF65-F5344CB8AC3E}">
        <p14:creationId xmlns:p14="http://schemas.microsoft.com/office/powerpoint/2010/main" val="13851589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36680-2F15-498B-B039-0D1A2AB53EB0}"/>
              </a:ext>
            </a:extLst>
          </p:cNvPr>
          <p:cNvSpPr>
            <a:spLocks noGrp="1"/>
          </p:cNvSpPr>
          <p:nvPr>
            <p:ph type="title"/>
          </p:nvPr>
        </p:nvSpPr>
        <p:spPr/>
        <p:txBody>
          <a:bodyPr/>
          <a:lstStyle/>
          <a:p>
            <a:pPr algn="ctr"/>
            <a:r>
              <a:rPr lang="en-US" dirty="0"/>
              <a:t>Things to Remember</a:t>
            </a:r>
          </a:p>
        </p:txBody>
      </p:sp>
      <p:sp>
        <p:nvSpPr>
          <p:cNvPr id="3" name="Content Placeholder 2">
            <a:extLst>
              <a:ext uri="{FF2B5EF4-FFF2-40B4-BE49-F238E27FC236}">
                <a16:creationId xmlns:a16="http://schemas.microsoft.com/office/drawing/2014/main" id="{B3D4C30F-C055-4160-A7F8-2505735ED134}"/>
              </a:ext>
            </a:extLst>
          </p:cNvPr>
          <p:cNvSpPr>
            <a:spLocks noGrp="1"/>
          </p:cNvSpPr>
          <p:nvPr>
            <p:ph idx="1"/>
          </p:nvPr>
        </p:nvSpPr>
        <p:spPr>
          <a:xfrm>
            <a:off x="838200" y="1690688"/>
            <a:ext cx="10515600" cy="4351338"/>
          </a:xfrm>
        </p:spPr>
        <p:txBody>
          <a:bodyPr>
            <a:normAutofit lnSpcReduction="10000"/>
          </a:bodyPr>
          <a:lstStyle/>
          <a:p>
            <a:r>
              <a:rPr lang="en-US" dirty="0"/>
              <a:t>Follow your company policy</a:t>
            </a:r>
          </a:p>
          <a:p>
            <a:r>
              <a:rPr lang="en-US" dirty="0"/>
              <a:t>Be mindful of the individual’s rights such as respect, confidentiality, fairness and a medical examination if requested</a:t>
            </a:r>
          </a:p>
          <a:p>
            <a:r>
              <a:rPr lang="en-US" dirty="0"/>
              <a:t>Do not allow prejudice or bias to influence your decisions  </a:t>
            </a:r>
          </a:p>
          <a:p>
            <a:r>
              <a:rPr lang="en-US" dirty="0"/>
              <a:t>Don’t be drawn into confrontations</a:t>
            </a:r>
          </a:p>
          <a:p>
            <a:r>
              <a:rPr lang="en-US" dirty="0"/>
              <a:t>Make honest observations</a:t>
            </a:r>
          </a:p>
          <a:p>
            <a:r>
              <a:rPr lang="en-US" dirty="0"/>
              <a:t>Document your findings and get written statements from witnesses</a:t>
            </a:r>
          </a:p>
          <a:p>
            <a:r>
              <a:rPr lang="en-US" u="sng" dirty="0"/>
              <a:t>If a drug and alcohol test is administered, tell the employee he will be drug tested and give clear directions for the employee to follow</a:t>
            </a:r>
          </a:p>
        </p:txBody>
      </p:sp>
    </p:spTree>
    <p:extLst>
      <p:ext uri="{BB962C8B-B14F-4D97-AF65-F5344CB8AC3E}">
        <p14:creationId xmlns:p14="http://schemas.microsoft.com/office/powerpoint/2010/main" val="963311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8EBB2F-4813-4D26-8A3E-267EE81B2D14}"/>
              </a:ext>
            </a:extLst>
          </p:cNvPr>
          <p:cNvSpPr>
            <a:spLocks noGrp="1"/>
          </p:cNvSpPr>
          <p:nvPr>
            <p:ph idx="1"/>
          </p:nvPr>
        </p:nvSpPr>
        <p:spPr/>
        <p:txBody>
          <a:bodyPr>
            <a:normAutofit/>
          </a:bodyPr>
          <a:lstStyle/>
          <a:p>
            <a:pPr marL="0" indent="0" algn="ctr">
              <a:buNone/>
            </a:pPr>
            <a:endParaRPr lang="en-US" sz="3200" b="1" dirty="0"/>
          </a:p>
          <a:p>
            <a:pPr marL="0" indent="0" algn="ctr">
              <a:buNone/>
            </a:pPr>
            <a:endParaRPr lang="en-US" sz="3200" b="1" dirty="0"/>
          </a:p>
          <a:p>
            <a:pPr marL="0" indent="0" algn="ctr">
              <a:buNone/>
            </a:pPr>
            <a:r>
              <a:rPr lang="en-US" sz="4800" b="1" dirty="0"/>
              <a:t>Substance Abuse Information</a:t>
            </a:r>
          </a:p>
        </p:txBody>
      </p:sp>
    </p:spTree>
    <p:extLst>
      <p:ext uri="{BB962C8B-B14F-4D97-AF65-F5344CB8AC3E}">
        <p14:creationId xmlns:p14="http://schemas.microsoft.com/office/powerpoint/2010/main" val="14646993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8955D-49E9-9CD0-8269-1656ED1D7A51}"/>
              </a:ext>
            </a:extLst>
          </p:cNvPr>
          <p:cNvSpPr>
            <a:spLocks noGrp="1"/>
          </p:cNvSpPr>
          <p:nvPr>
            <p:ph type="title"/>
          </p:nvPr>
        </p:nvSpPr>
        <p:spPr/>
        <p:txBody>
          <a:bodyPr/>
          <a:lstStyle/>
          <a:p>
            <a:r>
              <a:rPr lang="en-US" b="1" dirty="0"/>
              <a:t>Substance Abuse Information</a:t>
            </a:r>
            <a:br>
              <a:rPr lang="en-US" b="1" dirty="0"/>
            </a:br>
            <a:endParaRPr lang="en-US" dirty="0"/>
          </a:p>
        </p:txBody>
      </p:sp>
      <p:sp>
        <p:nvSpPr>
          <p:cNvPr id="3" name="Content Placeholder 2">
            <a:extLst>
              <a:ext uri="{FF2B5EF4-FFF2-40B4-BE49-F238E27FC236}">
                <a16:creationId xmlns:a16="http://schemas.microsoft.com/office/drawing/2014/main" id="{60662321-39A3-9817-376C-296F987C056A}"/>
              </a:ext>
            </a:extLst>
          </p:cNvPr>
          <p:cNvSpPr>
            <a:spLocks noGrp="1"/>
          </p:cNvSpPr>
          <p:nvPr>
            <p:ph idx="1"/>
          </p:nvPr>
        </p:nvSpPr>
        <p:spPr/>
        <p:txBody>
          <a:bodyPr/>
          <a:lstStyle/>
          <a:p>
            <a:r>
              <a:rPr lang="en-US" dirty="0"/>
              <a:t>Marijuana Recommendation cards are not prescriptions. Having a marijuana card does not allow you to test positive for THC. </a:t>
            </a:r>
          </a:p>
          <a:p>
            <a:r>
              <a:rPr lang="en-US" dirty="0"/>
              <a:t>THC can stay in your system longer than 30 days. </a:t>
            </a:r>
          </a:p>
          <a:p>
            <a:r>
              <a:rPr lang="en-US" dirty="0"/>
              <a:t>Masking agents or fake urine is detectable by lab analysis. </a:t>
            </a:r>
          </a:p>
          <a:p>
            <a:r>
              <a:rPr lang="en-US" dirty="0"/>
              <a:t>Be aware of the amount of alcohol you consume the night before you got to work. </a:t>
            </a:r>
          </a:p>
        </p:txBody>
      </p:sp>
    </p:spTree>
    <p:extLst>
      <p:ext uri="{BB962C8B-B14F-4D97-AF65-F5344CB8AC3E}">
        <p14:creationId xmlns:p14="http://schemas.microsoft.com/office/powerpoint/2010/main" val="30291920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E73AC8-2E89-4C6D-915E-AEB852CBE4CA}"/>
              </a:ext>
            </a:extLst>
          </p:cNvPr>
          <p:cNvSpPr>
            <a:spLocks noGrp="1"/>
          </p:cNvSpPr>
          <p:nvPr>
            <p:ph type="title"/>
          </p:nvPr>
        </p:nvSpPr>
        <p:spPr>
          <a:xfrm>
            <a:off x="6739128" y="638089"/>
            <a:ext cx="4818888" cy="1476801"/>
          </a:xfrm>
        </p:spPr>
        <p:txBody>
          <a:bodyPr anchor="b">
            <a:normAutofit/>
          </a:bodyPr>
          <a:lstStyle/>
          <a:p>
            <a:r>
              <a:rPr lang="en-US" sz="4600" b="1"/>
              <a:t>Substance Abuse Information</a:t>
            </a:r>
          </a:p>
        </p:txBody>
      </p:sp>
      <p:pic>
        <p:nvPicPr>
          <p:cNvPr id="4" name="Picture 3">
            <a:extLst>
              <a:ext uri="{FF2B5EF4-FFF2-40B4-BE49-F238E27FC236}">
                <a16:creationId xmlns:a16="http://schemas.microsoft.com/office/drawing/2014/main" id="{DC15D783-BCE3-B370-FA93-D61BC1DBF143}"/>
              </a:ext>
            </a:extLst>
          </p:cNvPr>
          <p:cNvPicPr>
            <a:picLocks noChangeAspect="1"/>
          </p:cNvPicPr>
          <p:nvPr/>
        </p:nvPicPr>
        <p:blipFill>
          <a:blip r:embed="rId2"/>
          <a:stretch>
            <a:fillRect/>
          </a:stretch>
        </p:blipFill>
        <p:spPr>
          <a:xfrm>
            <a:off x="630936" y="1596062"/>
            <a:ext cx="5458968" cy="3665876"/>
          </a:xfrm>
          <a:prstGeom prst="rect">
            <a:avLst/>
          </a:prstGeom>
        </p:spPr>
      </p:pic>
      <p:sp>
        <p:nvSpPr>
          <p:cNvPr id="11" name="sketch line">
            <a:extLst>
              <a:ext uri="{FF2B5EF4-FFF2-40B4-BE49-F238E27FC236}">
                <a16:creationId xmlns:a16="http://schemas.microsoft.com/office/drawing/2014/main" id="{953EE71A-6488-4203-A7C4-77102FD0D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912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924C054-F8CB-4CA8-B7FE-7C6F7F9913A2}"/>
              </a:ext>
            </a:extLst>
          </p:cNvPr>
          <p:cNvSpPr>
            <a:spLocks noGrp="1"/>
          </p:cNvSpPr>
          <p:nvPr>
            <p:ph idx="1"/>
          </p:nvPr>
        </p:nvSpPr>
        <p:spPr>
          <a:xfrm>
            <a:off x="6739128" y="2664886"/>
            <a:ext cx="4818888" cy="3550789"/>
          </a:xfrm>
        </p:spPr>
        <p:txBody>
          <a:bodyPr anchor="t">
            <a:normAutofit/>
          </a:bodyPr>
          <a:lstStyle/>
          <a:p>
            <a:r>
              <a:rPr lang="en-US" sz="2200" dirty="0"/>
              <a:t>All </a:t>
            </a:r>
            <a:r>
              <a:rPr lang="en-US" sz="2200" b="1" u="sng" dirty="0"/>
              <a:t>Positive</a:t>
            </a:r>
            <a:r>
              <a:rPr lang="en-US" sz="2200" dirty="0"/>
              <a:t> Drug or Alcohol Tests now require 6 months of treatment in order to be reinstated early, if the treatment option is chosen.</a:t>
            </a:r>
          </a:p>
          <a:p>
            <a:pPr marL="0" indent="0">
              <a:buNone/>
            </a:pPr>
            <a:endParaRPr lang="en-US" sz="2200" dirty="0"/>
          </a:p>
        </p:txBody>
      </p:sp>
    </p:spTree>
    <p:extLst>
      <p:ext uri="{BB962C8B-B14F-4D97-AF65-F5344CB8AC3E}">
        <p14:creationId xmlns:p14="http://schemas.microsoft.com/office/powerpoint/2010/main" val="1250743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1A39F-05E9-44E1-BF44-E0E2E5A5FCD6}"/>
              </a:ext>
            </a:extLst>
          </p:cNvPr>
          <p:cNvSpPr>
            <a:spLocks noGrp="1"/>
          </p:cNvSpPr>
          <p:nvPr>
            <p:ph type="title"/>
          </p:nvPr>
        </p:nvSpPr>
        <p:spPr>
          <a:xfrm>
            <a:off x="838200" y="131761"/>
            <a:ext cx="10515600" cy="963945"/>
          </a:xfrm>
        </p:spPr>
        <p:txBody>
          <a:bodyPr>
            <a:normAutofit/>
          </a:bodyPr>
          <a:lstStyle/>
          <a:p>
            <a:pPr algn="ctr"/>
            <a:r>
              <a:rPr lang="en-US" sz="3600" dirty="0"/>
              <a:t>So, when could you be drug and alcohol tested?? </a:t>
            </a:r>
          </a:p>
        </p:txBody>
      </p:sp>
      <p:sp>
        <p:nvSpPr>
          <p:cNvPr id="3" name="Content Placeholder 2">
            <a:extLst>
              <a:ext uri="{FF2B5EF4-FFF2-40B4-BE49-F238E27FC236}">
                <a16:creationId xmlns:a16="http://schemas.microsoft.com/office/drawing/2014/main" id="{9D99F9AF-CC74-47B7-A02A-CF836E191AD2}"/>
              </a:ext>
            </a:extLst>
          </p:cNvPr>
          <p:cNvSpPr>
            <a:spLocks noGrp="1"/>
          </p:cNvSpPr>
          <p:nvPr>
            <p:ph idx="1"/>
          </p:nvPr>
        </p:nvSpPr>
        <p:spPr>
          <a:xfrm>
            <a:off x="318977" y="1251024"/>
            <a:ext cx="11366204" cy="5475215"/>
          </a:xfrm>
        </p:spPr>
        <p:txBody>
          <a:bodyPr>
            <a:normAutofit lnSpcReduction="10000"/>
          </a:bodyPr>
          <a:lstStyle/>
          <a:p>
            <a:pPr>
              <a:buFont typeface="Wingdings" panose="05000000000000000000" pitchFamily="2" charset="2"/>
              <a:buChar char="Ø"/>
            </a:pPr>
            <a:r>
              <a:rPr lang="en-US" dirty="0"/>
              <a:t>Pre-employment test upon hiring</a:t>
            </a:r>
          </a:p>
          <a:p>
            <a:pPr>
              <a:buFont typeface="Wingdings" panose="05000000000000000000" pitchFamily="2" charset="2"/>
              <a:buChar char="Ø"/>
            </a:pPr>
            <a:r>
              <a:rPr lang="en-US" dirty="0"/>
              <a:t>Random test – must be held at least 4 times a year and at least 25% of workforce tested each year</a:t>
            </a:r>
          </a:p>
          <a:p>
            <a:pPr>
              <a:buFont typeface="Wingdings" panose="05000000000000000000" pitchFamily="2" charset="2"/>
              <a:buChar char="Ø"/>
            </a:pPr>
            <a:r>
              <a:rPr lang="en-US" dirty="0"/>
              <a:t>If the company has reasonable suspicion to test you</a:t>
            </a:r>
          </a:p>
          <a:p>
            <a:pPr>
              <a:buFont typeface="Wingdings" panose="05000000000000000000" pitchFamily="2" charset="2"/>
              <a:buChar char="Ø"/>
            </a:pPr>
            <a:r>
              <a:rPr lang="en-US" dirty="0"/>
              <a:t>If you are involved in any way with in a serious or fatal accident</a:t>
            </a:r>
          </a:p>
          <a:p>
            <a:pPr>
              <a:buFont typeface="Wingdings" panose="05000000000000000000" pitchFamily="2" charset="2"/>
              <a:buChar char="Ø"/>
            </a:pPr>
            <a:r>
              <a:rPr lang="en-US" dirty="0"/>
              <a:t>If you are involved in any way in an accident that results in physical injuries or damage to equipment or property</a:t>
            </a:r>
          </a:p>
          <a:p>
            <a:pPr>
              <a:buFont typeface="Wingdings" panose="05000000000000000000" pitchFamily="2" charset="2"/>
              <a:buChar char="Ø"/>
            </a:pPr>
            <a:r>
              <a:rPr lang="en-US" dirty="0"/>
              <a:t>If someone calls in a complaint at your mine the company has a right to test the entire mine if needed</a:t>
            </a:r>
          </a:p>
          <a:p>
            <a:pPr>
              <a:buFont typeface="Wingdings" panose="05000000000000000000" pitchFamily="2" charset="2"/>
              <a:buChar char="Ø"/>
            </a:pPr>
            <a:r>
              <a:rPr lang="en-US" dirty="0"/>
              <a:t>Return to work test after being off work for a period of time</a:t>
            </a:r>
          </a:p>
          <a:p>
            <a:pPr>
              <a:buFont typeface="Wingdings" panose="05000000000000000000" pitchFamily="2" charset="2"/>
              <a:buChar char="Ø"/>
            </a:pPr>
            <a:r>
              <a:rPr lang="en-US" dirty="0"/>
              <a:t>WVOMHST must consider </a:t>
            </a:r>
            <a:r>
              <a:rPr lang="en-US" u="sng" dirty="0"/>
              <a:t>ANY</a:t>
            </a:r>
            <a:r>
              <a:rPr lang="en-US" dirty="0"/>
              <a:t> drug and alcohol test conducted according to 56-19 for suspension of your mining cards. </a:t>
            </a:r>
          </a:p>
          <a:p>
            <a:pPr>
              <a:buFont typeface="Wingdings" panose="05000000000000000000" pitchFamily="2" charset="2"/>
              <a:buChar char="Ø"/>
            </a:pPr>
            <a:endParaRPr lang="en-US" dirty="0"/>
          </a:p>
          <a:p>
            <a:pPr>
              <a:buFont typeface="Wingdings" panose="05000000000000000000" pitchFamily="2" charset="2"/>
              <a:buChar char="Ø"/>
            </a:pPr>
            <a:endParaRPr lang="en-US" dirty="0"/>
          </a:p>
          <a:p>
            <a:endParaRPr lang="en-US" dirty="0"/>
          </a:p>
          <a:p>
            <a:pPr marL="0" indent="0">
              <a:buNone/>
            </a:pPr>
            <a:endParaRPr lang="en-US" dirty="0"/>
          </a:p>
        </p:txBody>
      </p:sp>
    </p:spTree>
    <p:extLst>
      <p:ext uri="{BB962C8B-B14F-4D97-AF65-F5344CB8AC3E}">
        <p14:creationId xmlns:p14="http://schemas.microsoft.com/office/powerpoint/2010/main" val="2164880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47C4EF4A-125E-4063-8154-35AA4A6A9766}"/>
              </a:ext>
            </a:extLst>
          </p:cNvPr>
          <p:cNvSpPr>
            <a:spLocks noGrp="1"/>
          </p:cNvSpPr>
          <p:nvPr>
            <p:ph idx="1"/>
          </p:nvPr>
        </p:nvSpPr>
        <p:spPr>
          <a:xfrm>
            <a:off x="423530" y="1253331"/>
            <a:ext cx="11344939" cy="4351338"/>
          </a:xfrm>
        </p:spPr>
        <p:txBody>
          <a:bodyPr>
            <a:normAutofit/>
          </a:bodyPr>
          <a:lstStyle/>
          <a:p>
            <a:pPr marL="0" indent="0">
              <a:buNone/>
            </a:pPr>
            <a:endParaRPr lang="en-US" sz="3600" dirty="0"/>
          </a:p>
          <a:p>
            <a:pPr marL="0" indent="0">
              <a:buNone/>
            </a:pPr>
            <a:r>
              <a:rPr lang="en-US" sz="3600" dirty="0"/>
              <a:t>In closing, you can be subject to drug and alcohol testing at almost anytime while working on WV mine property.  There is more involved than just getting by the </a:t>
            </a:r>
            <a:r>
              <a:rPr lang="en-US" sz="3600" u="sng" dirty="0"/>
              <a:t>Random</a:t>
            </a:r>
            <a:r>
              <a:rPr lang="en-US" sz="3600" dirty="0"/>
              <a:t> testing cycle. AGAIN, PLEASE, pay careful attention to make sure you are able to legally pass any drug and alcohol test  that may be required of you by your employer. Your mining career depends on it. </a:t>
            </a:r>
          </a:p>
          <a:p>
            <a:pPr marL="0" indent="0">
              <a:buNone/>
            </a:pPr>
            <a:endParaRPr lang="en-US" sz="3600" dirty="0"/>
          </a:p>
          <a:p>
            <a:pPr marL="0" indent="0">
              <a:buNone/>
            </a:pPr>
            <a:endParaRPr lang="en-US" sz="3600" dirty="0"/>
          </a:p>
        </p:txBody>
      </p:sp>
    </p:spTree>
    <p:extLst>
      <p:ext uri="{BB962C8B-B14F-4D97-AF65-F5344CB8AC3E}">
        <p14:creationId xmlns:p14="http://schemas.microsoft.com/office/powerpoint/2010/main" val="406666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9C491-E405-429D-9172-CEB7AA0A9F50}"/>
              </a:ext>
            </a:extLst>
          </p:cNvPr>
          <p:cNvSpPr>
            <a:spLocks noGrp="1"/>
          </p:cNvSpPr>
          <p:nvPr>
            <p:ph type="title"/>
          </p:nvPr>
        </p:nvSpPr>
        <p:spPr/>
        <p:txBody>
          <a:bodyPr/>
          <a:lstStyle/>
          <a:p>
            <a:r>
              <a:rPr lang="en-US" b="1" dirty="0"/>
              <a:t>Substance Abuse </a:t>
            </a:r>
          </a:p>
        </p:txBody>
      </p:sp>
      <p:sp>
        <p:nvSpPr>
          <p:cNvPr id="3" name="Content Placeholder 2">
            <a:extLst>
              <a:ext uri="{FF2B5EF4-FFF2-40B4-BE49-F238E27FC236}">
                <a16:creationId xmlns:a16="http://schemas.microsoft.com/office/drawing/2014/main" id="{A2CC6EEC-32F8-4175-9E8F-748BDA9E02D8}"/>
              </a:ext>
            </a:extLst>
          </p:cNvPr>
          <p:cNvSpPr>
            <a:spLocks noGrp="1"/>
          </p:cNvSpPr>
          <p:nvPr>
            <p:ph idx="1"/>
          </p:nvPr>
        </p:nvSpPr>
        <p:spPr>
          <a:xfrm>
            <a:off x="138223" y="1825625"/>
            <a:ext cx="11876568" cy="4351338"/>
          </a:xfrm>
        </p:spPr>
        <p:txBody>
          <a:bodyPr>
            <a:normAutofit/>
          </a:bodyPr>
          <a:lstStyle/>
          <a:p>
            <a:r>
              <a:rPr lang="en-US" dirty="0"/>
              <a:t>Just imagine, losing your job and all your WV, KY and VA mining certifications. What will you do? Where will you work? Then you find out you must pay for counseling out of your pocket, if you chose to take counseling. If you take counseling, you must go to treatment  centers and attend classes with people who have serious addiction issues. It can be embarrassing to yourself and your family not to mention the financial hardship it brings. It does not matter if you are a foreman. It does not matter if you are a good person. It does not matter if you attend church. It does not matter how it got in your system. Losing your job is bad but losing your mining certifications is even worse.  What would it cost you to be out work for a minimum of 6 months? $40K, $50K. Would it be worth the risk?    </a:t>
            </a:r>
          </a:p>
        </p:txBody>
      </p:sp>
    </p:spTree>
    <p:extLst>
      <p:ext uri="{BB962C8B-B14F-4D97-AF65-F5344CB8AC3E}">
        <p14:creationId xmlns:p14="http://schemas.microsoft.com/office/powerpoint/2010/main" val="29903722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47C4EF4A-125E-4063-8154-35AA4A6A9766}"/>
              </a:ext>
            </a:extLst>
          </p:cNvPr>
          <p:cNvSpPr>
            <a:spLocks noGrp="1"/>
          </p:cNvSpPr>
          <p:nvPr>
            <p:ph idx="1"/>
          </p:nvPr>
        </p:nvSpPr>
        <p:spPr/>
        <p:txBody>
          <a:bodyPr>
            <a:normAutofit/>
          </a:bodyPr>
          <a:lstStyle/>
          <a:p>
            <a:pPr marL="0" indent="0" algn="ctr">
              <a:buNone/>
            </a:pPr>
            <a:r>
              <a:rPr lang="en-US" sz="7200" dirty="0"/>
              <a:t>The </a:t>
            </a:r>
          </a:p>
          <a:p>
            <a:pPr marL="0" indent="0" algn="ctr">
              <a:buNone/>
            </a:pPr>
            <a:r>
              <a:rPr lang="en-US" sz="7200" dirty="0"/>
              <a:t> End</a:t>
            </a:r>
          </a:p>
        </p:txBody>
      </p:sp>
    </p:spTree>
    <p:extLst>
      <p:ext uri="{BB962C8B-B14F-4D97-AF65-F5344CB8AC3E}">
        <p14:creationId xmlns:p14="http://schemas.microsoft.com/office/powerpoint/2010/main" val="3271957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9C491-E405-429D-9172-CEB7AA0A9F50}"/>
              </a:ext>
            </a:extLst>
          </p:cNvPr>
          <p:cNvSpPr>
            <a:spLocks noGrp="1"/>
          </p:cNvSpPr>
          <p:nvPr>
            <p:ph type="title"/>
          </p:nvPr>
        </p:nvSpPr>
        <p:spPr/>
        <p:txBody>
          <a:bodyPr/>
          <a:lstStyle/>
          <a:p>
            <a:r>
              <a:rPr lang="en-US" b="1" dirty="0"/>
              <a:t>Substance Abuse </a:t>
            </a:r>
          </a:p>
        </p:txBody>
      </p:sp>
      <p:sp>
        <p:nvSpPr>
          <p:cNvPr id="3" name="Content Placeholder 2">
            <a:extLst>
              <a:ext uri="{FF2B5EF4-FFF2-40B4-BE49-F238E27FC236}">
                <a16:creationId xmlns:a16="http://schemas.microsoft.com/office/drawing/2014/main" id="{A2CC6EEC-32F8-4175-9E8F-748BDA9E02D8}"/>
              </a:ext>
            </a:extLst>
          </p:cNvPr>
          <p:cNvSpPr>
            <a:spLocks noGrp="1"/>
          </p:cNvSpPr>
          <p:nvPr>
            <p:ph idx="1"/>
          </p:nvPr>
        </p:nvSpPr>
        <p:spPr>
          <a:xfrm>
            <a:off x="157716" y="1555659"/>
            <a:ext cx="11876568" cy="4351338"/>
          </a:xfrm>
        </p:spPr>
        <p:txBody>
          <a:bodyPr>
            <a:noAutofit/>
          </a:bodyPr>
          <a:lstStyle/>
          <a:p>
            <a:r>
              <a:rPr lang="en-US" dirty="0"/>
              <a:t>Your employer is required by WV law to drug and alcohol test you. If you test positive, refuse to test, submit or possess a substituted or adulterated sample your employer is required to report you to WV Office of Miner’s Health, Safety and Training. The WVOMHST is required by law to suspend all your certifications, prevent you from obtaining any addition certifications and report you to KY and VA, and they must do the same. There are no winners. Neither your employer nor the people at WVOMHST take any pleasure in suspending your certifications. PLEASE, take a look at your situation and make any corrections that may be needed to ensure you can legally pass any drug and alcohol test at any time while on mine property and any pre-employment test you may be required to take. Talk to your employees often about the dangers of impairment on the job, the risk of losing their job and mining cards and the hardship it will bring to their loved ones. </a:t>
            </a:r>
          </a:p>
        </p:txBody>
      </p:sp>
    </p:spTree>
    <p:extLst>
      <p:ext uri="{BB962C8B-B14F-4D97-AF65-F5344CB8AC3E}">
        <p14:creationId xmlns:p14="http://schemas.microsoft.com/office/powerpoint/2010/main" val="1148576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F6BFB-D02B-4DDF-832D-1CC9CBB00E7A}"/>
              </a:ext>
            </a:extLst>
          </p:cNvPr>
          <p:cNvSpPr>
            <a:spLocks noGrp="1"/>
          </p:cNvSpPr>
          <p:nvPr>
            <p:ph type="title"/>
          </p:nvPr>
        </p:nvSpPr>
        <p:spPr/>
        <p:txBody>
          <a:bodyPr/>
          <a:lstStyle/>
          <a:p>
            <a:r>
              <a:rPr lang="en-US" b="1" dirty="0"/>
              <a:t>Substance Abuse </a:t>
            </a:r>
          </a:p>
        </p:txBody>
      </p:sp>
      <p:sp>
        <p:nvSpPr>
          <p:cNvPr id="3" name="Content Placeholder 2">
            <a:extLst>
              <a:ext uri="{FF2B5EF4-FFF2-40B4-BE49-F238E27FC236}">
                <a16:creationId xmlns:a16="http://schemas.microsoft.com/office/drawing/2014/main" id="{98B7FC39-ADFF-4411-A538-9C3D453C1C05}"/>
              </a:ext>
            </a:extLst>
          </p:cNvPr>
          <p:cNvSpPr>
            <a:spLocks noGrp="1"/>
          </p:cNvSpPr>
          <p:nvPr>
            <p:ph idx="1"/>
          </p:nvPr>
        </p:nvSpPr>
        <p:spPr>
          <a:xfrm>
            <a:off x="88489" y="1512116"/>
            <a:ext cx="11926529" cy="4351338"/>
          </a:xfrm>
        </p:spPr>
        <p:txBody>
          <a:bodyPr>
            <a:noAutofit/>
          </a:bodyPr>
          <a:lstStyle/>
          <a:p>
            <a:r>
              <a:rPr lang="en-US" dirty="0"/>
              <a:t>Make sure your prescriptions are valid, taken as prescribed and in no case more than 1 year old.</a:t>
            </a:r>
          </a:p>
          <a:p>
            <a:r>
              <a:rPr lang="en-US" dirty="0"/>
              <a:t>Never take someone else’s medications.</a:t>
            </a:r>
          </a:p>
          <a:p>
            <a:r>
              <a:rPr lang="en-US" dirty="0"/>
              <a:t>Remember, Marijuana stays in your system for weeks.</a:t>
            </a:r>
          </a:p>
          <a:p>
            <a:r>
              <a:rPr lang="en-US" dirty="0"/>
              <a:t>Taking CBD products of any kind could cause you to test positive for THC.</a:t>
            </a:r>
          </a:p>
          <a:p>
            <a:r>
              <a:rPr lang="en-US" dirty="0"/>
              <a:t>To test positive, you do not have to </a:t>
            </a:r>
            <a:r>
              <a:rPr lang="en-US" u="sng" dirty="0"/>
              <a:t>intentionally</a:t>
            </a:r>
            <a:r>
              <a:rPr lang="en-US" dirty="0"/>
              <a:t> take a prohibited drug.         How it got in your system is not a consideration.                                                     Even if taken accidently, it is a positive.</a:t>
            </a:r>
          </a:p>
          <a:p>
            <a:r>
              <a:rPr lang="en-US" dirty="0"/>
              <a:t>Breath Alcohol limit is .04 or above. Lower than driving on the highway.</a:t>
            </a:r>
          </a:p>
          <a:p>
            <a:r>
              <a:rPr lang="en-US" dirty="0"/>
              <a:t>Cheating or trying to cheat on a drug test is a refusal to test.</a:t>
            </a:r>
          </a:p>
          <a:p>
            <a:r>
              <a:rPr lang="en-US" dirty="0"/>
              <a:t>Never refuse to take a drug and alcohol test.</a:t>
            </a:r>
          </a:p>
          <a:p>
            <a:endParaRPr lang="en-US" dirty="0"/>
          </a:p>
        </p:txBody>
      </p:sp>
    </p:spTree>
    <p:extLst>
      <p:ext uri="{BB962C8B-B14F-4D97-AF65-F5344CB8AC3E}">
        <p14:creationId xmlns:p14="http://schemas.microsoft.com/office/powerpoint/2010/main" val="2446968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52EBB-E507-4EF6-96CB-5F0F2A0BC727}"/>
              </a:ext>
            </a:extLst>
          </p:cNvPr>
          <p:cNvSpPr>
            <a:spLocks noGrp="1"/>
          </p:cNvSpPr>
          <p:nvPr>
            <p:ph type="title"/>
          </p:nvPr>
        </p:nvSpPr>
        <p:spPr/>
        <p:txBody>
          <a:bodyPr/>
          <a:lstStyle/>
          <a:p>
            <a:r>
              <a:rPr lang="en-US" b="1" dirty="0"/>
              <a:t>Substance Abuse  -  1</a:t>
            </a:r>
            <a:r>
              <a:rPr lang="en-US" b="1" baseline="30000" dirty="0"/>
              <a:t>st</a:t>
            </a:r>
            <a:r>
              <a:rPr lang="en-US" b="1" dirty="0"/>
              <a:t> Offense</a:t>
            </a:r>
          </a:p>
        </p:txBody>
      </p:sp>
      <p:sp>
        <p:nvSpPr>
          <p:cNvPr id="3" name="Content Placeholder 2">
            <a:extLst>
              <a:ext uri="{FF2B5EF4-FFF2-40B4-BE49-F238E27FC236}">
                <a16:creationId xmlns:a16="http://schemas.microsoft.com/office/drawing/2014/main" id="{051DA011-CDB4-4D19-8DB4-B34D6568CFB3}"/>
              </a:ext>
            </a:extLst>
          </p:cNvPr>
          <p:cNvSpPr>
            <a:spLocks noGrp="1"/>
          </p:cNvSpPr>
          <p:nvPr>
            <p:ph idx="1"/>
          </p:nvPr>
        </p:nvSpPr>
        <p:spPr>
          <a:xfrm>
            <a:off x="838200" y="1690688"/>
            <a:ext cx="10980174" cy="4351338"/>
          </a:xfrm>
        </p:spPr>
        <p:txBody>
          <a:bodyPr>
            <a:normAutofit/>
          </a:bodyPr>
          <a:lstStyle/>
          <a:p>
            <a:r>
              <a:rPr lang="en-US" dirty="0"/>
              <a:t>If suspended for substance abuse you have 3 options:</a:t>
            </a:r>
          </a:p>
          <a:p>
            <a:pPr marL="0" indent="0">
              <a:buNone/>
            </a:pPr>
            <a:endParaRPr lang="en-US" dirty="0"/>
          </a:p>
          <a:p>
            <a:pPr marL="0" indent="0">
              <a:buNone/>
            </a:pPr>
            <a:r>
              <a:rPr lang="en-US" dirty="0"/>
              <a:t>1. Appeal the suspension with a hearing before the Board of   Appeals</a:t>
            </a:r>
          </a:p>
          <a:p>
            <a:pPr marL="0" indent="0">
              <a:buNone/>
            </a:pPr>
            <a:endParaRPr lang="en-US" dirty="0"/>
          </a:p>
          <a:p>
            <a:pPr marL="0" indent="0">
              <a:buNone/>
            </a:pPr>
            <a:r>
              <a:rPr lang="en-US" dirty="0"/>
              <a:t>2. Take the required amount of counseling and drug testing.  </a:t>
            </a:r>
          </a:p>
          <a:p>
            <a:pPr marL="0" indent="0">
              <a:buNone/>
            </a:pPr>
            <a:r>
              <a:rPr lang="en-US" dirty="0"/>
              <a:t>          6 months for a positive test  ---  18 months for a refusal to test</a:t>
            </a:r>
          </a:p>
          <a:p>
            <a:endParaRPr lang="en-US" dirty="0"/>
          </a:p>
          <a:p>
            <a:pPr marL="0" indent="0">
              <a:buNone/>
            </a:pPr>
            <a:r>
              <a:rPr lang="en-US" dirty="0"/>
              <a:t>3. Apply for reinstatement after being suspended 3 years</a:t>
            </a:r>
          </a:p>
        </p:txBody>
      </p:sp>
    </p:spTree>
    <p:extLst>
      <p:ext uri="{BB962C8B-B14F-4D97-AF65-F5344CB8AC3E}">
        <p14:creationId xmlns:p14="http://schemas.microsoft.com/office/powerpoint/2010/main" val="1946472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52EBB-E507-4EF6-96CB-5F0F2A0BC727}"/>
              </a:ext>
            </a:extLst>
          </p:cNvPr>
          <p:cNvSpPr>
            <a:spLocks noGrp="1"/>
          </p:cNvSpPr>
          <p:nvPr>
            <p:ph type="title"/>
          </p:nvPr>
        </p:nvSpPr>
        <p:spPr/>
        <p:txBody>
          <a:bodyPr/>
          <a:lstStyle/>
          <a:p>
            <a:r>
              <a:rPr lang="en-US" b="1" dirty="0"/>
              <a:t>Substance Abuse  -  2nd Offense</a:t>
            </a:r>
          </a:p>
        </p:txBody>
      </p:sp>
      <p:sp>
        <p:nvSpPr>
          <p:cNvPr id="3" name="Content Placeholder 2">
            <a:extLst>
              <a:ext uri="{FF2B5EF4-FFF2-40B4-BE49-F238E27FC236}">
                <a16:creationId xmlns:a16="http://schemas.microsoft.com/office/drawing/2014/main" id="{051DA011-CDB4-4D19-8DB4-B34D6568CFB3}"/>
              </a:ext>
            </a:extLst>
          </p:cNvPr>
          <p:cNvSpPr>
            <a:spLocks noGrp="1"/>
          </p:cNvSpPr>
          <p:nvPr>
            <p:ph idx="1"/>
          </p:nvPr>
        </p:nvSpPr>
        <p:spPr>
          <a:xfrm>
            <a:off x="838200" y="1690688"/>
            <a:ext cx="10515600" cy="4351338"/>
          </a:xfrm>
        </p:spPr>
        <p:txBody>
          <a:bodyPr>
            <a:normAutofit/>
          </a:bodyPr>
          <a:lstStyle/>
          <a:p>
            <a:endParaRPr lang="en-US" sz="4000" dirty="0"/>
          </a:p>
          <a:p>
            <a:r>
              <a:rPr lang="en-US" sz="4000" dirty="0"/>
              <a:t>If suspended for substance abuse the 2</a:t>
            </a:r>
            <a:r>
              <a:rPr lang="en-US" sz="4000" baseline="30000" dirty="0"/>
              <a:t>nd</a:t>
            </a:r>
            <a:r>
              <a:rPr lang="en-US" sz="4000" dirty="0"/>
              <a:t> time there are no options. Certifications will be temporarily suspended until a permanent suspension hearing is held before the Board of Appeals. The outcome of the hearing will determine if you are permanently suspended.</a:t>
            </a:r>
          </a:p>
          <a:p>
            <a:pPr marL="0" indent="0">
              <a:buNone/>
            </a:pPr>
            <a:endParaRPr lang="en-US" sz="4000" dirty="0"/>
          </a:p>
        </p:txBody>
      </p:sp>
    </p:spTree>
    <p:extLst>
      <p:ext uri="{BB962C8B-B14F-4D97-AF65-F5344CB8AC3E}">
        <p14:creationId xmlns:p14="http://schemas.microsoft.com/office/powerpoint/2010/main" val="1226464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F6BFB-D02B-4DDF-832D-1CC9CBB00E7A}"/>
              </a:ext>
            </a:extLst>
          </p:cNvPr>
          <p:cNvSpPr>
            <a:spLocks noGrp="1"/>
          </p:cNvSpPr>
          <p:nvPr>
            <p:ph type="title"/>
          </p:nvPr>
        </p:nvSpPr>
        <p:spPr/>
        <p:txBody>
          <a:bodyPr/>
          <a:lstStyle/>
          <a:p>
            <a:r>
              <a:rPr lang="en-US" b="1" dirty="0"/>
              <a:t>Substance Abuse </a:t>
            </a:r>
          </a:p>
        </p:txBody>
      </p:sp>
      <p:sp>
        <p:nvSpPr>
          <p:cNvPr id="3" name="Content Placeholder 2">
            <a:extLst>
              <a:ext uri="{FF2B5EF4-FFF2-40B4-BE49-F238E27FC236}">
                <a16:creationId xmlns:a16="http://schemas.microsoft.com/office/drawing/2014/main" id="{98B7FC39-ADFF-4411-A538-9C3D453C1C05}"/>
              </a:ext>
            </a:extLst>
          </p:cNvPr>
          <p:cNvSpPr>
            <a:spLocks noGrp="1"/>
          </p:cNvSpPr>
          <p:nvPr>
            <p:ph idx="1"/>
          </p:nvPr>
        </p:nvSpPr>
        <p:spPr>
          <a:xfrm>
            <a:off x="435935" y="1825625"/>
            <a:ext cx="11270512" cy="4351338"/>
          </a:xfrm>
        </p:spPr>
        <p:txBody>
          <a:bodyPr>
            <a:normAutofit/>
          </a:bodyPr>
          <a:lstStyle/>
          <a:p>
            <a:pPr marL="0" indent="0" algn="ctr">
              <a:buNone/>
            </a:pPr>
            <a:endParaRPr lang="en-US" sz="4800" dirty="0"/>
          </a:p>
          <a:p>
            <a:pPr marL="0" indent="0" algn="ctr">
              <a:buNone/>
            </a:pPr>
            <a:r>
              <a:rPr lang="en-US" sz="4800" dirty="0"/>
              <a:t>The remainder of this presentation will focus on </a:t>
            </a:r>
          </a:p>
          <a:p>
            <a:pPr marL="0" indent="0" algn="ctr">
              <a:buNone/>
            </a:pPr>
            <a:r>
              <a:rPr lang="en-US" sz="4800" dirty="0"/>
              <a:t>Reasonable Suspicion Drug Testing</a:t>
            </a:r>
          </a:p>
          <a:p>
            <a:pPr marL="0" indent="0" algn="ctr">
              <a:buNone/>
            </a:pPr>
            <a:endParaRPr lang="en-US" sz="4800" dirty="0"/>
          </a:p>
        </p:txBody>
      </p:sp>
    </p:spTree>
    <p:extLst>
      <p:ext uri="{BB962C8B-B14F-4D97-AF65-F5344CB8AC3E}">
        <p14:creationId xmlns:p14="http://schemas.microsoft.com/office/powerpoint/2010/main" val="4221332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1386</TotalTime>
  <Words>3070</Words>
  <Application>Microsoft Office PowerPoint</Application>
  <PresentationFormat>Widescreen</PresentationFormat>
  <Paragraphs>285</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Aptos</vt:lpstr>
      <vt:lpstr>Aptos Display</vt:lpstr>
      <vt:lpstr>Arial</vt:lpstr>
      <vt:lpstr>Courier New</vt:lpstr>
      <vt:lpstr>Times New Roman</vt:lpstr>
      <vt:lpstr>Wingdings</vt:lpstr>
      <vt:lpstr>Office Theme</vt:lpstr>
      <vt:lpstr>Substance Abuse </vt:lpstr>
      <vt:lpstr>Substance Abuse </vt:lpstr>
      <vt:lpstr>Substance Abuse </vt:lpstr>
      <vt:lpstr>Substance Abuse </vt:lpstr>
      <vt:lpstr>Substance Abuse </vt:lpstr>
      <vt:lpstr>Substance Abuse </vt:lpstr>
      <vt:lpstr>Substance Abuse  -  1st Offense</vt:lpstr>
      <vt:lpstr>Substance Abuse  -  2nd Offense</vt:lpstr>
      <vt:lpstr>Substance Abuse </vt:lpstr>
      <vt:lpstr>Reasonable Suspicion</vt:lpstr>
      <vt:lpstr>What is Reasonable Suspicion?</vt:lpstr>
      <vt:lpstr>Reasonable Suspicion – WV Law 36-22</vt:lpstr>
      <vt:lpstr>PowerPoint Presentation</vt:lpstr>
      <vt:lpstr>Medical Conditions</vt:lpstr>
      <vt:lpstr>Reasonable Suspicion</vt:lpstr>
      <vt:lpstr>Reasonable Suspicion</vt:lpstr>
      <vt:lpstr>Common Legal Issues</vt:lpstr>
      <vt:lpstr>PowerPoint Presentation</vt:lpstr>
      <vt:lpstr>Why follow proper protocol?</vt:lpstr>
      <vt:lpstr>Supervisors Role in Reasonable Suspicion</vt:lpstr>
      <vt:lpstr>Supervisors Role in Reasonable Suspicion</vt:lpstr>
      <vt:lpstr>Reasonable Suspicion - Observations</vt:lpstr>
      <vt:lpstr>Reasonable Suspicion - Procedure</vt:lpstr>
      <vt:lpstr>Reasonable Suspicion - Procedure</vt:lpstr>
      <vt:lpstr>Reasonable Suspicion - Checklist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Substance Abuse </vt:lpstr>
      <vt:lpstr>Things to Remember</vt:lpstr>
      <vt:lpstr>PowerPoint Presentation</vt:lpstr>
      <vt:lpstr>Substance Abuse Information </vt:lpstr>
      <vt:lpstr>Substance Abuse Information</vt:lpstr>
      <vt:lpstr>So, when could you be drug and alcohol tested??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dc:title>
  <dc:creator>Bell, Joshua B</dc:creator>
  <cp:lastModifiedBy>Bell, Joshua B</cp:lastModifiedBy>
  <cp:revision>92</cp:revision>
  <cp:lastPrinted>2023-09-06T18:03:58Z</cp:lastPrinted>
  <dcterms:created xsi:type="dcterms:W3CDTF">2021-02-24T17:28:48Z</dcterms:created>
  <dcterms:modified xsi:type="dcterms:W3CDTF">2025-11-17T15:42:04Z</dcterms:modified>
</cp:coreProperties>
</file>