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2749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1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070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6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6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8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01B4D8F-3B87-41E1-9D63-9638EFCCFE2C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3C8286B-E2F6-4CD5-B211-A2C03EDF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4F97EC1-3569-4A79-9DB8-CC79407DF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3BD62-BBC3-C44C-41B9-8199867D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5" r="-1" b="9238"/>
          <a:stretch>
            <a:fillRect/>
          </a:stretch>
        </p:blipFill>
        <p:spPr>
          <a:xfrm>
            <a:off x="899160" y="1"/>
            <a:ext cx="103936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E08444-43C3-4332-B02D-F2DBC8C1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EE2F7-9CD2-5C23-FFA6-EA85FFD16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23331"/>
            <a:ext cx="9418320" cy="387596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Anemometer Review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1DC99-D63A-59C8-053B-4F33F7896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595582"/>
            <a:ext cx="9418320" cy="896658"/>
          </a:xfrm>
        </p:spPr>
        <p:txBody>
          <a:bodyPr>
            <a:norm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2026-2027 Continuing Education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848F31-B9E9-4B45-86EB-66A7D70D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975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49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34E2-BFF0-AF6A-465C-069AA0C5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67740"/>
          </a:xfrm>
        </p:spPr>
        <p:txBody>
          <a:bodyPr/>
          <a:lstStyle/>
          <a:p>
            <a:r>
              <a:rPr lang="en-US" dirty="0"/>
              <a:t>Anemometer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4C37-21E0-18BD-C962-FCF2CEF43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1"/>
            <a:ext cx="8595360" cy="740568"/>
          </a:xfrm>
        </p:spPr>
        <p:txBody>
          <a:bodyPr/>
          <a:lstStyle/>
          <a:p>
            <a:r>
              <a:rPr lang="en-US" dirty="0"/>
              <a:t>As foreman you must be proficient with an anemometer to successful obtain air readings.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D473C-5EEB-467C-ACB1-335F9193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70475" y="2257425"/>
            <a:ext cx="5549898" cy="4162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63CE1-70A9-EA95-1D13-CA75FA6454A6}"/>
              </a:ext>
            </a:extLst>
          </p:cNvPr>
          <p:cNvSpPr txBox="1"/>
          <p:nvPr/>
        </p:nvSpPr>
        <p:spPr>
          <a:xfrm>
            <a:off x="1628775" y="306705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“low speed” anemometer. There are 8 blades with this Davis Anemometer. </a:t>
            </a:r>
          </a:p>
          <a:p>
            <a:endParaRPr lang="en-US" dirty="0"/>
          </a:p>
          <a:p>
            <a:r>
              <a:rPr lang="en-US" dirty="0"/>
              <a:t>This anemometer is primarily used on the section for air readings.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4C461D-2798-3A87-1AC5-DFC53FB1D4E4}"/>
              </a:ext>
            </a:extLst>
          </p:cNvPr>
          <p:cNvCxnSpPr/>
          <p:nvPr/>
        </p:nvCxnSpPr>
        <p:spPr>
          <a:xfrm flipH="1" flipV="1">
            <a:off x="8019288" y="4626864"/>
            <a:ext cx="1078992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F6C5C2-10FC-279B-7D41-7A81769C71FA}"/>
              </a:ext>
            </a:extLst>
          </p:cNvPr>
          <p:cNvCxnSpPr/>
          <p:nvPr/>
        </p:nvCxnSpPr>
        <p:spPr>
          <a:xfrm flipV="1">
            <a:off x="6096000" y="4553712"/>
            <a:ext cx="1219200" cy="429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280A9F-4BD9-6728-58B7-D379CC50789C}"/>
              </a:ext>
            </a:extLst>
          </p:cNvPr>
          <p:cNvSpPr txBox="1"/>
          <p:nvPr/>
        </p:nvSpPr>
        <p:spPr>
          <a:xfrm>
            <a:off x="5273229" y="4980098"/>
            <a:ext cx="96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1,000 Dial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8CDB3-5369-9DCE-2B17-AE7CD3059CCB}"/>
              </a:ext>
            </a:extLst>
          </p:cNvPr>
          <p:cNvSpPr txBox="1"/>
          <p:nvPr/>
        </p:nvSpPr>
        <p:spPr>
          <a:xfrm>
            <a:off x="9262872" y="4983480"/>
            <a:ext cx="107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100’s </a:t>
            </a:r>
          </a:p>
          <a:p>
            <a:r>
              <a:rPr lang="en-US" dirty="0"/>
              <a:t>Dial </a:t>
            </a:r>
          </a:p>
        </p:txBody>
      </p:sp>
    </p:spTree>
    <p:extLst>
      <p:ext uri="{BB962C8B-B14F-4D97-AF65-F5344CB8AC3E}">
        <p14:creationId xmlns:p14="http://schemas.microsoft.com/office/powerpoint/2010/main" val="413905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46A6-BF4F-A61D-796B-D3E7D95D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Anemometer Review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6169E-44A5-533F-54C9-43C0CA770DEF}"/>
              </a:ext>
            </a:extLst>
          </p:cNvPr>
          <p:cNvSpPr txBox="1"/>
          <p:nvPr/>
        </p:nvSpPr>
        <p:spPr>
          <a:xfrm>
            <a:off x="1199535" y="2438399"/>
            <a:ext cx="4572002" cy="385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This is a “High Speed” anemometer. This type is use in high velocity areas such as regulators and fans.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42B3D-BE5D-6E32-0B25-B3D3EFD19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495" r="19851"/>
          <a:stretch>
            <a:fillRect/>
          </a:stretch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049FA-F840-A50E-7F1A-9C10B1BB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>
            <a:normAutofit/>
          </a:bodyPr>
          <a:lstStyle/>
          <a:p>
            <a:r>
              <a:rPr lang="en-US" dirty="0"/>
              <a:t>Anemometer Review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D558E7-ABF0-5646-D0F1-A50BC73C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5" b="13653"/>
          <a:stretch>
            <a:fillRect/>
          </a:stretch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530284-59E0-4C7F-7902-1B1C8C957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2438399"/>
            <a:ext cx="4572002" cy="3880514"/>
          </a:xfrm>
        </p:spPr>
        <p:txBody>
          <a:bodyPr>
            <a:normAutofit/>
          </a:bodyPr>
          <a:lstStyle/>
          <a:p>
            <a:r>
              <a:rPr lang="en-US" dirty="0"/>
              <a:t>Each anemometer should have a correction chart plate on the side. You must factor this in when doing your air readings. </a:t>
            </a:r>
          </a:p>
        </p:txBody>
      </p:sp>
    </p:spTree>
    <p:extLst>
      <p:ext uri="{BB962C8B-B14F-4D97-AF65-F5344CB8AC3E}">
        <p14:creationId xmlns:p14="http://schemas.microsoft.com/office/powerpoint/2010/main" val="77462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60A0-740A-470C-E239-2283C649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Anemometer Review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D769-DDA5-A8CB-66AC-7BE65A31C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CFM = Cubic Feet Minute </a:t>
            </a:r>
          </a:p>
          <a:p>
            <a:r>
              <a:rPr lang="en-US" dirty="0"/>
              <a:t>FPM = Feet Per Minute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Ventilation Plans state the required minimum CFM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 order to get your CFM, you take your velocity (FPM) and multiply by your area in sq feet. </a:t>
            </a:r>
          </a:p>
          <a:p>
            <a:r>
              <a:rPr lang="en-US" dirty="0"/>
              <a:t>CFM = FPM * Area</a:t>
            </a:r>
          </a:p>
        </p:txBody>
      </p:sp>
    </p:spTree>
    <p:extLst>
      <p:ext uri="{BB962C8B-B14F-4D97-AF65-F5344CB8AC3E}">
        <p14:creationId xmlns:p14="http://schemas.microsoft.com/office/powerpoint/2010/main" val="70044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C55F-4FC2-F9CB-3FCE-D6A2B70F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68680"/>
          </a:xfrm>
        </p:spPr>
        <p:txBody>
          <a:bodyPr/>
          <a:lstStyle/>
          <a:p>
            <a:r>
              <a:rPr lang="en-US" dirty="0"/>
              <a:t>Air Behind the curtain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36AACE-7520-A816-21A0-16FB1E4F8B0D}"/>
              </a:ext>
            </a:extLst>
          </p:cNvPr>
          <p:cNvSpPr/>
          <p:nvPr/>
        </p:nvSpPr>
        <p:spPr>
          <a:xfrm>
            <a:off x="1783080" y="2185416"/>
            <a:ext cx="7763256" cy="3758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4EC917-1AB6-AD86-381F-1A6940612AC5}"/>
              </a:ext>
            </a:extLst>
          </p:cNvPr>
          <p:cNvCxnSpPr>
            <a:cxnSpLocks/>
          </p:cNvCxnSpPr>
          <p:nvPr/>
        </p:nvCxnSpPr>
        <p:spPr>
          <a:xfrm>
            <a:off x="2999232" y="2185416"/>
            <a:ext cx="0" cy="37581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B306CE-745A-D2CC-09F0-1FE3B3E7D049}"/>
              </a:ext>
            </a:extLst>
          </p:cNvPr>
          <p:cNvCxnSpPr>
            <a:cxnSpLocks/>
          </p:cNvCxnSpPr>
          <p:nvPr/>
        </p:nvCxnSpPr>
        <p:spPr>
          <a:xfrm>
            <a:off x="1839795" y="5739086"/>
            <a:ext cx="1060704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7293FD-15CF-A26D-1FCE-3FF85F35F268}"/>
              </a:ext>
            </a:extLst>
          </p:cNvPr>
          <p:cNvSpPr txBox="1"/>
          <p:nvPr/>
        </p:nvSpPr>
        <p:spPr>
          <a:xfrm>
            <a:off x="1783080" y="5391388"/>
            <a:ext cx="143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 feet wide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4E4864-298E-10C5-7788-B9DBB5EB2D72}"/>
              </a:ext>
            </a:extLst>
          </p:cNvPr>
          <p:cNvCxnSpPr>
            <a:cxnSpLocks/>
          </p:cNvCxnSpPr>
          <p:nvPr/>
        </p:nvCxnSpPr>
        <p:spPr>
          <a:xfrm>
            <a:off x="2907792" y="2258568"/>
            <a:ext cx="0" cy="368503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AC8B26-1290-90DF-0076-98C816A9AF69}"/>
              </a:ext>
            </a:extLst>
          </p:cNvPr>
          <p:cNvSpPr txBox="1"/>
          <p:nvPr/>
        </p:nvSpPr>
        <p:spPr>
          <a:xfrm rot="16200000">
            <a:off x="1794889" y="3655702"/>
            <a:ext cx="1872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 feet Height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FC49BB-E8D7-726C-D747-6118C3825440}"/>
              </a:ext>
            </a:extLst>
          </p:cNvPr>
          <p:cNvSpPr txBox="1"/>
          <p:nvPr/>
        </p:nvSpPr>
        <p:spPr>
          <a:xfrm>
            <a:off x="3752088" y="2974360"/>
            <a:ext cx="183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32 Sq ft = 8’ x 4’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E6F1C-12CD-46B4-E013-8E5078B4450B}"/>
              </a:ext>
            </a:extLst>
          </p:cNvPr>
          <p:cNvSpPr txBox="1"/>
          <p:nvPr/>
        </p:nvSpPr>
        <p:spPr>
          <a:xfrm>
            <a:off x="3550920" y="2613240"/>
            <a:ext cx="2572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 = Height x Width </a:t>
            </a:r>
          </a:p>
        </p:txBody>
      </p:sp>
    </p:spTree>
    <p:extLst>
      <p:ext uri="{BB962C8B-B14F-4D97-AF65-F5344CB8AC3E}">
        <p14:creationId xmlns:p14="http://schemas.microsoft.com/office/powerpoint/2010/main" val="150863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FDB2-67EB-39C5-475C-8A2E7597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872490"/>
          </a:xfrm>
        </p:spPr>
        <p:txBody>
          <a:bodyPr/>
          <a:lstStyle/>
          <a:p>
            <a:r>
              <a:rPr lang="en-US" dirty="0"/>
              <a:t>Finding Velocity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A6EC0-1E97-1B72-8CB2-2E679073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43" y="2000249"/>
            <a:ext cx="3050381" cy="4067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89FD3-DFD2-ACE1-FB1F-B82495E90CA9}"/>
              </a:ext>
            </a:extLst>
          </p:cNvPr>
          <p:cNvSpPr txBox="1"/>
          <p:nvPr/>
        </p:nvSpPr>
        <p:spPr>
          <a:xfrm>
            <a:off x="658368" y="1645920"/>
            <a:ext cx="59070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taking an accurate air reading, you will traverse the area in its entirety for 60 seconds. </a:t>
            </a:r>
          </a:p>
          <a:p>
            <a:endParaRPr lang="en-US" dirty="0"/>
          </a:p>
          <a:p>
            <a:r>
              <a:rPr lang="en-US" dirty="0"/>
              <a:t>Example: </a:t>
            </a:r>
          </a:p>
          <a:p>
            <a:r>
              <a:rPr lang="en-US" dirty="0"/>
              <a:t>You have successfully traversed the area behind the line curtain for 60 seconds. Your dial now shows 200. </a:t>
            </a:r>
          </a:p>
          <a:p>
            <a:endParaRPr lang="en-US" dirty="0"/>
          </a:p>
          <a:p>
            <a:r>
              <a:rPr lang="en-US" dirty="0"/>
              <a:t>You look at your correction chart and notice the correction chart has you apply +15 matched up to the 200 fpm. Add this to you overall reading. You now have a fpm of 215. </a:t>
            </a:r>
          </a:p>
          <a:p>
            <a:endParaRPr lang="en-US" dirty="0"/>
          </a:p>
          <a:p>
            <a:r>
              <a:rPr lang="en-US" dirty="0"/>
              <a:t>The formula is 215(fpm) x 32(area) = 6,880 CFM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0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AB9D-7B90-8DC3-7D17-A8D17D57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Air Velocity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CF8C1-C999-11E9-2081-62C208A4E0EE}"/>
              </a:ext>
            </a:extLst>
          </p:cNvPr>
          <p:cNvSpPr/>
          <p:nvPr/>
        </p:nvSpPr>
        <p:spPr>
          <a:xfrm>
            <a:off x="1664208" y="2112264"/>
            <a:ext cx="8686800" cy="3685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F120A-B186-B3F6-0824-2B9244450835}"/>
              </a:ext>
            </a:extLst>
          </p:cNvPr>
          <p:cNvCxnSpPr>
            <a:cxnSpLocks/>
          </p:cNvCxnSpPr>
          <p:nvPr/>
        </p:nvCxnSpPr>
        <p:spPr>
          <a:xfrm>
            <a:off x="2724912" y="2112264"/>
            <a:ext cx="0" cy="3685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77FC94-1B49-4A06-3FF3-3DDDE958BB8A}"/>
              </a:ext>
            </a:extLst>
          </p:cNvPr>
          <p:cNvCxnSpPr/>
          <p:nvPr/>
        </p:nvCxnSpPr>
        <p:spPr>
          <a:xfrm>
            <a:off x="2788920" y="2386584"/>
            <a:ext cx="742492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E4BFDD-B7D6-DAD6-B3B0-045C3C2F6FE3}"/>
              </a:ext>
            </a:extLst>
          </p:cNvPr>
          <p:cNvSpPr txBox="1"/>
          <p:nvPr/>
        </p:nvSpPr>
        <p:spPr>
          <a:xfrm>
            <a:off x="5330952" y="2459736"/>
            <a:ext cx="295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feet wide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5A9307-6E5D-E03C-42C6-2FB87C7A079C}"/>
              </a:ext>
            </a:extLst>
          </p:cNvPr>
          <p:cNvCxnSpPr>
            <a:cxnSpLocks/>
          </p:cNvCxnSpPr>
          <p:nvPr/>
        </p:nvCxnSpPr>
        <p:spPr>
          <a:xfrm>
            <a:off x="3346704" y="2112264"/>
            <a:ext cx="0" cy="35844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C0E81B-08CE-2D0C-9216-FA63EC4AED62}"/>
              </a:ext>
            </a:extLst>
          </p:cNvPr>
          <p:cNvSpPr txBox="1"/>
          <p:nvPr/>
        </p:nvSpPr>
        <p:spPr>
          <a:xfrm rot="16200000">
            <a:off x="2348222" y="3584448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feet Height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2B543-43D1-9575-0286-940C91E7942A}"/>
              </a:ext>
            </a:extLst>
          </p:cNvPr>
          <p:cNvSpPr txBox="1"/>
          <p:nvPr/>
        </p:nvSpPr>
        <p:spPr>
          <a:xfrm>
            <a:off x="3758184" y="3136392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= 128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883AE-FCD2-16B3-E85E-4DFAD840565C}"/>
              </a:ext>
            </a:extLst>
          </p:cNvPr>
          <p:cNvSpPr txBox="1"/>
          <p:nvPr/>
        </p:nvSpPr>
        <p:spPr>
          <a:xfrm>
            <a:off x="3758184" y="4489704"/>
            <a:ext cx="59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6,880 CFM / 128 Area = </a:t>
            </a:r>
            <a:r>
              <a:rPr lang="en-US" b="1" dirty="0"/>
              <a:t>53.75 MEAN Air Average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BE8A51-A6FF-FFDA-EF8C-7EA0879E4B53}"/>
              </a:ext>
            </a:extLst>
          </p:cNvPr>
          <p:cNvSpPr txBox="1"/>
          <p:nvPr/>
        </p:nvSpPr>
        <p:spPr>
          <a:xfrm>
            <a:off x="5212080" y="1792224"/>
            <a:ext cx="353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Side </a:t>
            </a:r>
          </a:p>
        </p:txBody>
      </p:sp>
    </p:spTree>
    <p:extLst>
      <p:ext uri="{BB962C8B-B14F-4D97-AF65-F5344CB8AC3E}">
        <p14:creationId xmlns:p14="http://schemas.microsoft.com/office/powerpoint/2010/main" val="138758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ABB-507E-E00E-85F0-1928F9B8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Anemometer Review Tips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884E8-C803-4C68-FD1D-E82F61964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the anemometer is calibrated regularly </a:t>
            </a:r>
          </a:p>
          <a:p>
            <a:r>
              <a:rPr lang="en-US" dirty="0"/>
              <a:t>Check everyday for things that could obstruct your anemometer readings. Example; bent blades, broken dials, missing correction factors etc.. </a:t>
            </a:r>
          </a:p>
          <a:p>
            <a:r>
              <a:rPr lang="en-US" dirty="0"/>
              <a:t>Make sure you are using the correct anemometer that is practical for the situation. Example don’t use a low speed on a high velocity regulator. </a:t>
            </a:r>
          </a:p>
          <a:p>
            <a:r>
              <a:rPr lang="en-US" dirty="0"/>
              <a:t>Understand your ventilation plan minimums </a:t>
            </a:r>
          </a:p>
        </p:txBody>
      </p:sp>
    </p:spTree>
    <p:extLst>
      <p:ext uri="{BB962C8B-B14F-4D97-AF65-F5344CB8AC3E}">
        <p14:creationId xmlns:p14="http://schemas.microsoft.com/office/powerpoint/2010/main" val="149101013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63</TotalTime>
  <Words>364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Schoolbook</vt:lpstr>
      <vt:lpstr>Wingdings 2</vt:lpstr>
      <vt:lpstr>View</vt:lpstr>
      <vt:lpstr>Anemometer Review </vt:lpstr>
      <vt:lpstr>Anemometer Review </vt:lpstr>
      <vt:lpstr>Anemometer Review </vt:lpstr>
      <vt:lpstr>Anemometer Review </vt:lpstr>
      <vt:lpstr>Anemometer Review </vt:lpstr>
      <vt:lpstr>Air Behind the curtain </vt:lpstr>
      <vt:lpstr>Finding Velocity </vt:lpstr>
      <vt:lpstr>MEAN Air Velocity </vt:lpstr>
      <vt:lpstr>Anemometer Review Tips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Bell, Joshua B</dc:creator>
  <cp:lastModifiedBy>Bell, Joshua B</cp:lastModifiedBy>
  <cp:revision>4</cp:revision>
  <dcterms:created xsi:type="dcterms:W3CDTF">2025-08-06T14:06:42Z</dcterms:created>
  <dcterms:modified xsi:type="dcterms:W3CDTF">2025-08-06T15:10:13Z</dcterms:modified>
</cp:coreProperties>
</file>