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64" r:id="rId4"/>
    <p:sldId id="265" r:id="rId5"/>
    <p:sldId id="261" r:id="rId6"/>
    <p:sldId id="266" r:id="rId7"/>
    <p:sldId id="262" r:id="rId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4C9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EF64245F-857E-411B-92DD-3F10AB62705B}" type="datetimeFigureOut">
              <a:rPr lang="en-US" smtClean="0"/>
              <a:t>11/17/2025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0F220E-4F7A-4DD7-B620-8316BDDC6B33}" type="slidenum">
              <a:rPr lang="en-US" smtClean="0"/>
              <a:t>‹#›</a:t>
            </a:fld>
            <a:endParaRPr lang="en-US"/>
          </a:p>
        </p:txBody>
      </p:sp>
    </p:spTree>
    <p:extLst>
      <p:ext uri="{BB962C8B-B14F-4D97-AF65-F5344CB8AC3E}">
        <p14:creationId xmlns:p14="http://schemas.microsoft.com/office/powerpoint/2010/main" val="1464141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F64245F-857E-411B-92DD-3F10AB62705B}" type="datetimeFigureOut">
              <a:rPr lang="en-US" smtClean="0"/>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0F220E-4F7A-4DD7-B620-8316BDDC6B33}" type="slidenum">
              <a:rPr lang="en-US" smtClean="0"/>
              <a:t>‹#›</a:t>
            </a:fld>
            <a:endParaRPr lang="en-US"/>
          </a:p>
        </p:txBody>
      </p:sp>
    </p:spTree>
    <p:extLst>
      <p:ext uri="{BB962C8B-B14F-4D97-AF65-F5344CB8AC3E}">
        <p14:creationId xmlns:p14="http://schemas.microsoft.com/office/powerpoint/2010/main" val="1098146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F64245F-857E-411B-92DD-3F10AB62705B}" type="datetimeFigureOut">
              <a:rPr lang="en-US" smtClean="0"/>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0F220E-4F7A-4DD7-B620-8316BDDC6B33}" type="slidenum">
              <a:rPr lang="en-US" smtClean="0"/>
              <a:t>‹#›</a:t>
            </a:fld>
            <a:endParaRPr lang="en-US"/>
          </a:p>
        </p:txBody>
      </p:sp>
    </p:spTree>
    <p:extLst>
      <p:ext uri="{BB962C8B-B14F-4D97-AF65-F5344CB8AC3E}">
        <p14:creationId xmlns:p14="http://schemas.microsoft.com/office/powerpoint/2010/main" val="27127941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F64245F-857E-411B-92DD-3F10AB62705B}" type="datetimeFigureOut">
              <a:rPr lang="en-US" smtClean="0"/>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0F220E-4F7A-4DD7-B620-8316BDDC6B33}" type="slidenum">
              <a:rPr lang="en-US" smtClean="0"/>
              <a:t>‹#›</a:t>
            </a:fld>
            <a:endParaRPr lang="en-US"/>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4503209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F64245F-857E-411B-92DD-3F10AB62705B}" type="datetimeFigureOut">
              <a:rPr lang="en-US" smtClean="0"/>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0F220E-4F7A-4DD7-B620-8316BDDC6B33}" type="slidenum">
              <a:rPr lang="en-US" smtClean="0"/>
              <a:t>‹#›</a:t>
            </a:fld>
            <a:endParaRPr lang="en-US"/>
          </a:p>
        </p:txBody>
      </p:sp>
    </p:spTree>
    <p:extLst>
      <p:ext uri="{BB962C8B-B14F-4D97-AF65-F5344CB8AC3E}">
        <p14:creationId xmlns:p14="http://schemas.microsoft.com/office/powerpoint/2010/main" val="5778288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EF64245F-857E-411B-92DD-3F10AB62705B}" type="datetimeFigureOut">
              <a:rPr lang="en-US" smtClean="0"/>
              <a:t>11/17/2025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0F220E-4F7A-4DD7-B620-8316BDDC6B33}" type="slidenum">
              <a:rPr lang="en-US" smtClean="0"/>
              <a:t>‹#›</a:t>
            </a:fld>
            <a:endParaRPr lang="en-US"/>
          </a:p>
        </p:txBody>
      </p:sp>
    </p:spTree>
    <p:extLst>
      <p:ext uri="{BB962C8B-B14F-4D97-AF65-F5344CB8AC3E}">
        <p14:creationId xmlns:p14="http://schemas.microsoft.com/office/powerpoint/2010/main" val="12571870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EF64245F-857E-411B-92DD-3F10AB62705B}" type="datetimeFigureOut">
              <a:rPr lang="en-US" smtClean="0"/>
              <a:t>11/17/2025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0F220E-4F7A-4DD7-B620-8316BDDC6B33}" type="slidenum">
              <a:rPr lang="en-US" smtClean="0"/>
              <a:t>‹#›</a:t>
            </a:fld>
            <a:endParaRPr lang="en-US"/>
          </a:p>
        </p:txBody>
      </p:sp>
    </p:spTree>
    <p:extLst>
      <p:ext uri="{BB962C8B-B14F-4D97-AF65-F5344CB8AC3E}">
        <p14:creationId xmlns:p14="http://schemas.microsoft.com/office/powerpoint/2010/main" val="4052038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64245F-857E-411B-92DD-3F10AB62705B}"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0F220E-4F7A-4DD7-B620-8316BDDC6B33}" type="slidenum">
              <a:rPr lang="en-US" smtClean="0"/>
              <a:t>‹#›</a:t>
            </a:fld>
            <a:endParaRPr lang="en-US"/>
          </a:p>
        </p:txBody>
      </p:sp>
    </p:spTree>
    <p:extLst>
      <p:ext uri="{BB962C8B-B14F-4D97-AF65-F5344CB8AC3E}">
        <p14:creationId xmlns:p14="http://schemas.microsoft.com/office/powerpoint/2010/main" val="40528446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64245F-857E-411B-92DD-3F10AB62705B}"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0F220E-4F7A-4DD7-B620-8316BDDC6B33}" type="slidenum">
              <a:rPr lang="en-US" smtClean="0"/>
              <a:t>‹#›</a:t>
            </a:fld>
            <a:endParaRPr lang="en-US"/>
          </a:p>
        </p:txBody>
      </p:sp>
    </p:spTree>
    <p:extLst>
      <p:ext uri="{BB962C8B-B14F-4D97-AF65-F5344CB8AC3E}">
        <p14:creationId xmlns:p14="http://schemas.microsoft.com/office/powerpoint/2010/main" val="3477612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64245F-857E-411B-92DD-3F10AB62705B}"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0F220E-4F7A-4DD7-B620-8316BDDC6B33}" type="slidenum">
              <a:rPr lang="en-US" smtClean="0"/>
              <a:t>‹#›</a:t>
            </a:fld>
            <a:endParaRPr lang="en-US"/>
          </a:p>
        </p:txBody>
      </p:sp>
    </p:spTree>
    <p:extLst>
      <p:ext uri="{BB962C8B-B14F-4D97-AF65-F5344CB8AC3E}">
        <p14:creationId xmlns:p14="http://schemas.microsoft.com/office/powerpoint/2010/main" val="2543005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F64245F-857E-411B-92DD-3F10AB62705B}"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0F220E-4F7A-4DD7-B620-8316BDDC6B33}" type="slidenum">
              <a:rPr lang="en-US" smtClean="0"/>
              <a:t>‹#›</a:t>
            </a:fld>
            <a:endParaRPr lang="en-US"/>
          </a:p>
        </p:txBody>
      </p:sp>
    </p:spTree>
    <p:extLst>
      <p:ext uri="{BB962C8B-B14F-4D97-AF65-F5344CB8AC3E}">
        <p14:creationId xmlns:p14="http://schemas.microsoft.com/office/powerpoint/2010/main" val="2627497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F64245F-857E-411B-92DD-3F10AB62705B}" type="datetimeFigureOut">
              <a:rPr lang="en-US" smtClean="0"/>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0F220E-4F7A-4DD7-B620-8316BDDC6B33}" type="slidenum">
              <a:rPr lang="en-US" smtClean="0"/>
              <a:t>‹#›</a:t>
            </a:fld>
            <a:endParaRPr lang="en-US"/>
          </a:p>
        </p:txBody>
      </p:sp>
    </p:spTree>
    <p:extLst>
      <p:ext uri="{BB962C8B-B14F-4D97-AF65-F5344CB8AC3E}">
        <p14:creationId xmlns:p14="http://schemas.microsoft.com/office/powerpoint/2010/main" val="2081725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F64245F-857E-411B-92DD-3F10AB62705B}" type="datetimeFigureOut">
              <a:rPr lang="en-US" smtClean="0"/>
              <a:t>11/17/2025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0F220E-4F7A-4DD7-B620-8316BDDC6B33}" type="slidenum">
              <a:rPr lang="en-US" smtClean="0"/>
              <a:t>‹#›</a:t>
            </a:fld>
            <a:endParaRPr lang="en-US"/>
          </a:p>
        </p:txBody>
      </p:sp>
    </p:spTree>
    <p:extLst>
      <p:ext uri="{BB962C8B-B14F-4D97-AF65-F5344CB8AC3E}">
        <p14:creationId xmlns:p14="http://schemas.microsoft.com/office/powerpoint/2010/main" val="3695391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F64245F-857E-411B-92DD-3F10AB62705B}" type="datetimeFigureOut">
              <a:rPr lang="en-US" smtClean="0"/>
              <a:t>11/17/2025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0F220E-4F7A-4DD7-B620-8316BDDC6B33}" type="slidenum">
              <a:rPr lang="en-US" smtClean="0"/>
              <a:t>‹#›</a:t>
            </a:fld>
            <a:endParaRPr lang="en-US"/>
          </a:p>
        </p:txBody>
      </p:sp>
    </p:spTree>
    <p:extLst>
      <p:ext uri="{BB962C8B-B14F-4D97-AF65-F5344CB8AC3E}">
        <p14:creationId xmlns:p14="http://schemas.microsoft.com/office/powerpoint/2010/main" val="353543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64245F-857E-411B-92DD-3F10AB62705B}" type="datetimeFigureOut">
              <a:rPr lang="en-US" smtClean="0"/>
              <a:t>11/17/2025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0F220E-4F7A-4DD7-B620-8316BDDC6B33}" type="slidenum">
              <a:rPr lang="en-US" smtClean="0"/>
              <a:t>‹#›</a:t>
            </a:fld>
            <a:endParaRPr lang="en-US"/>
          </a:p>
        </p:txBody>
      </p:sp>
    </p:spTree>
    <p:extLst>
      <p:ext uri="{BB962C8B-B14F-4D97-AF65-F5344CB8AC3E}">
        <p14:creationId xmlns:p14="http://schemas.microsoft.com/office/powerpoint/2010/main" val="3575508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F64245F-857E-411B-92DD-3F10AB62705B}" type="datetimeFigureOut">
              <a:rPr lang="en-US" smtClean="0"/>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0F220E-4F7A-4DD7-B620-8316BDDC6B33}" type="slidenum">
              <a:rPr lang="en-US" smtClean="0"/>
              <a:t>‹#›</a:t>
            </a:fld>
            <a:endParaRPr lang="en-US"/>
          </a:p>
        </p:txBody>
      </p:sp>
    </p:spTree>
    <p:extLst>
      <p:ext uri="{BB962C8B-B14F-4D97-AF65-F5344CB8AC3E}">
        <p14:creationId xmlns:p14="http://schemas.microsoft.com/office/powerpoint/2010/main" val="1925228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F64245F-857E-411B-92DD-3F10AB62705B}" type="datetimeFigureOut">
              <a:rPr lang="en-US" smtClean="0"/>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0F220E-4F7A-4DD7-B620-8316BDDC6B33}" type="slidenum">
              <a:rPr lang="en-US" smtClean="0"/>
              <a:t>‹#›</a:t>
            </a:fld>
            <a:endParaRPr lang="en-US"/>
          </a:p>
        </p:txBody>
      </p:sp>
    </p:spTree>
    <p:extLst>
      <p:ext uri="{BB962C8B-B14F-4D97-AF65-F5344CB8AC3E}">
        <p14:creationId xmlns:p14="http://schemas.microsoft.com/office/powerpoint/2010/main" val="857466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EF64245F-857E-411B-92DD-3F10AB62705B}" type="datetimeFigureOut">
              <a:rPr lang="en-US" smtClean="0"/>
              <a:t>11/17/2025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20F220E-4F7A-4DD7-B620-8316BDDC6B33}" type="slidenum">
              <a:rPr lang="en-US" smtClean="0"/>
              <a:t>‹#›</a:t>
            </a:fld>
            <a:endParaRPr lang="en-US"/>
          </a:p>
        </p:txBody>
      </p:sp>
    </p:spTree>
    <p:extLst>
      <p:ext uri="{BB962C8B-B14F-4D97-AF65-F5344CB8AC3E}">
        <p14:creationId xmlns:p14="http://schemas.microsoft.com/office/powerpoint/2010/main" val="176642625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1030">
            <a:extLst>
              <a:ext uri="{FF2B5EF4-FFF2-40B4-BE49-F238E27FC236}">
                <a16:creationId xmlns:a16="http://schemas.microsoft.com/office/drawing/2014/main" id="{0F51AFBF-28DA-4A90-92CE-7C778CE071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blipFill>
            <a:blip r:embed="rId2"/>
            <a:stretch>
              <a:fillRect/>
            </a:stretch>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D53341F-9B9E-D439-5FDE-2EE6DAFDC0FE}"/>
              </a:ext>
            </a:extLst>
          </p:cNvPr>
          <p:cNvSpPr>
            <a:spLocks noGrp="1"/>
          </p:cNvSpPr>
          <p:nvPr>
            <p:ph type="ctrTitle"/>
          </p:nvPr>
        </p:nvSpPr>
        <p:spPr>
          <a:xfrm>
            <a:off x="658366" y="3695068"/>
            <a:ext cx="7052937" cy="2511111"/>
          </a:xfrm>
        </p:spPr>
        <p:txBody>
          <a:bodyPr wrap="square">
            <a:normAutofit/>
          </a:bodyPr>
          <a:lstStyle/>
          <a:p>
            <a:r>
              <a:rPr lang="en-US" sz="7200">
                <a:gradFill flip="none" rotWithShape="1">
                  <a:gsLst>
                    <a:gs pos="32000">
                      <a:srgbClr val="E3E3E3"/>
                    </a:gs>
                    <a:gs pos="0">
                      <a:srgbClr val="969696"/>
                    </a:gs>
                    <a:gs pos="100000">
                      <a:srgbClr val="FFFFFF"/>
                    </a:gs>
                  </a:gsLst>
                  <a:lin ang="8100000" scaled="1"/>
                  <a:tileRect/>
                </a:gradFill>
              </a:rPr>
              <a:t>New Laws </a:t>
            </a:r>
          </a:p>
        </p:txBody>
      </p:sp>
      <p:sp>
        <p:nvSpPr>
          <p:cNvPr id="3" name="Subtitle 2">
            <a:extLst>
              <a:ext uri="{FF2B5EF4-FFF2-40B4-BE49-F238E27FC236}">
                <a16:creationId xmlns:a16="http://schemas.microsoft.com/office/drawing/2014/main" id="{6698EF5F-2882-A2E6-3165-38407DCEEF20}"/>
              </a:ext>
            </a:extLst>
          </p:cNvPr>
          <p:cNvSpPr>
            <a:spLocks noGrp="1"/>
          </p:cNvSpPr>
          <p:nvPr>
            <p:ph type="subTitle" idx="1"/>
          </p:nvPr>
        </p:nvSpPr>
        <p:spPr>
          <a:xfrm>
            <a:off x="658368" y="2491266"/>
            <a:ext cx="7043461" cy="1188175"/>
          </a:xfrm>
        </p:spPr>
        <p:txBody>
          <a:bodyPr>
            <a:normAutofit/>
          </a:bodyPr>
          <a:lstStyle/>
          <a:p>
            <a:r>
              <a:rPr lang="en-US" dirty="0">
                <a:gradFill flip="none" rotWithShape="1">
                  <a:gsLst>
                    <a:gs pos="15000">
                      <a:srgbClr val="94D7E4"/>
                    </a:gs>
                    <a:gs pos="73000">
                      <a:srgbClr val="BFE7EF"/>
                    </a:gs>
                    <a:gs pos="0">
                      <a:srgbClr val="9FDBE7"/>
                    </a:gs>
                    <a:gs pos="100000">
                      <a:srgbClr val="FFFFFF"/>
                    </a:gs>
                  </a:gsLst>
                  <a:lin ang="16200000" scaled="1"/>
                  <a:tileRect/>
                </a:gradFill>
              </a:rPr>
              <a:t>Continuing Education 2026-2027</a:t>
            </a:r>
          </a:p>
        </p:txBody>
      </p:sp>
      <p:sp>
        <p:nvSpPr>
          <p:cNvPr id="1033" name="Title 1">
            <a:extLst>
              <a:ext uri="{FF2B5EF4-FFF2-40B4-BE49-F238E27FC236}">
                <a16:creationId xmlns:a16="http://schemas.microsoft.com/office/drawing/2014/main" id="{481AD697-B9C2-4A0F-8B85-FF7B2AB44522}"/>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77678" y="2627791"/>
            <a:ext cx="6235148" cy="3592034"/>
          </a:xfrm>
          <a:prstGeom prst="rect">
            <a:avLst/>
          </a:prstGeom>
        </p:spPr>
        <p:txBody>
          <a:bodyPr vert="horz" wrap="none" lIns="91440" tIns="45720" rIns="91440" bIns="45720" rtlCol="0" anchor="t">
            <a:normAutofit/>
          </a:bodyPr>
          <a:lstStyle>
            <a:lvl1pPr algn="r" defTabSz="914400" rtl="0" eaLnBrk="1" latinLnBrk="0" hangingPunct="1">
              <a:lnSpc>
                <a:spcPct val="90000"/>
              </a:lnSpc>
              <a:spcBef>
                <a:spcPct val="0"/>
              </a:spcBef>
              <a:buNone/>
              <a:defRPr sz="9600" b="0" kern="120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ea typeface="+mj-ea"/>
                <a:cs typeface="+mj-cs"/>
              </a:defRPr>
            </a:lvl1pPr>
          </a:lstStyle>
          <a:p>
            <a:endParaRPr lang="en-US" dirty="0">
              <a:effectLst>
                <a:outerShdw blurRad="469900" dist="342900" dir="5400000" sy="-20000" rotWithShape="0">
                  <a:schemeClr val="bg1"/>
                </a:outerShdw>
              </a:effectLst>
            </a:endParaRPr>
          </a:p>
        </p:txBody>
      </p:sp>
      <p:sp>
        <p:nvSpPr>
          <p:cNvPr id="1035" name="Rounded Rectangle 18">
            <a:extLst>
              <a:ext uri="{FF2B5EF4-FFF2-40B4-BE49-F238E27FC236}">
                <a16:creationId xmlns:a16="http://schemas.microsoft.com/office/drawing/2014/main" id="{BD1E05EC-F5B2-434A-987E-307720B496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95939" y="1331843"/>
            <a:ext cx="3352598" cy="4437812"/>
          </a:xfrm>
          <a:prstGeom prst="roundRect">
            <a:avLst>
              <a:gd name="adj" fmla="val 2028"/>
            </a:avLst>
          </a:prstGeom>
          <a:solidFill>
            <a:schemeClr val="bg1"/>
          </a:solidFill>
          <a:ln>
            <a:noFill/>
          </a:ln>
          <a:effectLst>
            <a:innerShdw blurRad="127000" dist="12700">
              <a:prstClr val="black"/>
            </a:innerShdw>
            <a:reflection blurRad="6350" stA="52000" endA="300" endPos="20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OFFICE OF MINERS' HEALTH, SAFETY AND TRAINING">
            <a:extLst>
              <a:ext uri="{FF2B5EF4-FFF2-40B4-BE49-F238E27FC236}">
                <a16:creationId xmlns:a16="http://schemas.microsoft.com/office/drawing/2014/main" id="{2C83C43B-2939-DF45-BD4B-8ED030DBDF5F}"/>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530224" y="2214699"/>
            <a:ext cx="2684029" cy="2672099"/>
          </a:xfrm>
          <a:prstGeom prst="rect">
            <a:avLst/>
          </a:prstGeom>
          <a:solidFill>
            <a:srgbClr val="234C9D"/>
          </a:solidFill>
        </p:spPr>
      </p:pic>
    </p:spTree>
    <p:extLst>
      <p:ext uri="{BB962C8B-B14F-4D97-AF65-F5344CB8AC3E}">
        <p14:creationId xmlns:p14="http://schemas.microsoft.com/office/powerpoint/2010/main" val="829011821"/>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1B392-F2AF-2387-FB81-51B624B5B461}"/>
              </a:ext>
            </a:extLst>
          </p:cNvPr>
          <p:cNvSpPr>
            <a:spLocks noGrp="1"/>
          </p:cNvSpPr>
          <p:nvPr>
            <p:ph type="title"/>
          </p:nvPr>
        </p:nvSpPr>
        <p:spPr/>
        <p:txBody>
          <a:bodyPr>
            <a:normAutofit fontScale="90000"/>
          </a:bodyPr>
          <a:lstStyle/>
          <a:p>
            <a:r>
              <a:rPr lang="en-US" dirty="0"/>
              <a:t>36-19 Rules Governing Written Reports of Accidents </a:t>
            </a:r>
          </a:p>
        </p:txBody>
      </p:sp>
      <p:sp>
        <p:nvSpPr>
          <p:cNvPr id="3" name="Content Placeholder 2">
            <a:extLst>
              <a:ext uri="{FF2B5EF4-FFF2-40B4-BE49-F238E27FC236}">
                <a16:creationId xmlns:a16="http://schemas.microsoft.com/office/drawing/2014/main" id="{5FEC9B77-F914-AF8A-2936-2573D4956CB4}"/>
              </a:ext>
            </a:extLst>
          </p:cNvPr>
          <p:cNvSpPr>
            <a:spLocks noGrp="1"/>
          </p:cNvSpPr>
          <p:nvPr>
            <p:ph idx="1"/>
          </p:nvPr>
        </p:nvSpPr>
        <p:spPr/>
        <p:txBody>
          <a:bodyPr/>
          <a:lstStyle/>
          <a:p>
            <a:r>
              <a:rPr lang="en-US" dirty="0"/>
              <a:t>§36-19-3.2.3 An entrapment of an individual </a:t>
            </a:r>
            <a:r>
              <a:rPr lang="en-US" strike="sngStrike" dirty="0"/>
              <a:t>for more then thirty (30) minutes </a:t>
            </a:r>
          </a:p>
          <a:p>
            <a:r>
              <a:rPr lang="en-US" dirty="0"/>
              <a:t>§36-19-3.3 Serious Personal Injury – An event at a mine which causes bodily injury to an individual which requires such individual to be admitted to a medical facility </a:t>
            </a:r>
            <a:r>
              <a:rPr lang="en-US" strike="sngStrike" dirty="0"/>
              <a:t>overnight </a:t>
            </a:r>
            <a:r>
              <a:rPr lang="en-US" u="sng" dirty="0"/>
              <a:t>over twenty-four (24) hours</a:t>
            </a:r>
            <a:r>
              <a:rPr lang="en-US" dirty="0"/>
              <a:t> for reasons other than strains, sprains or observation as determined by a physician. </a:t>
            </a:r>
          </a:p>
          <a:p>
            <a:endParaRPr lang="en-US" dirty="0"/>
          </a:p>
          <a:p>
            <a:endParaRPr lang="en-US" dirty="0"/>
          </a:p>
          <a:p>
            <a:endParaRPr lang="en-US" dirty="0"/>
          </a:p>
          <a:p>
            <a:endParaRPr lang="en-US" dirty="0"/>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99696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61F49-51E8-486D-A128-2AA5CC3C76D0}"/>
              </a:ext>
            </a:extLst>
          </p:cNvPr>
          <p:cNvSpPr>
            <a:spLocks noGrp="1"/>
          </p:cNvSpPr>
          <p:nvPr>
            <p:ph type="title"/>
          </p:nvPr>
        </p:nvSpPr>
        <p:spPr/>
        <p:txBody>
          <a:bodyPr>
            <a:normAutofit fontScale="90000"/>
          </a:bodyPr>
          <a:lstStyle/>
          <a:p>
            <a:r>
              <a:rPr lang="en-US" dirty="0"/>
              <a:t>36-19-4 Notifications of accidents and Occupational Injuries</a:t>
            </a:r>
          </a:p>
        </p:txBody>
      </p:sp>
      <p:sp>
        <p:nvSpPr>
          <p:cNvPr id="3" name="Content Placeholder 2">
            <a:extLst>
              <a:ext uri="{FF2B5EF4-FFF2-40B4-BE49-F238E27FC236}">
                <a16:creationId xmlns:a16="http://schemas.microsoft.com/office/drawing/2014/main" id="{C957B49E-63B8-3650-FB82-24E9ABCF2016}"/>
              </a:ext>
            </a:extLst>
          </p:cNvPr>
          <p:cNvSpPr>
            <a:spLocks noGrp="1"/>
          </p:cNvSpPr>
          <p:nvPr>
            <p:ph idx="1"/>
          </p:nvPr>
        </p:nvSpPr>
        <p:spPr/>
        <p:txBody>
          <a:bodyPr>
            <a:normAutofit fontScale="92500" lnSpcReduction="10000"/>
          </a:bodyPr>
          <a:lstStyle/>
          <a:p>
            <a:r>
              <a:rPr lang="en-US" dirty="0"/>
              <a:t>§36-19-4.1 Whenever any accident, </a:t>
            </a:r>
            <a:r>
              <a:rPr lang="en-US" u="sng" dirty="0"/>
              <a:t>as defined in Section 3.2. of this Series</a:t>
            </a:r>
            <a:r>
              <a:rPr lang="en-US" dirty="0"/>
              <a:t>, or </a:t>
            </a:r>
            <a:r>
              <a:rPr lang="en-US" strike="sngStrike" dirty="0"/>
              <a:t>occupational</a:t>
            </a:r>
            <a:r>
              <a:rPr lang="en-US" dirty="0"/>
              <a:t> injury, </a:t>
            </a:r>
            <a:r>
              <a:rPr lang="en-US" u="sng" dirty="0"/>
              <a:t>as defined in sections 3.3. and Section 3.4 of this Series</a:t>
            </a:r>
            <a:r>
              <a:rPr lang="en-US" dirty="0"/>
              <a:t>, occurs in or about any coal mine to any employee or person connected with the mining operation </a:t>
            </a:r>
            <a:r>
              <a:rPr lang="en-US" strike="sngStrike" dirty="0"/>
              <a:t>which does not result in death or injury with a reasonable potential to cause death</a:t>
            </a:r>
            <a:r>
              <a:rPr lang="en-US" dirty="0"/>
              <a:t>, the operator, agent, mine superintendent or mine foreman shall within ten (10) working days, report the same in writing to the Director of the Office of Miner’s Health, Safety and Training and, upon request, to the miner representative within twenty-four (24) hours of submittal, giving full details thereof on forms provided by the Office of Miner’s Health, Safety and Training. If the operator is not made immediately aware of the injury, the written accident/injury report shall be submitted within ten (10) working days of the date the operator was notified. </a:t>
            </a:r>
          </a:p>
        </p:txBody>
      </p:sp>
    </p:spTree>
    <p:extLst>
      <p:ext uri="{BB962C8B-B14F-4D97-AF65-F5344CB8AC3E}">
        <p14:creationId xmlns:p14="http://schemas.microsoft.com/office/powerpoint/2010/main" val="4167104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60473-519F-C95E-874E-9DD1E07D9A15}"/>
              </a:ext>
            </a:extLst>
          </p:cNvPr>
          <p:cNvSpPr>
            <a:spLocks noGrp="1"/>
          </p:cNvSpPr>
          <p:nvPr>
            <p:ph type="title"/>
          </p:nvPr>
        </p:nvSpPr>
        <p:spPr/>
        <p:txBody>
          <a:bodyPr>
            <a:normAutofit fontScale="90000"/>
          </a:bodyPr>
          <a:lstStyle/>
          <a:p>
            <a:r>
              <a:rPr lang="en-US" dirty="0"/>
              <a:t>36-19-4 Notifications of accidents and Occupational Injuries</a:t>
            </a:r>
          </a:p>
        </p:txBody>
      </p:sp>
      <p:sp>
        <p:nvSpPr>
          <p:cNvPr id="3" name="Content Placeholder 2">
            <a:extLst>
              <a:ext uri="{FF2B5EF4-FFF2-40B4-BE49-F238E27FC236}">
                <a16:creationId xmlns:a16="http://schemas.microsoft.com/office/drawing/2014/main" id="{4988BB98-3E13-C435-CBAD-9A21153C5961}"/>
              </a:ext>
            </a:extLst>
          </p:cNvPr>
          <p:cNvSpPr>
            <a:spLocks noGrp="1"/>
          </p:cNvSpPr>
          <p:nvPr>
            <p:ph idx="1"/>
          </p:nvPr>
        </p:nvSpPr>
        <p:spPr/>
        <p:txBody>
          <a:bodyPr/>
          <a:lstStyle/>
          <a:p>
            <a:r>
              <a:rPr lang="en-US" dirty="0"/>
              <a:t>§36-19-4.2 </a:t>
            </a:r>
            <a:r>
              <a:rPr lang="en-US" u="sng" dirty="0"/>
              <a:t>If an injury as defined in Section 3.3 of this Series occurs, but the injury does not meet the accident criteria set forth in W. Va. Code </a:t>
            </a:r>
            <a:r>
              <a:rPr lang="en-US" dirty="0"/>
              <a:t>§22A-2-66, to notify within 15 minutes, the Mine and Industrial Accident Emergency Operations Center, the operator shall contact the district inspector or the regional inspector at large from the regional Office of Miner’s Health, Safety and Training for the area where the mine is located. </a:t>
            </a:r>
          </a:p>
        </p:txBody>
      </p:sp>
    </p:spTree>
    <p:extLst>
      <p:ext uri="{BB962C8B-B14F-4D97-AF65-F5344CB8AC3E}">
        <p14:creationId xmlns:p14="http://schemas.microsoft.com/office/powerpoint/2010/main" val="1598305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24639-E668-5080-32D4-CC40C82CAD35}"/>
              </a:ext>
            </a:extLst>
          </p:cNvPr>
          <p:cNvSpPr>
            <a:spLocks noGrp="1"/>
          </p:cNvSpPr>
          <p:nvPr>
            <p:ph type="title"/>
          </p:nvPr>
        </p:nvSpPr>
        <p:spPr/>
        <p:txBody>
          <a:bodyPr>
            <a:normAutofit fontScale="90000"/>
          </a:bodyPr>
          <a:lstStyle/>
          <a:p>
            <a:r>
              <a:rPr lang="en-US" dirty="0"/>
              <a:t>36-57 Proximity Detection Systems and Haulage Safety Generally </a:t>
            </a:r>
          </a:p>
        </p:txBody>
      </p:sp>
      <p:sp>
        <p:nvSpPr>
          <p:cNvPr id="3" name="Content Placeholder 2">
            <a:extLst>
              <a:ext uri="{FF2B5EF4-FFF2-40B4-BE49-F238E27FC236}">
                <a16:creationId xmlns:a16="http://schemas.microsoft.com/office/drawing/2014/main" id="{0835F9DC-6809-58E1-0BE6-B3AB435E09BA}"/>
              </a:ext>
            </a:extLst>
          </p:cNvPr>
          <p:cNvSpPr>
            <a:spLocks noGrp="1"/>
          </p:cNvSpPr>
          <p:nvPr>
            <p:ph idx="1"/>
          </p:nvPr>
        </p:nvSpPr>
        <p:spPr/>
        <p:txBody>
          <a:bodyPr/>
          <a:lstStyle/>
          <a:p>
            <a:r>
              <a:rPr lang="en-US" dirty="0"/>
              <a:t>§36-57-7 Pre-Operational Equipment Checks </a:t>
            </a:r>
          </a:p>
          <a:p>
            <a:r>
              <a:rPr lang="en-US" dirty="0"/>
              <a:t>7.1 Each working shift prior to its operation, all self-propelled equipment to be operated that shift shall be examined by the operator for safety defects and/or unsafe conditions. </a:t>
            </a:r>
          </a:p>
          <a:p>
            <a:r>
              <a:rPr lang="en-US" dirty="0"/>
              <a:t>§36-57-7.3.3 Confirm that an appropriate amount of danger tags and/or items that can be used as danger tags, i.e. pen and paper, are kept and available for use near the various locations upon which equipment is kept and maintained at the start and end of all shifts or upon the operator’s person.</a:t>
            </a:r>
          </a:p>
        </p:txBody>
      </p:sp>
    </p:spTree>
    <p:extLst>
      <p:ext uri="{BB962C8B-B14F-4D97-AF65-F5344CB8AC3E}">
        <p14:creationId xmlns:p14="http://schemas.microsoft.com/office/powerpoint/2010/main" val="12905546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88179-CBC9-5B12-A69E-A4D0A9611CD6}"/>
              </a:ext>
            </a:extLst>
          </p:cNvPr>
          <p:cNvSpPr>
            <a:spLocks noGrp="1"/>
          </p:cNvSpPr>
          <p:nvPr>
            <p:ph type="title"/>
          </p:nvPr>
        </p:nvSpPr>
        <p:spPr/>
        <p:txBody>
          <a:bodyPr>
            <a:normAutofit fontScale="90000"/>
          </a:bodyPr>
          <a:lstStyle/>
          <a:p>
            <a:r>
              <a:rPr lang="en-US" dirty="0"/>
              <a:t>48-04 Criteria for the Initial Mine Rescue Team Member Training Program </a:t>
            </a:r>
          </a:p>
        </p:txBody>
      </p:sp>
      <p:sp>
        <p:nvSpPr>
          <p:cNvPr id="3" name="Content Placeholder 2">
            <a:extLst>
              <a:ext uri="{FF2B5EF4-FFF2-40B4-BE49-F238E27FC236}">
                <a16:creationId xmlns:a16="http://schemas.microsoft.com/office/drawing/2014/main" id="{A6A2AB97-10C5-F6A9-6414-3AA56D481801}"/>
              </a:ext>
            </a:extLst>
          </p:cNvPr>
          <p:cNvSpPr>
            <a:spLocks noGrp="1"/>
          </p:cNvSpPr>
          <p:nvPr>
            <p:ph idx="1"/>
          </p:nvPr>
        </p:nvSpPr>
        <p:spPr/>
        <p:txBody>
          <a:bodyPr/>
          <a:lstStyle/>
          <a:p>
            <a:r>
              <a:rPr lang="en-US" dirty="0"/>
              <a:t>§48-4-2.1.1 </a:t>
            </a:r>
            <a:r>
              <a:rPr lang="en-US" strike="sngStrike" dirty="0"/>
              <a:t>An applicant for initial mine rescue training shall not have reached their fiftieth (50)  birthday</a:t>
            </a:r>
            <a:r>
              <a:rPr lang="en-US" dirty="0"/>
              <a:t>. Any person making application to participate in initial mine rescue training shall have had an examination by a physician, who shall certify that such applicant is physically fit to perform mine rescue and recovery work while wearing a self-contained oxygen breathing apparatus. The physical examination shall be completed within (30) days prior to scheduled initial training. A team member requiring corrective eyeglasses will not be disqualified provided eyeglasses can be worn securely within an approved facepiece. </a:t>
            </a:r>
          </a:p>
        </p:txBody>
      </p:sp>
    </p:spTree>
    <p:extLst>
      <p:ext uri="{BB962C8B-B14F-4D97-AF65-F5344CB8AC3E}">
        <p14:creationId xmlns:p14="http://schemas.microsoft.com/office/powerpoint/2010/main" val="1974245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87E2F-2BD1-FB90-3730-B4701C4121AF}"/>
              </a:ext>
            </a:extLst>
          </p:cNvPr>
          <p:cNvSpPr>
            <a:spLocks noGrp="1"/>
          </p:cNvSpPr>
          <p:nvPr>
            <p:ph type="title"/>
          </p:nvPr>
        </p:nvSpPr>
        <p:spPr/>
        <p:txBody>
          <a:bodyPr>
            <a:normAutofit fontScale="90000"/>
          </a:bodyPr>
          <a:lstStyle/>
          <a:p>
            <a:r>
              <a:rPr lang="en-US" dirty="0"/>
              <a:t>48-9 Duties and Standards for underground outby mine examiners for coal mines </a:t>
            </a:r>
          </a:p>
        </p:txBody>
      </p:sp>
      <p:sp>
        <p:nvSpPr>
          <p:cNvPr id="3" name="Content Placeholder 2">
            <a:extLst>
              <a:ext uri="{FF2B5EF4-FFF2-40B4-BE49-F238E27FC236}">
                <a16:creationId xmlns:a16="http://schemas.microsoft.com/office/drawing/2014/main" id="{C03B9FCE-AF57-8708-B288-9E65BC70EE01}"/>
              </a:ext>
            </a:extLst>
          </p:cNvPr>
          <p:cNvSpPr>
            <a:spLocks noGrp="1"/>
          </p:cNvSpPr>
          <p:nvPr>
            <p:ph idx="1"/>
          </p:nvPr>
        </p:nvSpPr>
        <p:spPr>
          <a:xfrm>
            <a:off x="838200" y="2141537"/>
            <a:ext cx="10233800" cy="4351338"/>
          </a:xfrm>
        </p:spPr>
        <p:txBody>
          <a:bodyPr/>
          <a:lstStyle/>
          <a:p>
            <a:r>
              <a:rPr lang="en-US" dirty="0"/>
              <a:t>§48-9-3 The duties if the Outby Mine Examiner, acting as a certified person, to assist the Assistant Mine Foreman Fireboss / Mine Foreman Fireboss in performing required examinations (pre-shift, on-shift, supplemental and Weekly) of the mine for all hazardous conditions and violations of mandatory health or safety standards in the following areas. (See Rule) </a:t>
            </a:r>
          </a:p>
        </p:txBody>
      </p:sp>
    </p:spTree>
    <p:extLst>
      <p:ext uri="{BB962C8B-B14F-4D97-AF65-F5344CB8AC3E}">
        <p14:creationId xmlns:p14="http://schemas.microsoft.com/office/powerpoint/2010/main" val="2852960898"/>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Depth</Template>
  <TotalTime>180</TotalTime>
  <Words>645</Words>
  <Application>Microsoft Office PowerPoint</Application>
  <PresentationFormat>Widescreen</PresentationFormat>
  <Paragraphs>22</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Corbel</vt:lpstr>
      <vt:lpstr>Depth</vt:lpstr>
      <vt:lpstr>New Laws </vt:lpstr>
      <vt:lpstr>36-19 Rules Governing Written Reports of Accidents </vt:lpstr>
      <vt:lpstr>36-19-4 Notifications of accidents and Occupational Injuries</vt:lpstr>
      <vt:lpstr>36-19-4 Notifications of accidents and Occupational Injuries</vt:lpstr>
      <vt:lpstr>36-57 Proximity Detection Systems and Haulage Safety Generally </vt:lpstr>
      <vt:lpstr>48-04 Criteria for the Initial Mine Rescue Team Member Training Program </vt:lpstr>
      <vt:lpstr>48-9 Duties and Standards for underground outby mine examiners for coal mines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Laws</dc:title>
  <dc:creator>Bell, Joshua B</dc:creator>
  <cp:lastModifiedBy>Bell, Joshua B</cp:lastModifiedBy>
  <cp:revision>10</cp:revision>
  <cp:lastPrinted>2025-11-17T16:14:33Z</cp:lastPrinted>
  <dcterms:created xsi:type="dcterms:W3CDTF">2023-11-15T16:16:11Z</dcterms:created>
  <dcterms:modified xsi:type="dcterms:W3CDTF">2025-11-17T16:18:42Z</dcterms:modified>
</cp:coreProperties>
</file>