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0873-DA37-548D-E78E-334F26BE2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69414-1C72-05D1-372D-0F4AF95E1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97AFA-9D20-9CF6-9401-8FCCAD6A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2D51-4628-400E-ADE5-734C92946C57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F7E22-B419-6DB6-45E9-D8F83A6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1A36D-3C70-B10E-E2D4-C777528B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126B-2369-4F11-ADA6-E58AF400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5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9B64D-42C9-36DD-6B35-E42AB370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5F8A2-B9FF-C63C-7C62-05E6B416D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59BAD-E192-E7E4-43CF-5F94D056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2D51-4628-400E-ADE5-734C92946C57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C3C32-D662-0AFC-C8A8-94C6D1B9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5F51A-EDAD-9892-32D8-0133CE6E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126B-2369-4F11-ADA6-E58AF400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C30E9F-1DF4-7055-F8CB-3FA9D95F2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DB5E1-4CDB-3401-7C1B-5E296E454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D62EF-C93D-73F1-D08A-677A4E4D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2D51-4628-400E-ADE5-734C92946C57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E260B-BA0C-6ED4-3A00-96344BD8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2FA8F-A7D3-82BC-86DD-DE98A680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126B-2369-4F11-ADA6-E58AF400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1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9513-148F-9071-EFD9-78EE256E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C19C-25E8-2512-B4F0-4D38B4F58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14AB0-4AD2-50BA-8F4B-3047A511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2D51-4628-400E-ADE5-734C92946C57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5449F-3697-D73A-1139-95CFBB3D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E150B-E27F-20DA-300A-F5ED6884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126B-2369-4F11-ADA6-E58AF400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9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D8481-755E-2A11-F69A-72C5C866A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6B056-4FA1-BDC0-73C4-A0D237827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FBB6B-D797-82E5-E9B1-DA730E96D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2D51-4628-400E-ADE5-734C92946C57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7ED0F-F86F-9A7E-B4BD-3DB437C4C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763FA-B289-03BF-BD29-A0F898864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126B-2369-4F11-ADA6-E58AF400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9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DAD95-D075-1BBB-BB64-D75978D8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D8A09-FFBE-3406-016B-F6DD28AE5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ABF6A-0D27-5DEB-2BC2-56882EA6A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46359-3845-AEDF-2375-E676F8E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2D51-4628-400E-ADE5-734C92946C57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3AEEC-E46F-14AF-4AC4-A2E18C90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C943B-7F18-BFFC-687B-69ACF6AF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126B-2369-4F11-ADA6-E58AF400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4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5C45-6636-430E-885C-94381D42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4E768-56BB-DE46-AB63-986938B81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70E41-143D-4794-FE3F-241E8A71B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E2F418-B023-0E87-A343-406B1DFC3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9E092-402A-A277-4D47-7621F6270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66B59A-B437-0F26-BD57-A0EC79F8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2D51-4628-400E-ADE5-734C92946C57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4FBDBA-29AD-6EC4-9E6C-C22E49D6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3D754-F19F-FA07-DA18-3FD48CD4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126B-2369-4F11-ADA6-E58AF400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3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B8368-74E0-9018-15B5-BEAE757F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EEDBA-E9F5-C43A-B7F5-0AAE29730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2D51-4628-400E-ADE5-734C92946C57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13E67-10DD-0E85-B86F-A68B25282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04210-1B21-AB27-EC3E-46C5914E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126B-2369-4F11-ADA6-E58AF400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75222D-997B-1177-97D0-C850EB60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2D51-4628-400E-ADE5-734C92946C57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644590-9E7B-04BB-2BF3-2644ED9D1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93F3D-CA28-0206-0682-B4C4230C4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126B-2369-4F11-ADA6-E58AF400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9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4362D-5F6C-0EB2-417B-3D5069BB9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8A87F-3401-6147-809E-E46E0B064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AA777-7097-8AF0-19C8-A7383B0F9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2F1AB-108B-DB41-7C31-02BC638DB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2D51-4628-400E-ADE5-734C92946C57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902C6-3F3A-F122-F32E-315D2B956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72D5C-3329-E456-4183-10C8B67A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126B-2369-4F11-ADA6-E58AF400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6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5C46E-73D7-BD29-A8D4-8414A620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0A96C5-9686-C4CD-9631-371035E1A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AE627-A71E-4F1C-F6D9-6C2D11756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DF4C8-14E6-E925-EE9F-01904515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2D51-4628-400E-ADE5-734C92946C57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E886E-4A0D-30D8-F779-94BEF9D6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DDF8E-2971-A9D1-EBFD-AE85BF85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126B-2369-4F11-ADA6-E58AF400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54E74-8170-F4FC-4035-233E9F8F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F7C72-86C2-19B5-41DF-4160466EE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AAA4D-8055-B8D5-1100-4B611611C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A62D51-4628-400E-ADE5-734C92946C57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8341C-9C13-5C60-C2E2-2E58F30AF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F94AD-30E0-0A70-EE6B-729CFA399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15126B-2369-4F11-ADA6-E58AF400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1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BC67-5876-9279-C4D5-C86DC0BE2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Lock Out Tag Out Review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EC5BF9-DB76-BE65-2EBA-D4D946F8A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5563"/>
            <a:ext cx="3519493" cy="51673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ECA632-8FC2-030F-FE09-AE3DCAE41B8C}"/>
              </a:ext>
            </a:extLst>
          </p:cNvPr>
          <p:cNvSpPr txBox="1"/>
          <p:nvPr/>
        </p:nvSpPr>
        <p:spPr>
          <a:xfrm>
            <a:off x="7223760" y="520257"/>
            <a:ext cx="523951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KNOW &amp;</a:t>
            </a:r>
          </a:p>
          <a:p>
            <a:r>
              <a:rPr lang="en-US" sz="4000" b="1" dirty="0"/>
              <a:t>UNDERSTAND</a:t>
            </a:r>
          </a:p>
          <a:p>
            <a:r>
              <a:rPr lang="en-US" sz="4000" b="1" dirty="0"/>
              <a:t>YOUR COMPANY’S</a:t>
            </a:r>
          </a:p>
          <a:p>
            <a:r>
              <a:rPr lang="en-US" sz="4000" b="1" dirty="0"/>
              <a:t>LOCK-OUT TAG</a:t>
            </a:r>
          </a:p>
          <a:p>
            <a:r>
              <a:rPr lang="en-US" sz="4000" b="1" dirty="0"/>
              <a:t>OUT PROCEDURES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1C4FFA-8CF4-A421-84F0-E0361FE19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407" y="3845488"/>
            <a:ext cx="6040467" cy="28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4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F772-4252-B6DC-CC1F-6FB6E608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Lock Out Tag Out Review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BA97D-9A83-E5FB-FE47-374B4B125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22600"/>
          </a:xfrm>
        </p:spPr>
        <p:txBody>
          <a:bodyPr>
            <a:normAutofit/>
          </a:bodyPr>
          <a:lstStyle/>
          <a:p>
            <a:r>
              <a:rPr lang="en-US"/>
              <a:t>Prior to working in, on, or around any equipment, machine, process, or operation where there is a hazard from activation of electrical, thermal, hydraulic, chemical, radiation or stored sources of energy, the equipment, machine, process or operation will be secured against unexpected movement and/or exposing miners to other hazards involving these sources of energy.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EFC4C-F636-3985-6D28-A6D504576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7846" y="215107"/>
            <a:ext cx="15621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1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A0DC0A-0030-E4F2-03F2-5D6EF3A6B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118" y="0"/>
            <a:ext cx="1212652" cy="1197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F93D59-7E95-1D1B-2479-EE85C5A5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-26606"/>
            <a:ext cx="8410575" cy="1325563"/>
          </a:xfrm>
        </p:spPr>
        <p:txBody>
          <a:bodyPr/>
          <a:lstStyle/>
          <a:p>
            <a:r>
              <a:rPr lang="en-US" dirty="0"/>
              <a:t>Lock Out Tag Out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ACA0E-8C47-72E5-DF78-BAF2E16EA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511300"/>
            <a:ext cx="4940808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400" b="1" i="0" u="none" strike="noStrike" baseline="0" dirty="0">
                <a:latin typeface="HelveticaNeueLTStd-BdCn"/>
              </a:rPr>
              <a:t>Lock Out/Tag Out Procedures</a:t>
            </a:r>
          </a:p>
          <a:p>
            <a:pPr marL="0" indent="0" algn="l">
              <a:buNone/>
            </a:pPr>
            <a:r>
              <a:rPr lang="en-US" sz="1400" b="1" i="0" u="none" strike="noStrike" baseline="0" dirty="0">
                <a:latin typeface="Wingdings-Regular"/>
              </a:rPr>
              <a:t> </a:t>
            </a:r>
            <a:r>
              <a:rPr lang="en-US" sz="1400" b="1" i="0" u="none" strike="noStrike" baseline="0" dirty="0">
                <a:latin typeface="HelveticaNeueLTStd-BdCn"/>
              </a:rPr>
              <a:t>Notify “affected” employees and any employees</a:t>
            </a:r>
          </a:p>
          <a:p>
            <a:pPr marL="0" indent="0" algn="l">
              <a:buNone/>
            </a:pPr>
            <a:r>
              <a:rPr lang="en-US" sz="1400" b="1" i="0" u="none" strike="noStrike" baseline="0" dirty="0">
                <a:latin typeface="HelveticaNeueLTStd-BdCn"/>
              </a:rPr>
              <a:t>      working nearby.</a:t>
            </a:r>
          </a:p>
          <a:p>
            <a:pPr marL="0" indent="0" algn="l">
              <a:buNone/>
            </a:pPr>
            <a:r>
              <a:rPr lang="en-US" sz="1400" b="1" i="0" u="none" strike="noStrike" baseline="0" dirty="0">
                <a:latin typeface="Wingdings-Regular"/>
              </a:rPr>
              <a:t> </a:t>
            </a:r>
            <a:r>
              <a:rPr lang="en-US" sz="1400" b="1" i="0" u="none" strike="noStrike" baseline="0" dirty="0">
                <a:latin typeface="HelveticaNeueLTStd-BdCn"/>
              </a:rPr>
              <a:t>Shut down the equipment.</a:t>
            </a:r>
          </a:p>
          <a:p>
            <a:pPr marL="0" indent="0" algn="l">
              <a:buNone/>
            </a:pPr>
            <a:r>
              <a:rPr lang="en-US" sz="1400" b="1" i="0" u="none" strike="noStrike" baseline="0" dirty="0">
                <a:latin typeface="Wingdings-Regular"/>
              </a:rPr>
              <a:t> </a:t>
            </a:r>
            <a:r>
              <a:rPr lang="en-US" sz="1400" b="1" i="0" u="none" strike="noStrike" baseline="0" dirty="0">
                <a:latin typeface="HelveticaNeueLTStd-BdCn"/>
              </a:rPr>
              <a:t>Identify all energy sources and possible hazards.</a:t>
            </a:r>
          </a:p>
          <a:p>
            <a:pPr marL="0" indent="0" algn="l">
              <a:buNone/>
            </a:pPr>
            <a:r>
              <a:rPr lang="en-US" sz="1400" b="1" i="0" u="none" strike="noStrike" baseline="0" dirty="0">
                <a:latin typeface="Wingdings-Regular"/>
              </a:rPr>
              <a:t> </a:t>
            </a:r>
            <a:r>
              <a:rPr lang="en-US" sz="1400" b="1" i="0" u="none" strike="noStrike" baseline="0" dirty="0">
                <a:latin typeface="HelveticaNeueLTStd-BdCn"/>
              </a:rPr>
              <a:t>Disconnect the power.</a:t>
            </a:r>
          </a:p>
          <a:p>
            <a:pPr marL="0" indent="0" algn="l">
              <a:buNone/>
            </a:pPr>
            <a:r>
              <a:rPr lang="en-US" sz="1400" b="1" i="0" u="none" strike="noStrike" baseline="0" dirty="0">
                <a:latin typeface="Wingdings-Regular"/>
              </a:rPr>
              <a:t> </a:t>
            </a:r>
            <a:r>
              <a:rPr lang="en-US" sz="1400" b="1" i="0" u="none" strike="noStrike" baseline="0" dirty="0">
                <a:latin typeface="HelveticaNeueLTStd-BdCn"/>
              </a:rPr>
              <a:t>Lock-Out/Tag Out equipment.</a:t>
            </a:r>
          </a:p>
          <a:p>
            <a:pPr marL="0" indent="0" algn="l">
              <a:buNone/>
            </a:pPr>
            <a:r>
              <a:rPr lang="en-US" sz="1400" b="1" i="0" u="none" strike="noStrike" baseline="0" dirty="0">
                <a:latin typeface="Wingdings-Regular"/>
              </a:rPr>
              <a:t> </a:t>
            </a:r>
            <a:r>
              <a:rPr lang="en-US" sz="1400" b="1" i="0" u="none" strike="noStrike" baseline="0" dirty="0">
                <a:latin typeface="HelveticaNeueLTStd-BdCn"/>
              </a:rPr>
              <a:t>Neutralize other possible energy sources.</a:t>
            </a:r>
          </a:p>
          <a:p>
            <a:pPr marL="0" indent="0" algn="l">
              <a:buNone/>
            </a:pPr>
            <a:r>
              <a:rPr lang="en-US" sz="1400" b="1" i="0" u="none" strike="noStrike" baseline="0" dirty="0">
                <a:latin typeface="Calibri" panose="020F0502020204030204" pitchFamily="34" charset="0"/>
              </a:rPr>
              <a:t>- </a:t>
            </a:r>
            <a:r>
              <a:rPr lang="en-US" sz="1400" b="1" i="0" u="none" strike="noStrike" baseline="0" dirty="0">
                <a:latin typeface="HelveticaNeueLTStd-BdCn"/>
              </a:rPr>
              <a:t>Lower all suspended parts.</a:t>
            </a:r>
          </a:p>
          <a:p>
            <a:pPr marL="0" indent="0" algn="l">
              <a:buNone/>
            </a:pPr>
            <a:r>
              <a:rPr lang="en-US" sz="1400" b="1" i="0" u="none" strike="noStrike" baseline="0" dirty="0">
                <a:latin typeface="Calibri" panose="020F0502020204030204" pitchFamily="34" charset="0"/>
              </a:rPr>
              <a:t>- </a:t>
            </a:r>
            <a:r>
              <a:rPr lang="en-US" sz="1400" b="1" i="0" u="none" strike="noStrike" baseline="0" dirty="0">
                <a:latin typeface="HelveticaNeueLTStd-BdCn"/>
              </a:rPr>
              <a:t>Block movable parts.</a:t>
            </a:r>
          </a:p>
          <a:p>
            <a:pPr marL="0" indent="0" algn="l">
              <a:buNone/>
            </a:pPr>
            <a:r>
              <a:rPr lang="en-US" sz="1400" b="1" i="0" u="none" strike="noStrike" baseline="0" dirty="0">
                <a:latin typeface="Calibri" panose="020F0502020204030204" pitchFamily="34" charset="0"/>
              </a:rPr>
              <a:t>- </a:t>
            </a:r>
            <a:r>
              <a:rPr lang="en-US" sz="1400" b="1" i="0" u="none" strike="noStrike" baseline="0" dirty="0">
                <a:latin typeface="HelveticaNeueLTStd-BdCn"/>
              </a:rPr>
              <a:t>Drain or bleed hydraulic lines to remove pressure.</a:t>
            </a:r>
          </a:p>
          <a:p>
            <a:pPr marL="0" indent="0" algn="l">
              <a:buNone/>
            </a:pPr>
            <a:r>
              <a:rPr lang="en-US" sz="1400" b="1" i="0" u="none" strike="noStrike" baseline="0" dirty="0">
                <a:latin typeface="Calibri" panose="020F0502020204030204" pitchFamily="34" charset="0"/>
              </a:rPr>
              <a:t>- </a:t>
            </a:r>
            <a:r>
              <a:rPr lang="en-US" sz="1400" b="1" i="0" u="none" strike="noStrike" baseline="0" dirty="0">
                <a:latin typeface="HelveticaNeueLTStd-BdCn"/>
              </a:rPr>
              <a:t>Release or block spring energy.</a:t>
            </a:r>
          </a:p>
          <a:p>
            <a:pPr marL="0" indent="0" algn="l">
              <a:buNone/>
            </a:pPr>
            <a:r>
              <a:rPr lang="en-US" sz="1400" b="1" i="0" u="none" strike="noStrike" baseline="0" dirty="0">
                <a:latin typeface="Calibri" panose="020F0502020204030204" pitchFamily="34" charset="0"/>
              </a:rPr>
              <a:t>- </a:t>
            </a:r>
            <a:r>
              <a:rPr lang="en-US" sz="1400" b="1" i="0" u="none" strike="noStrike" baseline="0" dirty="0">
                <a:latin typeface="HelveticaNeueLTStd-BdCn"/>
              </a:rPr>
              <a:t>Secure machine parts to be sure they can’t move</a:t>
            </a:r>
          </a:p>
          <a:p>
            <a:pPr marL="0" indent="0" algn="l">
              <a:buNone/>
            </a:pPr>
            <a:r>
              <a:rPr lang="en-US" sz="1400" b="1" i="0" u="none" strike="noStrike" baseline="0" dirty="0">
                <a:latin typeface="HelveticaNeueLTStd-BdCn"/>
              </a:rPr>
              <a:t>  or fall unexpectedly.</a:t>
            </a:r>
          </a:p>
          <a:p>
            <a:pPr marL="0" indent="0" algn="l">
              <a:buNone/>
            </a:pPr>
            <a:r>
              <a:rPr lang="en-US" sz="1400" b="1" i="0" u="none" strike="noStrike" baseline="0" dirty="0">
                <a:latin typeface="Calibri" panose="020F0502020204030204" pitchFamily="34" charset="0"/>
              </a:rPr>
              <a:t>- </a:t>
            </a:r>
            <a:r>
              <a:rPr lang="en-US" sz="1400" b="1" i="0" u="none" strike="noStrike" baseline="0" dirty="0">
                <a:latin typeface="HelveticaNeueLTStd-BdCn"/>
              </a:rPr>
              <a:t>Drain capacitors and other sources of stored energy.</a:t>
            </a:r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C1CC2E-62DA-5B8A-242B-14D300C09510}"/>
              </a:ext>
            </a:extLst>
          </p:cNvPr>
          <p:cNvSpPr txBox="1"/>
          <p:nvPr/>
        </p:nvSpPr>
        <p:spPr>
          <a:xfrm>
            <a:off x="5664708" y="1124712"/>
            <a:ext cx="6094476" cy="5553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400" b="1" i="0" u="none" strike="noStrike" baseline="0" dirty="0">
                <a:latin typeface="Wingdings-Regular"/>
              </a:rPr>
              <a:t> </a:t>
            </a:r>
            <a:r>
              <a:rPr lang="en-US" sz="1400" b="1" i="0" u="none" strike="noStrike" baseline="0" dirty="0">
                <a:latin typeface="HelveticaNeueLTStd-BdCn"/>
              </a:rPr>
              <a:t>Test Equipment (if not energized). Perform service/</a:t>
            </a:r>
          </a:p>
          <a:p>
            <a:pPr algn="l">
              <a:lnSpc>
                <a:spcPct val="150000"/>
              </a:lnSpc>
            </a:pPr>
            <a:r>
              <a:rPr lang="en-US" sz="1400" b="1" i="0" u="none" strike="noStrike" baseline="0" dirty="0">
                <a:latin typeface="HelveticaNeueLTStd-BdCn"/>
              </a:rPr>
              <a:t>       maintenance.</a:t>
            </a:r>
          </a:p>
          <a:p>
            <a:pPr algn="l">
              <a:lnSpc>
                <a:spcPct val="150000"/>
              </a:lnSpc>
            </a:pPr>
            <a:r>
              <a:rPr lang="en-US" sz="1400" b="1" i="0" u="none" strike="noStrike" baseline="0" dirty="0">
                <a:latin typeface="Wingdings-Regular"/>
              </a:rPr>
              <a:t> </a:t>
            </a:r>
            <a:r>
              <a:rPr lang="en-US" sz="1400" b="1" i="0" u="none" strike="noStrike" baseline="0" dirty="0">
                <a:latin typeface="HelveticaNeueLTStd-BdCn"/>
              </a:rPr>
              <a:t>Push start buttons (Twice). Return to “off” or neutral</a:t>
            </a:r>
          </a:p>
          <a:p>
            <a:pPr algn="l">
              <a:lnSpc>
                <a:spcPct val="150000"/>
              </a:lnSpc>
            </a:pPr>
            <a:r>
              <a:rPr lang="en-US" sz="1400" b="1" i="0" u="none" strike="noStrike" baseline="0" dirty="0">
                <a:latin typeface="HelveticaNeueLTStd-BdCn"/>
              </a:rPr>
              <a:t>       position.</a:t>
            </a:r>
          </a:p>
          <a:p>
            <a:pPr algn="l">
              <a:lnSpc>
                <a:spcPct val="150000"/>
              </a:lnSpc>
            </a:pPr>
            <a:r>
              <a:rPr lang="en-US" sz="1400" b="1" i="0" u="none" strike="noStrike" baseline="0" dirty="0">
                <a:latin typeface="HelveticaNeueLTStd-BdCn"/>
              </a:rPr>
              <a:t>       Test Electric Circuits. (Only a “Certi ed” Person can do this.)</a:t>
            </a:r>
          </a:p>
          <a:p>
            <a:pPr algn="l">
              <a:lnSpc>
                <a:spcPct val="150000"/>
              </a:lnSpc>
            </a:pPr>
            <a:r>
              <a:rPr lang="en-US" sz="1400" b="1" i="0" u="none" strike="noStrike" baseline="0" dirty="0">
                <a:latin typeface="Wingdings-Regular"/>
              </a:rPr>
              <a:t> </a:t>
            </a:r>
            <a:r>
              <a:rPr lang="en-US" sz="1400" b="1" i="0" u="none" strike="noStrike" baseline="0" dirty="0">
                <a:latin typeface="HelveticaNeueLTStd-BdCn"/>
              </a:rPr>
              <a:t>After Completion, before starting work, double check</a:t>
            </a:r>
          </a:p>
          <a:p>
            <a:pPr algn="l">
              <a:lnSpc>
                <a:spcPct val="150000"/>
              </a:lnSpc>
            </a:pPr>
            <a:r>
              <a:rPr lang="en-US" sz="1400" b="1" i="0" u="none" strike="noStrike" baseline="0" dirty="0">
                <a:latin typeface="HelveticaNeueLTStd-BdCn"/>
              </a:rPr>
              <a:t>       everything.</a:t>
            </a:r>
          </a:p>
          <a:p>
            <a:pPr algn="l">
              <a:lnSpc>
                <a:spcPct val="150000"/>
              </a:lnSpc>
            </a:pPr>
            <a:r>
              <a:rPr lang="en-US" sz="1400" b="1" i="0" u="none" strike="noStrike" baseline="0" dirty="0">
                <a:latin typeface="HelveticaNeueLTStd-BdCn"/>
              </a:rPr>
              <a:t>       Equipment – In operating condition. (Controls are in neutral.)</a:t>
            </a:r>
          </a:p>
          <a:p>
            <a:pPr algn="l">
              <a:lnSpc>
                <a:spcPct val="150000"/>
              </a:lnSpc>
            </a:pPr>
            <a:r>
              <a:rPr lang="en-US" sz="1400" b="1" i="0" u="none" strike="noStrike" baseline="0" dirty="0">
                <a:latin typeface="HelveticaNeueLTStd-BdCn"/>
              </a:rPr>
              <a:t>       Guards – In place.</a:t>
            </a:r>
          </a:p>
          <a:p>
            <a:pPr algn="l">
              <a:lnSpc>
                <a:spcPct val="150000"/>
              </a:lnSpc>
            </a:pPr>
            <a:r>
              <a:rPr lang="en-US" sz="1400" b="1" i="0" u="none" strike="noStrike" baseline="0" dirty="0">
                <a:latin typeface="HelveticaNeueLTStd-BdCn"/>
              </a:rPr>
              <a:t>       Tools – removed.</a:t>
            </a:r>
          </a:p>
          <a:p>
            <a:pPr algn="l">
              <a:lnSpc>
                <a:spcPct val="150000"/>
              </a:lnSpc>
            </a:pPr>
            <a:r>
              <a:rPr lang="en-US" sz="1400" b="1" i="0" u="none" strike="noStrike" baseline="0" dirty="0">
                <a:latin typeface="Wingdings-Regular"/>
              </a:rPr>
              <a:t> </a:t>
            </a:r>
            <a:r>
              <a:rPr lang="en-US" sz="1400" b="1" i="0" u="none" strike="noStrike" baseline="0" dirty="0">
                <a:latin typeface="HelveticaNeueLTStd-BdCn"/>
              </a:rPr>
              <a:t>Braces, pins, blocks, chains – removed.</a:t>
            </a:r>
          </a:p>
          <a:p>
            <a:pPr algn="l">
              <a:lnSpc>
                <a:spcPct val="150000"/>
              </a:lnSpc>
            </a:pPr>
            <a:r>
              <a:rPr lang="en-US" sz="1400" b="1" i="0" u="none" strike="noStrike" baseline="0" dirty="0">
                <a:latin typeface="HelveticaNeueLTStd-BdCn"/>
              </a:rPr>
              <a:t>       Work Area – Cleared.</a:t>
            </a:r>
          </a:p>
          <a:p>
            <a:pPr algn="l">
              <a:lnSpc>
                <a:spcPct val="150000"/>
              </a:lnSpc>
            </a:pPr>
            <a:r>
              <a:rPr lang="en-US" sz="1400" b="1" i="0" u="none" strike="noStrike" baseline="0" dirty="0">
                <a:latin typeface="HelveticaNeueLTStd-BdCn"/>
              </a:rPr>
              <a:t>       Personnel – Out of Danger Zone.</a:t>
            </a:r>
          </a:p>
          <a:p>
            <a:pPr algn="l">
              <a:lnSpc>
                <a:spcPct val="150000"/>
              </a:lnSpc>
            </a:pPr>
            <a:r>
              <a:rPr lang="en-US" sz="1400" b="1" i="0" u="none" strike="noStrike" baseline="0" dirty="0">
                <a:latin typeface="Wingdings-Regular"/>
              </a:rPr>
              <a:t> </a:t>
            </a:r>
            <a:r>
              <a:rPr lang="en-US" sz="1400" b="1" i="0" u="none" strike="noStrike" baseline="0" dirty="0">
                <a:latin typeface="HelveticaNeueLTStd-BdCn"/>
              </a:rPr>
              <a:t>Affected persons noti</a:t>
            </a:r>
            <a:r>
              <a:rPr lang="en-US" sz="1400" b="1" dirty="0">
                <a:latin typeface="HelveticaNeueLTStd-BdCn"/>
              </a:rPr>
              <a:t>fi</a:t>
            </a:r>
            <a:r>
              <a:rPr lang="en-US" sz="1400" b="1" i="0" u="none" strike="noStrike" baseline="0" dirty="0">
                <a:latin typeface="HelveticaNeueLTStd-BdCn"/>
              </a:rPr>
              <a:t>ed of startup.</a:t>
            </a:r>
          </a:p>
          <a:p>
            <a:pPr algn="l">
              <a:lnSpc>
                <a:spcPct val="150000"/>
              </a:lnSpc>
            </a:pPr>
            <a:r>
              <a:rPr lang="en-US" sz="1400" b="1" i="0" u="none" strike="noStrike" baseline="0" dirty="0">
                <a:latin typeface="Wingdings-Regular"/>
              </a:rPr>
              <a:t> </a:t>
            </a:r>
            <a:r>
              <a:rPr lang="en-US" sz="1400" b="1" i="0" u="none" strike="noStrike" baseline="0" dirty="0">
                <a:latin typeface="HelveticaNeueLTStd-BdCn"/>
              </a:rPr>
              <a:t>Tags and locks – removed by the authorized persons</a:t>
            </a:r>
          </a:p>
          <a:p>
            <a:pPr algn="l">
              <a:lnSpc>
                <a:spcPct val="150000"/>
              </a:lnSpc>
            </a:pPr>
            <a:r>
              <a:rPr lang="en-US" sz="1400" b="1" i="0" u="none" strike="noStrike" baseline="0" dirty="0">
                <a:latin typeface="HelveticaNeueLTStd-BdCn"/>
              </a:rPr>
              <a:t>       who installed them.</a:t>
            </a:r>
          </a:p>
          <a:p>
            <a:pPr algn="l">
              <a:lnSpc>
                <a:spcPct val="150000"/>
              </a:lnSpc>
            </a:pPr>
            <a:r>
              <a:rPr lang="en-US" sz="1400" b="1" i="0" u="none" strike="noStrike" baseline="0" dirty="0">
                <a:latin typeface="Wingdings-Regular"/>
              </a:rPr>
              <a:t> </a:t>
            </a:r>
            <a:r>
              <a:rPr lang="en-US" sz="1400" b="1" i="0" u="none" strike="noStrike" baseline="0" dirty="0">
                <a:latin typeface="HelveticaNeueLTStd-BdCn"/>
              </a:rPr>
              <a:t>Reenergize.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744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DECC8-67C2-8FFC-7126-5D596325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Out Tag Out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4CE94-27CD-5203-5873-A4C9F134F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West Virginia Office of Miners health, Safety &amp; Training have suspended twelve electrical certifications since September of 2019. </a:t>
            </a:r>
          </a:p>
          <a:p>
            <a:pPr marL="0" indent="0">
              <a:buNone/>
            </a:pPr>
            <a:r>
              <a:rPr lang="en-US" dirty="0"/>
              <a:t>These suspensions all involve failure to lock and tag energized equipment.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BE8FF-5870-AC61-35DE-2E03DD96A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7846" y="215107"/>
            <a:ext cx="15621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97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372</Words>
  <Application>Microsoft Office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HelveticaNeueLTStd-BdCn</vt:lpstr>
      <vt:lpstr>Wingdings-Regular</vt:lpstr>
      <vt:lpstr>Office Theme</vt:lpstr>
      <vt:lpstr>Lock Out Tag Out Review </vt:lpstr>
      <vt:lpstr>Lock Out Tag Out Review </vt:lpstr>
      <vt:lpstr>Lock Out Tag Out Review </vt:lpstr>
      <vt:lpstr>Lock Out Tag Out Review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Bell, Joshua B</dc:creator>
  <cp:lastModifiedBy>Bell, Joshua B</cp:lastModifiedBy>
  <cp:revision>2</cp:revision>
  <dcterms:created xsi:type="dcterms:W3CDTF">2025-09-04T15:49:28Z</dcterms:created>
  <dcterms:modified xsi:type="dcterms:W3CDTF">2025-09-04T17:17:45Z</dcterms:modified>
</cp:coreProperties>
</file>