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49" r:id="rId2"/>
    <p:sldId id="468" r:id="rId3"/>
    <p:sldId id="350" r:id="rId4"/>
    <p:sldId id="351" r:id="rId5"/>
    <p:sldId id="458" r:id="rId6"/>
    <p:sldId id="352" r:id="rId7"/>
    <p:sldId id="459" r:id="rId8"/>
    <p:sldId id="460" r:id="rId9"/>
    <p:sldId id="25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801410-08D1-40CC-9CD3-F8C9F4295ACD}" type="doc">
      <dgm:prSet loTypeId="urn:microsoft.com/office/officeart/2005/8/layout/list1" loCatId="list" qsTypeId="urn:microsoft.com/office/officeart/2005/8/quickstyle/simple4" qsCatId="simple" csTypeId="urn:microsoft.com/office/officeart/2005/8/colors/colorful2" csCatId="colorful"/>
      <dgm:spPr/>
      <dgm:t>
        <a:bodyPr/>
        <a:lstStyle/>
        <a:p>
          <a:endParaRPr lang="en-US"/>
        </a:p>
      </dgm:t>
    </dgm:pt>
    <dgm:pt modelId="{911F3614-9B01-4371-A269-E0FC4879C0E9}">
      <dgm:prSet/>
      <dgm:spPr/>
      <dgm:t>
        <a:bodyPr/>
        <a:lstStyle/>
        <a:p>
          <a:r>
            <a:rPr lang="en-US"/>
            <a:t>Specific Gravity: 0.5545 </a:t>
          </a:r>
        </a:p>
      </dgm:t>
    </dgm:pt>
    <dgm:pt modelId="{45DEE2B3-36B4-4E88-B26E-ECB8181CAB8E}" type="parTrans" cxnId="{23E5A30F-B32C-4369-AF94-463EB2F30257}">
      <dgm:prSet/>
      <dgm:spPr/>
      <dgm:t>
        <a:bodyPr/>
        <a:lstStyle/>
        <a:p>
          <a:endParaRPr lang="en-US"/>
        </a:p>
      </dgm:t>
    </dgm:pt>
    <dgm:pt modelId="{1B9FE889-AF1B-4A4A-90C0-2EE36F61B257}" type="sibTrans" cxnId="{23E5A30F-B32C-4369-AF94-463EB2F30257}">
      <dgm:prSet/>
      <dgm:spPr/>
      <dgm:t>
        <a:bodyPr/>
        <a:lstStyle/>
        <a:p>
          <a:endParaRPr lang="en-US"/>
        </a:p>
      </dgm:t>
    </dgm:pt>
    <dgm:pt modelId="{DA945A31-89C0-42D6-8381-E8874D618EE0}">
      <dgm:prSet/>
      <dgm:spPr/>
      <dgm:t>
        <a:bodyPr/>
        <a:lstStyle/>
        <a:p>
          <a:r>
            <a:rPr lang="en-US"/>
            <a:t>Explosive Range and Flammability: </a:t>
          </a:r>
        </a:p>
      </dgm:t>
    </dgm:pt>
    <dgm:pt modelId="{66891052-B670-4906-B3FA-5F4C86B617C5}" type="parTrans" cxnId="{350ACA6A-73ED-428A-BE7A-7D240BE3315E}">
      <dgm:prSet/>
      <dgm:spPr/>
      <dgm:t>
        <a:bodyPr/>
        <a:lstStyle/>
        <a:p>
          <a:endParaRPr lang="en-US"/>
        </a:p>
      </dgm:t>
    </dgm:pt>
    <dgm:pt modelId="{EFAC8FA5-2142-4E22-8D73-76FC5D50C10D}" type="sibTrans" cxnId="{350ACA6A-73ED-428A-BE7A-7D240BE3315E}">
      <dgm:prSet/>
      <dgm:spPr/>
      <dgm:t>
        <a:bodyPr/>
        <a:lstStyle/>
        <a:p>
          <a:endParaRPr lang="en-US"/>
        </a:p>
      </dgm:t>
    </dgm:pt>
    <dgm:pt modelId="{27D4E343-BC81-4FD0-BDB1-04DDA3D898F5}">
      <dgm:prSet/>
      <dgm:spPr/>
      <dgm:t>
        <a:bodyPr/>
        <a:lstStyle/>
        <a:p>
          <a:r>
            <a:rPr lang="en-US"/>
            <a:t>Methane is flammable. </a:t>
          </a:r>
        </a:p>
      </dgm:t>
    </dgm:pt>
    <dgm:pt modelId="{00790EAB-FFD2-4B7E-9293-16107524BD0E}" type="parTrans" cxnId="{6FD4CE19-927B-4C7B-BC74-516FE35EE8A8}">
      <dgm:prSet/>
      <dgm:spPr/>
      <dgm:t>
        <a:bodyPr/>
        <a:lstStyle/>
        <a:p>
          <a:endParaRPr lang="en-US"/>
        </a:p>
      </dgm:t>
    </dgm:pt>
    <dgm:pt modelId="{D425F8F4-D88D-49E5-97B6-ED3EE05396FE}" type="sibTrans" cxnId="{6FD4CE19-927B-4C7B-BC74-516FE35EE8A8}">
      <dgm:prSet/>
      <dgm:spPr/>
      <dgm:t>
        <a:bodyPr/>
        <a:lstStyle/>
        <a:p>
          <a:endParaRPr lang="en-US"/>
        </a:p>
      </dgm:t>
    </dgm:pt>
    <dgm:pt modelId="{04052750-47BC-49C4-9FCA-1E613DF16EDC}">
      <dgm:prSet/>
      <dgm:spPr/>
      <dgm:t>
        <a:bodyPr/>
        <a:lstStyle/>
        <a:p>
          <a:r>
            <a:rPr lang="en-US"/>
            <a:t>Its explosive range is 5 to 15 percent when there is at least 12.1 percent oxygen. </a:t>
          </a:r>
        </a:p>
      </dgm:t>
    </dgm:pt>
    <dgm:pt modelId="{F05B7EC9-7FE7-44DC-8EAA-8DC2D4E259F5}" type="parTrans" cxnId="{9D93D7F0-3C6A-407E-8B5A-5A8DCA3A15A4}">
      <dgm:prSet/>
      <dgm:spPr/>
      <dgm:t>
        <a:bodyPr/>
        <a:lstStyle/>
        <a:p>
          <a:endParaRPr lang="en-US"/>
        </a:p>
      </dgm:t>
    </dgm:pt>
    <dgm:pt modelId="{4F5508D9-AC48-4C78-BA8C-C3C61043C4E0}" type="sibTrans" cxnId="{9D93D7F0-3C6A-407E-8B5A-5A8DCA3A15A4}">
      <dgm:prSet/>
      <dgm:spPr/>
      <dgm:t>
        <a:bodyPr/>
        <a:lstStyle/>
        <a:p>
          <a:endParaRPr lang="en-US"/>
        </a:p>
      </dgm:t>
    </dgm:pt>
    <dgm:pt modelId="{185C1A40-51C7-48D6-9D06-CEEF91454B1F}">
      <dgm:prSet/>
      <dgm:spPr/>
      <dgm:t>
        <a:bodyPr/>
        <a:lstStyle/>
        <a:p>
          <a:r>
            <a:rPr lang="en-US"/>
            <a:t>Methane is most explosive, however, in the 9.5 to 10 percent range. </a:t>
          </a:r>
        </a:p>
      </dgm:t>
    </dgm:pt>
    <dgm:pt modelId="{495BBAA6-02CB-4C2E-B573-569625D53828}" type="parTrans" cxnId="{69F2C16C-3A19-4A66-8D87-EBAD1FA5E54C}">
      <dgm:prSet/>
      <dgm:spPr/>
      <dgm:t>
        <a:bodyPr/>
        <a:lstStyle/>
        <a:p>
          <a:endParaRPr lang="en-US"/>
        </a:p>
      </dgm:t>
    </dgm:pt>
    <dgm:pt modelId="{3F6CAE70-FCC4-46B1-B09D-AB6F354DD93A}" type="sibTrans" cxnId="{69F2C16C-3A19-4A66-8D87-EBAD1FA5E54C}">
      <dgm:prSet/>
      <dgm:spPr/>
      <dgm:t>
        <a:bodyPr/>
        <a:lstStyle/>
        <a:p>
          <a:endParaRPr lang="en-US"/>
        </a:p>
      </dgm:t>
    </dgm:pt>
    <dgm:pt modelId="{4707BC7A-7677-40D3-A966-EA0F20AC337F}" type="pres">
      <dgm:prSet presAssocID="{B8801410-08D1-40CC-9CD3-F8C9F4295ACD}" presName="linear" presStyleCnt="0">
        <dgm:presLayoutVars>
          <dgm:dir/>
          <dgm:animLvl val="lvl"/>
          <dgm:resizeHandles val="exact"/>
        </dgm:presLayoutVars>
      </dgm:prSet>
      <dgm:spPr/>
    </dgm:pt>
    <dgm:pt modelId="{C66D3B8F-9C48-49C4-92F6-9FB0BFB3D366}" type="pres">
      <dgm:prSet presAssocID="{911F3614-9B01-4371-A269-E0FC4879C0E9}" presName="parentLin" presStyleCnt="0"/>
      <dgm:spPr/>
    </dgm:pt>
    <dgm:pt modelId="{D788158F-7261-487D-860E-88AA46373E22}" type="pres">
      <dgm:prSet presAssocID="{911F3614-9B01-4371-A269-E0FC4879C0E9}" presName="parentLeftMargin" presStyleLbl="node1" presStyleIdx="0" presStyleCnt="2"/>
      <dgm:spPr/>
    </dgm:pt>
    <dgm:pt modelId="{305BB415-6046-436C-A962-A173AF623037}" type="pres">
      <dgm:prSet presAssocID="{911F3614-9B01-4371-A269-E0FC4879C0E9}" presName="parentText" presStyleLbl="node1" presStyleIdx="0" presStyleCnt="2">
        <dgm:presLayoutVars>
          <dgm:chMax val="0"/>
          <dgm:bulletEnabled val="1"/>
        </dgm:presLayoutVars>
      </dgm:prSet>
      <dgm:spPr/>
    </dgm:pt>
    <dgm:pt modelId="{F3CF0580-F3F5-4775-A2C5-422E870E148D}" type="pres">
      <dgm:prSet presAssocID="{911F3614-9B01-4371-A269-E0FC4879C0E9}" presName="negativeSpace" presStyleCnt="0"/>
      <dgm:spPr/>
    </dgm:pt>
    <dgm:pt modelId="{ADF649B1-2EE1-45D2-9ADE-F221C7A6FEBD}" type="pres">
      <dgm:prSet presAssocID="{911F3614-9B01-4371-A269-E0FC4879C0E9}" presName="childText" presStyleLbl="conFgAcc1" presStyleIdx="0" presStyleCnt="2">
        <dgm:presLayoutVars>
          <dgm:bulletEnabled val="1"/>
        </dgm:presLayoutVars>
      </dgm:prSet>
      <dgm:spPr/>
    </dgm:pt>
    <dgm:pt modelId="{AB15F411-EEE9-4257-B241-DD2F2A5C48BF}" type="pres">
      <dgm:prSet presAssocID="{1B9FE889-AF1B-4A4A-90C0-2EE36F61B257}" presName="spaceBetweenRectangles" presStyleCnt="0"/>
      <dgm:spPr/>
    </dgm:pt>
    <dgm:pt modelId="{091421AA-DEDF-4669-B4E2-9FCC2D21E8E3}" type="pres">
      <dgm:prSet presAssocID="{DA945A31-89C0-42D6-8381-E8874D618EE0}" presName="parentLin" presStyleCnt="0"/>
      <dgm:spPr/>
    </dgm:pt>
    <dgm:pt modelId="{4168A4D1-D2AB-4975-81A3-247530F52382}" type="pres">
      <dgm:prSet presAssocID="{DA945A31-89C0-42D6-8381-E8874D618EE0}" presName="parentLeftMargin" presStyleLbl="node1" presStyleIdx="0" presStyleCnt="2"/>
      <dgm:spPr/>
    </dgm:pt>
    <dgm:pt modelId="{D4CBA394-1584-4C33-9F92-C48667458F4B}" type="pres">
      <dgm:prSet presAssocID="{DA945A31-89C0-42D6-8381-E8874D618EE0}" presName="parentText" presStyleLbl="node1" presStyleIdx="1" presStyleCnt="2">
        <dgm:presLayoutVars>
          <dgm:chMax val="0"/>
          <dgm:bulletEnabled val="1"/>
        </dgm:presLayoutVars>
      </dgm:prSet>
      <dgm:spPr/>
    </dgm:pt>
    <dgm:pt modelId="{5FEFC930-B5C6-4FE2-9632-32F85F294990}" type="pres">
      <dgm:prSet presAssocID="{DA945A31-89C0-42D6-8381-E8874D618EE0}" presName="negativeSpace" presStyleCnt="0"/>
      <dgm:spPr/>
    </dgm:pt>
    <dgm:pt modelId="{1FA45F95-6E53-4F7F-83D8-F1622B2B8971}" type="pres">
      <dgm:prSet presAssocID="{DA945A31-89C0-42D6-8381-E8874D618EE0}" presName="childText" presStyleLbl="conFgAcc1" presStyleIdx="1" presStyleCnt="2">
        <dgm:presLayoutVars>
          <dgm:bulletEnabled val="1"/>
        </dgm:presLayoutVars>
      </dgm:prSet>
      <dgm:spPr/>
    </dgm:pt>
  </dgm:ptLst>
  <dgm:cxnLst>
    <dgm:cxn modelId="{6F1DE70A-89E2-4BBF-8E68-96075492B14A}" type="presOf" srcId="{DA945A31-89C0-42D6-8381-E8874D618EE0}" destId="{D4CBA394-1584-4C33-9F92-C48667458F4B}" srcOrd="1" destOrd="0" presId="urn:microsoft.com/office/officeart/2005/8/layout/list1"/>
    <dgm:cxn modelId="{23E5A30F-B32C-4369-AF94-463EB2F30257}" srcId="{B8801410-08D1-40CC-9CD3-F8C9F4295ACD}" destId="{911F3614-9B01-4371-A269-E0FC4879C0E9}" srcOrd="0" destOrd="0" parTransId="{45DEE2B3-36B4-4E88-B26E-ECB8181CAB8E}" sibTransId="{1B9FE889-AF1B-4A4A-90C0-2EE36F61B257}"/>
    <dgm:cxn modelId="{6FD4CE19-927B-4C7B-BC74-516FE35EE8A8}" srcId="{DA945A31-89C0-42D6-8381-E8874D618EE0}" destId="{27D4E343-BC81-4FD0-BDB1-04DDA3D898F5}" srcOrd="0" destOrd="0" parTransId="{00790EAB-FFD2-4B7E-9293-16107524BD0E}" sibTransId="{D425F8F4-D88D-49E5-97B6-ED3EE05396FE}"/>
    <dgm:cxn modelId="{350ACA6A-73ED-428A-BE7A-7D240BE3315E}" srcId="{B8801410-08D1-40CC-9CD3-F8C9F4295ACD}" destId="{DA945A31-89C0-42D6-8381-E8874D618EE0}" srcOrd="1" destOrd="0" parTransId="{66891052-B670-4906-B3FA-5F4C86B617C5}" sibTransId="{EFAC8FA5-2142-4E22-8D73-76FC5D50C10D}"/>
    <dgm:cxn modelId="{69F2C16C-3A19-4A66-8D87-EBAD1FA5E54C}" srcId="{DA945A31-89C0-42D6-8381-E8874D618EE0}" destId="{185C1A40-51C7-48D6-9D06-CEEF91454B1F}" srcOrd="2" destOrd="0" parTransId="{495BBAA6-02CB-4C2E-B573-569625D53828}" sibTransId="{3F6CAE70-FCC4-46B1-B09D-AB6F354DD93A}"/>
    <dgm:cxn modelId="{BB126B97-5D55-44A8-B975-6FCD186AC62E}" type="presOf" srcId="{911F3614-9B01-4371-A269-E0FC4879C0E9}" destId="{305BB415-6046-436C-A962-A173AF623037}" srcOrd="1" destOrd="0" presId="urn:microsoft.com/office/officeart/2005/8/layout/list1"/>
    <dgm:cxn modelId="{43EB659C-8C4F-4632-9111-8C86A1651EE6}" type="presOf" srcId="{DA945A31-89C0-42D6-8381-E8874D618EE0}" destId="{4168A4D1-D2AB-4975-81A3-247530F52382}" srcOrd="0" destOrd="0" presId="urn:microsoft.com/office/officeart/2005/8/layout/list1"/>
    <dgm:cxn modelId="{6A7171A6-DCAB-4C0E-B356-4829FF64AD42}" type="presOf" srcId="{911F3614-9B01-4371-A269-E0FC4879C0E9}" destId="{D788158F-7261-487D-860E-88AA46373E22}" srcOrd="0" destOrd="0" presId="urn:microsoft.com/office/officeart/2005/8/layout/list1"/>
    <dgm:cxn modelId="{3E57F2CB-8A29-4176-A435-E868DADDB574}" type="presOf" srcId="{27D4E343-BC81-4FD0-BDB1-04DDA3D898F5}" destId="{1FA45F95-6E53-4F7F-83D8-F1622B2B8971}" srcOrd="0" destOrd="0" presId="urn:microsoft.com/office/officeart/2005/8/layout/list1"/>
    <dgm:cxn modelId="{6E15C1D3-0119-4F00-B085-D6C728184094}" type="presOf" srcId="{04052750-47BC-49C4-9FCA-1E613DF16EDC}" destId="{1FA45F95-6E53-4F7F-83D8-F1622B2B8971}" srcOrd="0" destOrd="1" presId="urn:microsoft.com/office/officeart/2005/8/layout/list1"/>
    <dgm:cxn modelId="{C735DEE3-EF47-4FB0-AE3E-C7CA4BC11FC6}" type="presOf" srcId="{B8801410-08D1-40CC-9CD3-F8C9F4295ACD}" destId="{4707BC7A-7677-40D3-A966-EA0F20AC337F}" srcOrd="0" destOrd="0" presId="urn:microsoft.com/office/officeart/2005/8/layout/list1"/>
    <dgm:cxn modelId="{9D93D7F0-3C6A-407E-8B5A-5A8DCA3A15A4}" srcId="{DA945A31-89C0-42D6-8381-E8874D618EE0}" destId="{04052750-47BC-49C4-9FCA-1E613DF16EDC}" srcOrd="1" destOrd="0" parTransId="{F05B7EC9-7FE7-44DC-8EAA-8DC2D4E259F5}" sibTransId="{4F5508D9-AC48-4C78-BA8C-C3C61043C4E0}"/>
    <dgm:cxn modelId="{B38A01F1-0A21-4229-9290-984295FC5296}" type="presOf" srcId="{185C1A40-51C7-48D6-9D06-CEEF91454B1F}" destId="{1FA45F95-6E53-4F7F-83D8-F1622B2B8971}" srcOrd="0" destOrd="2" presId="urn:microsoft.com/office/officeart/2005/8/layout/list1"/>
    <dgm:cxn modelId="{CFA9B362-D26C-43ED-8803-5BB88F36EDD1}" type="presParOf" srcId="{4707BC7A-7677-40D3-A966-EA0F20AC337F}" destId="{C66D3B8F-9C48-49C4-92F6-9FB0BFB3D366}" srcOrd="0" destOrd="0" presId="urn:microsoft.com/office/officeart/2005/8/layout/list1"/>
    <dgm:cxn modelId="{9B1A5D35-702F-4CFC-AEE1-BFBA9E249786}" type="presParOf" srcId="{C66D3B8F-9C48-49C4-92F6-9FB0BFB3D366}" destId="{D788158F-7261-487D-860E-88AA46373E22}" srcOrd="0" destOrd="0" presId="urn:microsoft.com/office/officeart/2005/8/layout/list1"/>
    <dgm:cxn modelId="{5E3844B2-FDB4-471A-BD5D-AC474C54C278}" type="presParOf" srcId="{C66D3B8F-9C48-49C4-92F6-9FB0BFB3D366}" destId="{305BB415-6046-436C-A962-A173AF623037}" srcOrd="1" destOrd="0" presId="urn:microsoft.com/office/officeart/2005/8/layout/list1"/>
    <dgm:cxn modelId="{02AB9AFA-97BA-41F7-B27F-B8919690CE87}" type="presParOf" srcId="{4707BC7A-7677-40D3-A966-EA0F20AC337F}" destId="{F3CF0580-F3F5-4775-A2C5-422E870E148D}" srcOrd="1" destOrd="0" presId="urn:microsoft.com/office/officeart/2005/8/layout/list1"/>
    <dgm:cxn modelId="{6F43CA38-5288-4C72-BB2D-FFCEE41F9CF0}" type="presParOf" srcId="{4707BC7A-7677-40D3-A966-EA0F20AC337F}" destId="{ADF649B1-2EE1-45D2-9ADE-F221C7A6FEBD}" srcOrd="2" destOrd="0" presId="urn:microsoft.com/office/officeart/2005/8/layout/list1"/>
    <dgm:cxn modelId="{DA6C689F-F229-498B-9C53-FD51F2F62FFB}" type="presParOf" srcId="{4707BC7A-7677-40D3-A966-EA0F20AC337F}" destId="{AB15F411-EEE9-4257-B241-DD2F2A5C48BF}" srcOrd="3" destOrd="0" presId="urn:microsoft.com/office/officeart/2005/8/layout/list1"/>
    <dgm:cxn modelId="{332A8C65-91DC-483E-9839-301307AE4300}" type="presParOf" srcId="{4707BC7A-7677-40D3-A966-EA0F20AC337F}" destId="{091421AA-DEDF-4669-B4E2-9FCC2D21E8E3}" srcOrd="4" destOrd="0" presId="urn:microsoft.com/office/officeart/2005/8/layout/list1"/>
    <dgm:cxn modelId="{3691CF8C-12F7-419E-AF0B-39D7B9594641}" type="presParOf" srcId="{091421AA-DEDF-4669-B4E2-9FCC2D21E8E3}" destId="{4168A4D1-D2AB-4975-81A3-247530F52382}" srcOrd="0" destOrd="0" presId="urn:microsoft.com/office/officeart/2005/8/layout/list1"/>
    <dgm:cxn modelId="{3E034DFB-74C2-47CF-981A-4771287271F9}" type="presParOf" srcId="{091421AA-DEDF-4669-B4E2-9FCC2D21E8E3}" destId="{D4CBA394-1584-4C33-9F92-C48667458F4B}" srcOrd="1" destOrd="0" presId="urn:microsoft.com/office/officeart/2005/8/layout/list1"/>
    <dgm:cxn modelId="{BDAD6992-A76F-4F45-94C2-562A7221919C}" type="presParOf" srcId="{4707BC7A-7677-40D3-A966-EA0F20AC337F}" destId="{5FEFC930-B5C6-4FE2-9632-32F85F294990}" srcOrd="5" destOrd="0" presId="urn:microsoft.com/office/officeart/2005/8/layout/list1"/>
    <dgm:cxn modelId="{0FA99EAA-993F-4872-AE0C-AFF4E3BA3DC7}" type="presParOf" srcId="{4707BC7A-7677-40D3-A966-EA0F20AC337F}" destId="{1FA45F95-6E53-4F7F-83D8-F1622B2B8971}"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2211E7E-0D05-4B7E-BA2D-DCE703FFA81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ABA7FA54-EBEC-40C6-A590-818FA06F8B2D}">
      <dgm:prSet/>
      <dgm:spPr/>
      <dgm:t>
        <a:bodyPr/>
        <a:lstStyle/>
        <a:p>
          <a:r>
            <a:rPr lang="en-US" b="1"/>
            <a:t>Tests to be made at least 12 inches from roof, face, ribs, and floor</a:t>
          </a:r>
          <a:endParaRPr lang="en-US"/>
        </a:p>
      </dgm:t>
    </dgm:pt>
    <dgm:pt modelId="{0768C9DC-55F7-43CD-86D3-AC41237A6D02}" type="parTrans" cxnId="{4E1830FC-6D50-4B56-8ABC-24FC9FE38844}">
      <dgm:prSet/>
      <dgm:spPr/>
      <dgm:t>
        <a:bodyPr/>
        <a:lstStyle/>
        <a:p>
          <a:endParaRPr lang="en-US"/>
        </a:p>
      </dgm:t>
    </dgm:pt>
    <dgm:pt modelId="{98824AA7-83F1-48BC-B79E-19AE09BD3A60}" type="sibTrans" cxnId="{4E1830FC-6D50-4B56-8ABC-24FC9FE38844}">
      <dgm:prSet/>
      <dgm:spPr/>
      <dgm:t>
        <a:bodyPr/>
        <a:lstStyle/>
        <a:p>
          <a:endParaRPr lang="en-US"/>
        </a:p>
      </dgm:t>
    </dgm:pt>
    <dgm:pt modelId="{D58B7A4F-A9D1-4097-8AF9-F60C42F0B70C}">
      <dgm:prSet/>
      <dgm:spPr/>
      <dgm:t>
        <a:bodyPr/>
        <a:lstStyle/>
        <a:p>
          <a:r>
            <a:rPr lang="en-US" b="1"/>
            <a:t>Working places, intake air courses (includes belt entries), areas where equipment is being installed or removed</a:t>
          </a:r>
          <a:endParaRPr lang="en-US"/>
        </a:p>
      </dgm:t>
    </dgm:pt>
    <dgm:pt modelId="{13E24A87-CCBB-4571-B9A0-3F27398FC2A8}" type="parTrans" cxnId="{7797F2D2-C2F2-422E-96AB-332ACA8BBEEF}">
      <dgm:prSet/>
      <dgm:spPr/>
      <dgm:t>
        <a:bodyPr/>
        <a:lstStyle/>
        <a:p>
          <a:endParaRPr lang="en-US"/>
        </a:p>
      </dgm:t>
    </dgm:pt>
    <dgm:pt modelId="{3800E969-CEC6-465D-BC7D-8AAFE3D76119}" type="sibTrans" cxnId="{7797F2D2-C2F2-422E-96AB-332ACA8BBEEF}">
      <dgm:prSet/>
      <dgm:spPr/>
      <dgm:t>
        <a:bodyPr/>
        <a:lstStyle/>
        <a:p>
          <a:endParaRPr lang="en-US"/>
        </a:p>
      </dgm:t>
    </dgm:pt>
    <dgm:pt modelId="{6CA9DF0E-93A8-4B04-B2B0-B17675AEE0BB}">
      <dgm:prSet/>
      <dgm:spPr/>
      <dgm:t>
        <a:bodyPr/>
        <a:lstStyle/>
        <a:p>
          <a:r>
            <a:rPr lang="en-US" b="1"/>
            <a:t>Testing shall be done before equipment is energized, taken into or operated in a working place.</a:t>
          </a:r>
          <a:endParaRPr lang="en-US"/>
        </a:p>
      </dgm:t>
    </dgm:pt>
    <dgm:pt modelId="{F554BF43-A40A-44F7-8D5E-F413293821A0}" type="parTrans" cxnId="{28D202A3-B23F-4DBA-AF9C-FD2C3B50F48B}">
      <dgm:prSet/>
      <dgm:spPr/>
      <dgm:t>
        <a:bodyPr/>
        <a:lstStyle/>
        <a:p>
          <a:endParaRPr lang="en-US"/>
        </a:p>
      </dgm:t>
    </dgm:pt>
    <dgm:pt modelId="{FC4FDB0B-61F4-4D53-B5A2-9745F731AC03}" type="sibTrans" cxnId="{28D202A3-B23F-4DBA-AF9C-FD2C3B50F48B}">
      <dgm:prSet/>
      <dgm:spPr/>
      <dgm:t>
        <a:bodyPr/>
        <a:lstStyle/>
        <a:p>
          <a:endParaRPr lang="en-US"/>
        </a:p>
      </dgm:t>
    </dgm:pt>
    <dgm:pt modelId="{1F2D6DAC-7E9C-416A-AAC3-4C8DCFE42F39}">
      <dgm:prSet/>
      <dgm:spPr/>
      <dgm:t>
        <a:bodyPr/>
        <a:lstStyle/>
        <a:p>
          <a:r>
            <a:rPr lang="en-US" b="1"/>
            <a:t>Every 20 minutes during operation of equipment or when operations has stopped for more than 20 minutes.</a:t>
          </a:r>
          <a:endParaRPr lang="en-US"/>
        </a:p>
      </dgm:t>
    </dgm:pt>
    <dgm:pt modelId="{348DBBC7-2791-4FE6-95F3-CE80C98BBE85}" type="parTrans" cxnId="{88F7DEDB-7607-4549-A92F-8F3C1D501D55}">
      <dgm:prSet/>
      <dgm:spPr/>
      <dgm:t>
        <a:bodyPr/>
        <a:lstStyle/>
        <a:p>
          <a:endParaRPr lang="en-US"/>
        </a:p>
      </dgm:t>
    </dgm:pt>
    <dgm:pt modelId="{055EB7ED-707D-4231-9067-DDD9E13BA841}" type="sibTrans" cxnId="{88F7DEDB-7607-4549-A92F-8F3C1D501D55}">
      <dgm:prSet/>
      <dgm:spPr/>
      <dgm:t>
        <a:bodyPr/>
        <a:lstStyle/>
        <a:p>
          <a:endParaRPr lang="en-US"/>
        </a:p>
      </dgm:t>
    </dgm:pt>
    <dgm:pt modelId="{0121BB48-A231-4F99-8B97-4316B7426EE9}">
      <dgm:prSet/>
      <dgm:spPr/>
      <dgm:t>
        <a:bodyPr/>
        <a:lstStyle/>
        <a:p>
          <a:r>
            <a:rPr lang="en-US" b="1"/>
            <a:t>If any explosive gas of 1% or more is found in the place, electrical equipment shall not be taken into that place.</a:t>
          </a:r>
          <a:endParaRPr lang="en-US"/>
        </a:p>
      </dgm:t>
    </dgm:pt>
    <dgm:pt modelId="{01E6285D-9234-4DEE-82E7-8B6FC554B5F4}" type="parTrans" cxnId="{4F791A04-B7B0-41B0-8E59-8A989E96AD46}">
      <dgm:prSet/>
      <dgm:spPr/>
      <dgm:t>
        <a:bodyPr/>
        <a:lstStyle/>
        <a:p>
          <a:endParaRPr lang="en-US"/>
        </a:p>
      </dgm:t>
    </dgm:pt>
    <dgm:pt modelId="{FD94BF64-1EB0-43F7-A8EB-3F17CB00CDF3}" type="sibTrans" cxnId="{4F791A04-B7B0-41B0-8E59-8A989E96AD46}">
      <dgm:prSet/>
      <dgm:spPr/>
      <dgm:t>
        <a:bodyPr/>
        <a:lstStyle/>
        <a:p>
          <a:endParaRPr lang="en-US"/>
        </a:p>
      </dgm:t>
    </dgm:pt>
    <dgm:pt modelId="{83881D74-452F-4CD5-B310-FCF4CA66ACE8}">
      <dgm:prSet/>
      <dgm:spPr/>
      <dgm:t>
        <a:bodyPr/>
        <a:lstStyle/>
        <a:p>
          <a:r>
            <a:rPr lang="en-US" b="1"/>
            <a:t>Methane of 1% or more,  the power shall be removed from the machine and ventilation corrected.</a:t>
          </a:r>
          <a:endParaRPr lang="en-US"/>
        </a:p>
      </dgm:t>
    </dgm:pt>
    <dgm:pt modelId="{DCE62983-2309-4ACD-B215-B684D4E2FDC7}" type="parTrans" cxnId="{34023549-E6EC-42C1-9917-348ADD4BC1E9}">
      <dgm:prSet/>
      <dgm:spPr/>
      <dgm:t>
        <a:bodyPr/>
        <a:lstStyle/>
        <a:p>
          <a:endParaRPr lang="en-US"/>
        </a:p>
      </dgm:t>
    </dgm:pt>
    <dgm:pt modelId="{130C9B4A-8956-4009-AEF7-8AF95B81DB54}" type="sibTrans" cxnId="{34023549-E6EC-42C1-9917-348ADD4BC1E9}">
      <dgm:prSet/>
      <dgm:spPr/>
      <dgm:t>
        <a:bodyPr/>
        <a:lstStyle/>
        <a:p>
          <a:endParaRPr lang="en-US"/>
        </a:p>
      </dgm:t>
    </dgm:pt>
    <dgm:pt modelId="{EB3BC75A-F0A2-4AE2-AE76-A9D82A074014}">
      <dgm:prSet/>
      <dgm:spPr/>
      <dgm:t>
        <a:bodyPr/>
        <a:lstStyle/>
        <a:p>
          <a:r>
            <a:rPr lang="en-US" b="1"/>
            <a:t>Methane of 1.5% or more, the section power shall be removed and men evacuated. Only those correcting ventilation shall remain.</a:t>
          </a:r>
          <a:endParaRPr lang="en-US"/>
        </a:p>
      </dgm:t>
    </dgm:pt>
    <dgm:pt modelId="{B38513B2-3F9F-45F3-ABAE-1AD04E26C5D1}" type="parTrans" cxnId="{F23A158D-C92A-45BB-B54E-297F8C2F188F}">
      <dgm:prSet/>
      <dgm:spPr/>
      <dgm:t>
        <a:bodyPr/>
        <a:lstStyle/>
        <a:p>
          <a:endParaRPr lang="en-US"/>
        </a:p>
      </dgm:t>
    </dgm:pt>
    <dgm:pt modelId="{04B58321-7F8E-4EBD-BE60-F2A5FC92ADF4}" type="sibTrans" cxnId="{F23A158D-C92A-45BB-B54E-297F8C2F188F}">
      <dgm:prSet/>
      <dgm:spPr/>
      <dgm:t>
        <a:bodyPr/>
        <a:lstStyle/>
        <a:p>
          <a:endParaRPr lang="en-US"/>
        </a:p>
      </dgm:t>
    </dgm:pt>
    <dgm:pt modelId="{95581168-CE53-45D3-AD81-59D4AB2340A5}" type="pres">
      <dgm:prSet presAssocID="{B2211E7E-0D05-4B7E-BA2D-DCE703FFA81C}" presName="linear" presStyleCnt="0">
        <dgm:presLayoutVars>
          <dgm:animLvl val="lvl"/>
          <dgm:resizeHandles val="exact"/>
        </dgm:presLayoutVars>
      </dgm:prSet>
      <dgm:spPr/>
    </dgm:pt>
    <dgm:pt modelId="{F1F0B705-A1BE-4972-8639-BF1697B5BEB8}" type="pres">
      <dgm:prSet presAssocID="{ABA7FA54-EBEC-40C6-A590-818FA06F8B2D}" presName="parentText" presStyleLbl="node1" presStyleIdx="0" presStyleCnt="7">
        <dgm:presLayoutVars>
          <dgm:chMax val="0"/>
          <dgm:bulletEnabled val="1"/>
        </dgm:presLayoutVars>
      </dgm:prSet>
      <dgm:spPr/>
    </dgm:pt>
    <dgm:pt modelId="{938DDD2A-3A73-475D-8F2F-B026B71087E6}" type="pres">
      <dgm:prSet presAssocID="{98824AA7-83F1-48BC-B79E-19AE09BD3A60}" presName="spacer" presStyleCnt="0"/>
      <dgm:spPr/>
    </dgm:pt>
    <dgm:pt modelId="{8B1349D6-3D02-4738-A0D4-217341685EB5}" type="pres">
      <dgm:prSet presAssocID="{D58B7A4F-A9D1-4097-8AF9-F60C42F0B70C}" presName="parentText" presStyleLbl="node1" presStyleIdx="1" presStyleCnt="7">
        <dgm:presLayoutVars>
          <dgm:chMax val="0"/>
          <dgm:bulletEnabled val="1"/>
        </dgm:presLayoutVars>
      </dgm:prSet>
      <dgm:spPr/>
    </dgm:pt>
    <dgm:pt modelId="{2DBB8914-050D-4957-BBFF-B6208512D8D7}" type="pres">
      <dgm:prSet presAssocID="{3800E969-CEC6-465D-BC7D-8AAFE3D76119}" presName="spacer" presStyleCnt="0"/>
      <dgm:spPr/>
    </dgm:pt>
    <dgm:pt modelId="{94AB780A-1E1C-455B-995B-AA13BF2439D1}" type="pres">
      <dgm:prSet presAssocID="{6CA9DF0E-93A8-4B04-B2B0-B17675AEE0BB}" presName="parentText" presStyleLbl="node1" presStyleIdx="2" presStyleCnt="7">
        <dgm:presLayoutVars>
          <dgm:chMax val="0"/>
          <dgm:bulletEnabled val="1"/>
        </dgm:presLayoutVars>
      </dgm:prSet>
      <dgm:spPr/>
    </dgm:pt>
    <dgm:pt modelId="{BF4258A8-C38E-48A5-A47D-688F0E1E773C}" type="pres">
      <dgm:prSet presAssocID="{FC4FDB0B-61F4-4D53-B5A2-9745F731AC03}" presName="spacer" presStyleCnt="0"/>
      <dgm:spPr/>
    </dgm:pt>
    <dgm:pt modelId="{BA87111C-BD14-479D-8418-078A1E9A485B}" type="pres">
      <dgm:prSet presAssocID="{1F2D6DAC-7E9C-416A-AAC3-4C8DCFE42F39}" presName="parentText" presStyleLbl="node1" presStyleIdx="3" presStyleCnt="7">
        <dgm:presLayoutVars>
          <dgm:chMax val="0"/>
          <dgm:bulletEnabled val="1"/>
        </dgm:presLayoutVars>
      </dgm:prSet>
      <dgm:spPr/>
    </dgm:pt>
    <dgm:pt modelId="{F5F321D8-0960-41CB-8BB3-69AB4401B55E}" type="pres">
      <dgm:prSet presAssocID="{055EB7ED-707D-4231-9067-DDD9E13BA841}" presName="spacer" presStyleCnt="0"/>
      <dgm:spPr/>
    </dgm:pt>
    <dgm:pt modelId="{DE9B8247-DD03-4CA2-B929-7DBCF5FDD306}" type="pres">
      <dgm:prSet presAssocID="{0121BB48-A231-4F99-8B97-4316B7426EE9}" presName="parentText" presStyleLbl="node1" presStyleIdx="4" presStyleCnt="7">
        <dgm:presLayoutVars>
          <dgm:chMax val="0"/>
          <dgm:bulletEnabled val="1"/>
        </dgm:presLayoutVars>
      </dgm:prSet>
      <dgm:spPr/>
    </dgm:pt>
    <dgm:pt modelId="{E23772DB-5227-4850-81AA-D283164ABF9E}" type="pres">
      <dgm:prSet presAssocID="{FD94BF64-1EB0-43F7-A8EB-3F17CB00CDF3}" presName="spacer" presStyleCnt="0"/>
      <dgm:spPr/>
    </dgm:pt>
    <dgm:pt modelId="{227C8E22-3D36-4498-8DB1-4E51164B141B}" type="pres">
      <dgm:prSet presAssocID="{83881D74-452F-4CD5-B310-FCF4CA66ACE8}" presName="parentText" presStyleLbl="node1" presStyleIdx="5" presStyleCnt="7">
        <dgm:presLayoutVars>
          <dgm:chMax val="0"/>
          <dgm:bulletEnabled val="1"/>
        </dgm:presLayoutVars>
      </dgm:prSet>
      <dgm:spPr/>
    </dgm:pt>
    <dgm:pt modelId="{F79E41C6-94E4-431D-B7B1-4A68ABA5E848}" type="pres">
      <dgm:prSet presAssocID="{130C9B4A-8956-4009-AEF7-8AF95B81DB54}" presName="spacer" presStyleCnt="0"/>
      <dgm:spPr/>
    </dgm:pt>
    <dgm:pt modelId="{0EA9EE4F-A956-443E-A8CF-7EA7BA2829C0}" type="pres">
      <dgm:prSet presAssocID="{EB3BC75A-F0A2-4AE2-AE76-A9D82A074014}" presName="parentText" presStyleLbl="node1" presStyleIdx="6" presStyleCnt="7">
        <dgm:presLayoutVars>
          <dgm:chMax val="0"/>
          <dgm:bulletEnabled val="1"/>
        </dgm:presLayoutVars>
      </dgm:prSet>
      <dgm:spPr/>
    </dgm:pt>
  </dgm:ptLst>
  <dgm:cxnLst>
    <dgm:cxn modelId="{4F791A04-B7B0-41B0-8E59-8A989E96AD46}" srcId="{B2211E7E-0D05-4B7E-BA2D-DCE703FFA81C}" destId="{0121BB48-A231-4F99-8B97-4316B7426EE9}" srcOrd="4" destOrd="0" parTransId="{01E6285D-9234-4DEE-82E7-8B6FC554B5F4}" sibTransId="{FD94BF64-1EB0-43F7-A8EB-3F17CB00CDF3}"/>
    <dgm:cxn modelId="{FF6F7640-127D-4D05-9F96-4401082FD73B}" type="presOf" srcId="{6CA9DF0E-93A8-4B04-B2B0-B17675AEE0BB}" destId="{94AB780A-1E1C-455B-995B-AA13BF2439D1}" srcOrd="0" destOrd="0" presId="urn:microsoft.com/office/officeart/2005/8/layout/vList2"/>
    <dgm:cxn modelId="{34023549-E6EC-42C1-9917-348ADD4BC1E9}" srcId="{B2211E7E-0D05-4B7E-BA2D-DCE703FFA81C}" destId="{83881D74-452F-4CD5-B310-FCF4CA66ACE8}" srcOrd="5" destOrd="0" parTransId="{DCE62983-2309-4ACD-B215-B684D4E2FDC7}" sibTransId="{130C9B4A-8956-4009-AEF7-8AF95B81DB54}"/>
    <dgm:cxn modelId="{8C62C36A-3707-49B6-9D4C-6E8EA4F9AD4D}" type="presOf" srcId="{B2211E7E-0D05-4B7E-BA2D-DCE703FFA81C}" destId="{95581168-CE53-45D3-AD81-59D4AB2340A5}" srcOrd="0" destOrd="0" presId="urn:microsoft.com/office/officeart/2005/8/layout/vList2"/>
    <dgm:cxn modelId="{8BAAAB6D-0638-4604-B88A-55EF4FADFC52}" type="presOf" srcId="{ABA7FA54-EBEC-40C6-A590-818FA06F8B2D}" destId="{F1F0B705-A1BE-4972-8639-BF1697B5BEB8}" srcOrd="0" destOrd="0" presId="urn:microsoft.com/office/officeart/2005/8/layout/vList2"/>
    <dgm:cxn modelId="{A96FE257-C962-4E7C-B72F-B8E3443E4C4B}" type="presOf" srcId="{83881D74-452F-4CD5-B310-FCF4CA66ACE8}" destId="{227C8E22-3D36-4498-8DB1-4E51164B141B}" srcOrd="0" destOrd="0" presId="urn:microsoft.com/office/officeart/2005/8/layout/vList2"/>
    <dgm:cxn modelId="{9A4E3B84-D460-41CE-A957-F98AF7256D78}" type="presOf" srcId="{1F2D6DAC-7E9C-416A-AAC3-4C8DCFE42F39}" destId="{BA87111C-BD14-479D-8418-078A1E9A485B}" srcOrd="0" destOrd="0" presId="urn:microsoft.com/office/officeart/2005/8/layout/vList2"/>
    <dgm:cxn modelId="{F23A158D-C92A-45BB-B54E-297F8C2F188F}" srcId="{B2211E7E-0D05-4B7E-BA2D-DCE703FFA81C}" destId="{EB3BC75A-F0A2-4AE2-AE76-A9D82A074014}" srcOrd="6" destOrd="0" parTransId="{B38513B2-3F9F-45F3-ABAE-1AD04E26C5D1}" sibTransId="{04B58321-7F8E-4EBD-BE60-F2A5FC92ADF4}"/>
    <dgm:cxn modelId="{28D202A3-B23F-4DBA-AF9C-FD2C3B50F48B}" srcId="{B2211E7E-0D05-4B7E-BA2D-DCE703FFA81C}" destId="{6CA9DF0E-93A8-4B04-B2B0-B17675AEE0BB}" srcOrd="2" destOrd="0" parTransId="{F554BF43-A40A-44F7-8D5E-F413293821A0}" sibTransId="{FC4FDB0B-61F4-4D53-B5A2-9745F731AC03}"/>
    <dgm:cxn modelId="{8E0C6CA8-4FCF-409B-849C-E99885A347AF}" type="presOf" srcId="{D58B7A4F-A9D1-4097-8AF9-F60C42F0B70C}" destId="{8B1349D6-3D02-4738-A0D4-217341685EB5}" srcOrd="0" destOrd="0" presId="urn:microsoft.com/office/officeart/2005/8/layout/vList2"/>
    <dgm:cxn modelId="{7797F2D2-C2F2-422E-96AB-332ACA8BBEEF}" srcId="{B2211E7E-0D05-4B7E-BA2D-DCE703FFA81C}" destId="{D58B7A4F-A9D1-4097-8AF9-F60C42F0B70C}" srcOrd="1" destOrd="0" parTransId="{13E24A87-CCBB-4571-B9A0-3F27398FC2A8}" sibTransId="{3800E969-CEC6-465D-BC7D-8AAFE3D76119}"/>
    <dgm:cxn modelId="{88F7DEDB-7607-4549-A92F-8F3C1D501D55}" srcId="{B2211E7E-0D05-4B7E-BA2D-DCE703FFA81C}" destId="{1F2D6DAC-7E9C-416A-AAC3-4C8DCFE42F39}" srcOrd="3" destOrd="0" parTransId="{348DBBC7-2791-4FE6-95F3-CE80C98BBE85}" sibTransId="{055EB7ED-707D-4231-9067-DDD9E13BA841}"/>
    <dgm:cxn modelId="{0AB23FDD-AE5C-46F0-BB29-E592CFDFE3D3}" type="presOf" srcId="{EB3BC75A-F0A2-4AE2-AE76-A9D82A074014}" destId="{0EA9EE4F-A956-443E-A8CF-7EA7BA2829C0}" srcOrd="0" destOrd="0" presId="urn:microsoft.com/office/officeart/2005/8/layout/vList2"/>
    <dgm:cxn modelId="{D9C5E9E6-8065-40AC-B653-CEC571C7A6CC}" type="presOf" srcId="{0121BB48-A231-4F99-8B97-4316B7426EE9}" destId="{DE9B8247-DD03-4CA2-B929-7DBCF5FDD306}" srcOrd="0" destOrd="0" presId="urn:microsoft.com/office/officeart/2005/8/layout/vList2"/>
    <dgm:cxn modelId="{4E1830FC-6D50-4B56-8ABC-24FC9FE38844}" srcId="{B2211E7E-0D05-4B7E-BA2D-DCE703FFA81C}" destId="{ABA7FA54-EBEC-40C6-A590-818FA06F8B2D}" srcOrd="0" destOrd="0" parTransId="{0768C9DC-55F7-43CD-86D3-AC41237A6D02}" sibTransId="{98824AA7-83F1-48BC-B79E-19AE09BD3A60}"/>
    <dgm:cxn modelId="{1B0EA1E2-D535-402F-85D8-3000798E3A52}" type="presParOf" srcId="{95581168-CE53-45D3-AD81-59D4AB2340A5}" destId="{F1F0B705-A1BE-4972-8639-BF1697B5BEB8}" srcOrd="0" destOrd="0" presId="urn:microsoft.com/office/officeart/2005/8/layout/vList2"/>
    <dgm:cxn modelId="{E60052D9-CD2E-421A-88EC-41FE520F447A}" type="presParOf" srcId="{95581168-CE53-45D3-AD81-59D4AB2340A5}" destId="{938DDD2A-3A73-475D-8F2F-B026B71087E6}" srcOrd="1" destOrd="0" presId="urn:microsoft.com/office/officeart/2005/8/layout/vList2"/>
    <dgm:cxn modelId="{803E53E6-3F28-4CF7-BED3-5B46F550DADF}" type="presParOf" srcId="{95581168-CE53-45D3-AD81-59D4AB2340A5}" destId="{8B1349D6-3D02-4738-A0D4-217341685EB5}" srcOrd="2" destOrd="0" presId="urn:microsoft.com/office/officeart/2005/8/layout/vList2"/>
    <dgm:cxn modelId="{E8D69C3B-DC8B-4BA1-A0B3-EF1985B9D259}" type="presParOf" srcId="{95581168-CE53-45D3-AD81-59D4AB2340A5}" destId="{2DBB8914-050D-4957-BBFF-B6208512D8D7}" srcOrd="3" destOrd="0" presId="urn:microsoft.com/office/officeart/2005/8/layout/vList2"/>
    <dgm:cxn modelId="{209C01BD-4A09-47E0-BD7B-1567D7B64CCD}" type="presParOf" srcId="{95581168-CE53-45D3-AD81-59D4AB2340A5}" destId="{94AB780A-1E1C-455B-995B-AA13BF2439D1}" srcOrd="4" destOrd="0" presId="urn:microsoft.com/office/officeart/2005/8/layout/vList2"/>
    <dgm:cxn modelId="{54AC9DA9-D468-436D-BE6C-5640D1AF7989}" type="presParOf" srcId="{95581168-CE53-45D3-AD81-59D4AB2340A5}" destId="{BF4258A8-C38E-48A5-A47D-688F0E1E773C}" srcOrd="5" destOrd="0" presId="urn:microsoft.com/office/officeart/2005/8/layout/vList2"/>
    <dgm:cxn modelId="{CAF61AD4-E7E1-4A4E-8FEE-D9FDA0F76F65}" type="presParOf" srcId="{95581168-CE53-45D3-AD81-59D4AB2340A5}" destId="{BA87111C-BD14-479D-8418-078A1E9A485B}" srcOrd="6" destOrd="0" presId="urn:microsoft.com/office/officeart/2005/8/layout/vList2"/>
    <dgm:cxn modelId="{5C63BFD3-B200-446C-B9B3-7532A704F3EB}" type="presParOf" srcId="{95581168-CE53-45D3-AD81-59D4AB2340A5}" destId="{F5F321D8-0960-41CB-8BB3-69AB4401B55E}" srcOrd="7" destOrd="0" presId="urn:microsoft.com/office/officeart/2005/8/layout/vList2"/>
    <dgm:cxn modelId="{83CE2754-3449-4E79-91FF-B5D3FE8FC9C9}" type="presParOf" srcId="{95581168-CE53-45D3-AD81-59D4AB2340A5}" destId="{DE9B8247-DD03-4CA2-B929-7DBCF5FDD306}" srcOrd="8" destOrd="0" presId="urn:microsoft.com/office/officeart/2005/8/layout/vList2"/>
    <dgm:cxn modelId="{72FF879A-4427-4A39-994B-B31CAB7F1DFF}" type="presParOf" srcId="{95581168-CE53-45D3-AD81-59D4AB2340A5}" destId="{E23772DB-5227-4850-81AA-D283164ABF9E}" srcOrd="9" destOrd="0" presId="urn:microsoft.com/office/officeart/2005/8/layout/vList2"/>
    <dgm:cxn modelId="{4238CFBD-3C49-4BCE-9BFF-B48DBE64F6DE}" type="presParOf" srcId="{95581168-CE53-45D3-AD81-59D4AB2340A5}" destId="{227C8E22-3D36-4498-8DB1-4E51164B141B}" srcOrd="10" destOrd="0" presId="urn:microsoft.com/office/officeart/2005/8/layout/vList2"/>
    <dgm:cxn modelId="{7CCE711A-2E76-45C5-AD5D-37BFED043FE8}" type="presParOf" srcId="{95581168-CE53-45D3-AD81-59D4AB2340A5}" destId="{F79E41C6-94E4-431D-B7B1-4A68ABA5E848}" srcOrd="11" destOrd="0" presId="urn:microsoft.com/office/officeart/2005/8/layout/vList2"/>
    <dgm:cxn modelId="{91AAE944-F053-4AC6-BB8A-6C92F4E2EC5A}" type="presParOf" srcId="{95581168-CE53-45D3-AD81-59D4AB2340A5}" destId="{0EA9EE4F-A956-443E-A8CF-7EA7BA2829C0}"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F649B1-2EE1-45D2-9ADE-F221C7A6FEBD}">
      <dsp:nvSpPr>
        <dsp:cNvPr id="0" name=""/>
        <dsp:cNvSpPr/>
      </dsp:nvSpPr>
      <dsp:spPr>
        <a:xfrm>
          <a:off x="0" y="1246909"/>
          <a:ext cx="6666833" cy="5544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305BB415-6046-436C-A962-A173AF623037}">
      <dsp:nvSpPr>
        <dsp:cNvPr id="0" name=""/>
        <dsp:cNvSpPr/>
      </dsp:nvSpPr>
      <dsp:spPr>
        <a:xfrm>
          <a:off x="333341" y="922189"/>
          <a:ext cx="4666783" cy="649440"/>
        </a:xfrm>
        <a:prstGeom prst="roundRect">
          <a:avLst/>
        </a:prstGeom>
        <a:gradFill rotWithShape="0">
          <a:gsLst>
            <a:gs pos="0">
              <a:schemeClr val="accent2">
                <a:hueOff val="0"/>
                <a:satOff val="0"/>
                <a:lumOff val="0"/>
                <a:alphaOff val="0"/>
              </a:schemeClr>
            </a:gs>
            <a:gs pos="100000">
              <a:schemeClr val="accent2">
                <a:hueOff val="0"/>
                <a:satOff val="0"/>
                <a:lumOff val="0"/>
                <a:alphaOff val="0"/>
                <a:shade val="48000"/>
                <a:satMod val="180000"/>
                <a:lumMod val="94000"/>
              </a:schemeClr>
            </a:gs>
            <a:gs pos="100000">
              <a:schemeClr val="accent2">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977900">
            <a:lnSpc>
              <a:spcPct val="90000"/>
            </a:lnSpc>
            <a:spcBef>
              <a:spcPct val="0"/>
            </a:spcBef>
            <a:spcAft>
              <a:spcPct val="35000"/>
            </a:spcAft>
            <a:buNone/>
          </a:pPr>
          <a:r>
            <a:rPr lang="en-US" sz="2200" kern="1200"/>
            <a:t>Specific Gravity: 0.5545 </a:t>
          </a:r>
        </a:p>
      </dsp:txBody>
      <dsp:txXfrm>
        <a:off x="365044" y="953892"/>
        <a:ext cx="4603377" cy="586034"/>
      </dsp:txXfrm>
    </dsp:sp>
    <dsp:sp modelId="{1FA45F95-6E53-4F7F-83D8-F1622B2B8971}">
      <dsp:nvSpPr>
        <dsp:cNvPr id="0" name=""/>
        <dsp:cNvSpPr/>
      </dsp:nvSpPr>
      <dsp:spPr>
        <a:xfrm>
          <a:off x="0" y="2244829"/>
          <a:ext cx="6666833" cy="2286900"/>
        </a:xfrm>
        <a:prstGeom prst="rect">
          <a:avLst/>
        </a:prstGeom>
        <a:solidFill>
          <a:schemeClr val="lt1">
            <a:alpha val="90000"/>
            <a:hueOff val="0"/>
            <a:satOff val="0"/>
            <a:lumOff val="0"/>
            <a:alphaOff val="0"/>
          </a:schemeClr>
        </a:solidFill>
        <a:ln w="12700" cap="flat" cmpd="sng" algn="ctr">
          <a:solidFill>
            <a:schemeClr val="accent2">
              <a:hueOff val="6443614"/>
              <a:satOff val="-18493"/>
              <a:lumOff val="-29609"/>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17420" tIns="458216" rIns="517420" bIns="156464" numCol="1" spcCol="1270" anchor="t" anchorCtr="0">
          <a:noAutofit/>
        </a:bodyPr>
        <a:lstStyle/>
        <a:p>
          <a:pPr marL="228600" lvl="1" indent="-228600" algn="l" defTabSz="977900">
            <a:lnSpc>
              <a:spcPct val="90000"/>
            </a:lnSpc>
            <a:spcBef>
              <a:spcPct val="0"/>
            </a:spcBef>
            <a:spcAft>
              <a:spcPct val="15000"/>
            </a:spcAft>
            <a:buChar char="•"/>
          </a:pPr>
          <a:r>
            <a:rPr lang="en-US" sz="2200" kern="1200"/>
            <a:t>Methane is flammable. </a:t>
          </a:r>
        </a:p>
        <a:p>
          <a:pPr marL="228600" lvl="1" indent="-228600" algn="l" defTabSz="977900">
            <a:lnSpc>
              <a:spcPct val="90000"/>
            </a:lnSpc>
            <a:spcBef>
              <a:spcPct val="0"/>
            </a:spcBef>
            <a:spcAft>
              <a:spcPct val="15000"/>
            </a:spcAft>
            <a:buChar char="•"/>
          </a:pPr>
          <a:r>
            <a:rPr lang="en-US" sz="2200" kern="1200"/>
            <a:t>Its explosive range is 5 to 15 percent when there is at least 12.1 percent oxygen. </a:t>
          </a:r>
        </a:p>
        <a:p>
          <a:pPr marL="228600" lvl="1" indent="-228600" algn="l" defTabSz="977900">
            <a:lnSpc>
              <a:spcPct val="90000"/>
            </a:lnSpc>
            <a:spcBef>
              <a:spcPct val="0"/>
            </a:spcBef>
            <a:spcAft>
              <a:spcPct val="15000"/>
            </a:spcAft>
            <a:buChar char="•"/>
          </a:pPr>
          <a:r>
            <a:rPr lang="en-US" sz="2200" kern="1200"/>
            <a:t>Methane is most explosive, however, in the 9.5 to 10 percent range. </a:t>
          </a:r>
        </a:p>
      </dsp:txBody>
      <dsp:txXfrm>
        <a:off x="0" y="2244829"/>
        <a:ext cx="6666833" cy="2286900"/>
      </dsp:txXfrm>
    </dsp:sp>
    <dsp:sp modelId="{D4CBA394-1584-4C33-9F92-C48667458F4B}">
      <dsp:nvSpPr>
        <dsp:cNvPr id="0" name=""/>
        <dsp:cNvSpPr/>
      </dsp:nvSpPr>
      <dsp:spPr>
        <a:xfrm>
          <a:off x="333341" y="1920110"/>
          <a:ext cx="4666783" cy="649440"/>
        </a:xfrm>
        <a:prstGeom prst="roundRect">
          <a:avLst/>
        </a:prstGeom>
        <a:gradFill rotWithShape="0">
          <a:gsLst>
            <a:gs pos="0">
              <a:schemeClr val="accent2">
                <a:hueOff val="6443614"/>
                <a:satOff val="-18493"/>
                <a:lumOff val="-29609"/>
                <a:alphaOff val="0"/>
              </a:schemeClr>
            </a:gs>
            <a:gs pos="100000">
              <a:schemeClr val="accent2">
                <a:hueOff val="6443614"/>
                <a:satOff val="-18493"/>
                <a:lumOff val="-29609"/>
                <a:alphaOff val="0"/>
                <a:shade val="48000"/>
                <a:satMod val="180000"/>
                <a:lumMod val="94000"/>
              </a:schemeClr>
            </a:gs>
            <a:gs pos="100000">
              <a:schemeClr val="accent2">
                <a:hueOff val="6443614"/>
                <a:satOff val="-18493"/>
                <a:lumOff val="-29609"/>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977900">
            <a:lnSpc>
              <a:spcPct val="90000"/>
            </a:lnSpc>
            <a:spcBef>
              <a:spcPct val="0"/>
            </a:spcBef>
            <a:spcAft>
              <a:spcPct val="35000"/>
            </a:spcAft>
            <a:buNone/>
          </a:pPr>
          <a:r>
            <a:rPr lang="en-US" sz="2200" kern="1200"/>
            <a:t>Explosive Range and Flammability: </a:t>
          </a:r>
        </a:p>
      </dsp:txBody>
      <dsp:txXfrm>
        <a:off x="365044" y="1951813"/>
        <a:ext cx="4603377" cy="5860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F0B705-A1BE-4972-8639-BF1697B5BEB8}">
      <dsp:nvSpPr>
        <dsp:cNvPr id="0" name=""/>
        <dsp:cNvSpPr/>
      </dsp:nvSpPr>
      <dsp:spPr>
        <a:xfrm>
          <a:off x="0" y="221913"/>
          <a:ext cx="8039282" cy="79852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a:t>Tests to be made at least 12 inches from roof, face, ribs, and floor</a:t>
          </a:r>
          <a:endParaRPr lang="en-US" sz="2000" kern="1200"/>
        </a:p>
      </dsp:txBody>
      <dsp:txXfrm>
        <a:off x="38981" y="260894"/>
        <a:ext cx="7961320" cy="720563"/>
      </dsp:txXfrm>
    </dsp:sp>
    <dsp:sp modelId="{8B1349D6-3D02-4738-A0D4-217341685EB5}">
      <dsp:nvSpPr>
        <dsp:cNvPr id="0" name=""/>
        <dsp:cNvSpPr/>
      </dsp:nvSpPr>
      <dsp:spPr>
        <a:xfrm>
          <a:off x="0" y="1078038"/>
          <a:ext cx="8039282" cy="79852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a:t>Working places, intake air courses (includes belt entries), areas where equipment is being installed or removed</a:t>
          </a:r>
          <a:endParaRPr lang="en-US" sz="2000" kern="1200"/>
        </a:p>
      </dsp:txBody>
      <dsp:txXfrm>
        <a:off x="38981" y="1117019"/>
        <a:ext cx="7961320" cy="720563"/>
      </dsp:txXfrm>
    </dsp:sp>
    <dsp:sp modelId="{94AB780A-1E1C-455B-995B-AA13BF2439D1}">
      <dsp:nvSpPr>
        <dsp:cNvPr id="0" name=""/>
        <dsp:cNvSpPr/>
      </dsp:nvSpPr>
      <dsp:spPr>
        <a:xfrm>
          <a:off x="0" y="1934164"/>
          <a:ext cx="8039282" cy="79852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a:t>Testing shall be done before equipment is energized, taken into or operated in a working place.</a:t>
          </a:r>
          <a:endParaRPr lang="en-US" sz="2000" kern="1200"/>
        </a:p>
      </dsp:txBody>
      <dsp:txXfrm>
        <a:off x="38981" y="1973145"/>
        <a:ext cx="7961320" cy="720563"/>
      </dsp:txXfrm>
    </dsp:sp>
    <dsp:sp modelId="{BA87111C-BD14-479D-8418-078A1E9A485B}">
      <dsp:nvSpPr>
        <dsp:cNvPr id="0" name=""/>
        <dsp:cNvSpPr/>
      </dsp:nvSpPr>
      <dsp:spPr>
        <a:xfrm>
          <a:off x="0" y="2790288"/>
          <a:ext cx="8039282" cy="79852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a:t>Every 20 minutes during operation of equipment or when operations has stopped for more than 20 minutes.</a:t>
          </a:r>
          <a:endParaRPr lang="en-US" sz="2000" kern="1200"/>
        </a:p>
      </dsp:txBody>
      <dsp:txXfrm>
        <a:off x="38981" y="2829269"/>
        <a:ext cx="7961320" cy="720563"/>
      </dsp:txXfrm>
    </dsp:sp>
    <dsp:sp modelId="{DE9B8247-DD03-4CA2-B929-7DBCF5FDD306}">
      <dsp:nvSpPr>
        <dsp:cNvPr id="0" name=""/>
        <dsp:cNvSpPr/>
      </dsp:nvSpPr>
      <dsp:spPr>
        <a:xfrm>
          <a:off x="0" y="3646414"/>
          <a:ext cx="8039282" cy="79852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a:t>If any explosive gas of 1% or more is found in the place, electrical equipment shall not be taken into that place.</a:t>
          </a:r>
          <a:endParaRPr lang="en-US" sz="2000" kern="1200"/>
        </a:p>
      </dsp:txBody>
      <dsp:txXfrm>
        <a:off x="38981" y="3685395"/>
        <a:ext cx="7961320" cy="720563"/>
      </dsp:txXfrm>
    </dsp:sp>
    <dsp:sp modelId="{227C8E22-3D36-4498-8DB1-4E51164B141B}">
      <dsp:nvSpPr>
        <dsp:cNvPr id="0" name=""/>
        <dsp:cNvSpPr/>
      </dsp:nvSpPr>
      <dsp:spPr>
        <a:xfrm>
          <a:off x="0" y="4502539"/>
          <a:ext cx="8039282" cy="79852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a:t>Methane of 1% or more,  the power shall be removed from the machine and ventilation corrected.</a:t>
          </a:r>
          <a:endParaRPr lang="en-US" sz="2000" kern="1200"/>
        </a:p>
      </dsp:txBody>
      <dsp:txXfrm>
        <a:off x="38981" y="4541520"/>
        <a:ext cx="7961320" cy="720563"/>
      </dsp:txXfrm>
    </dsp:sp>
    <dsp:sp modelId="{0EA9EE4F-A956-443E-A8CF-7EA7BA2829C0}">
      <dsp:nvSpPr>
        <dsp:cNvPr id="0" name=""/>
        <dsp:cNvSpPr/>
      </dsp:nvSpPr>
      <dsp:spPr>
        <a:xfrm>
          <a:off x="0" y="5358664"/>
          <a:ext cx="8039282" cy="79852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a:t>Methane of 1.5% or more, the section power shall be removed and men evacuated. Only those correcting ventilation shall remain.</a:t>
          </a:r>
          <a:endParaRPr lang="en-US" sz="2000" kern="1200"/>
        </a:p>
      </dsp:txBody>
      <dsp:txXfrm>
        <a:off x="38981" y="5397645"/>
        <a:ext cx="7961320" cy="72056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29DEF4-0458-4CE0-BDC3-EF65ECFC8459}" type="datetimeFigureOut">
              <a:rPr lang="en-US" smtClean="0"/>
              <a:t>10/14/2025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E8CB84-29EC-4982-9763-66FAF83EDE15}" type="slidenum">
              <a:rPr lang="en-US" smtClean="0"/>
              <a:t>‹#›</a:t>
            </a:fld>
            <a:endParaRPr lang="en-US"/>
          </a:p>
        </p:txBody>
      </p:sp>
    </p:spTree>
    <p:extLst>
      <p:ext uri="{BB962C8B-B14F-4D97-AF65-F5344CB8AC3E}">
        <p14:creationId xmlns:p14="http://schemas.microsoft.com/office/powerpoint/2010/main" val="3769634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7">
            <a:extLst>
              <a:ext uri="{FF2B5EF4-FFF2-40B4-BE49-F238E27FC236}">
                <a16:creationId xmlns:a16="http://schemas.microsoft.com/office/drawing/2014/main" id="{CF789E11-7318-47E2-387C-C5A24124CFB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D91CE358-286D-46FC-BB02-6AED2A47EF35}" type="slidenum">
              <a:rPr lang="en-US" altLang="en-US">
                <a:latin typeface="Arial" panose="020B0604020202020204" pitchFamily="34" charset="0"/>
              </a:rPr>
              <a:pPr/>
              <a:t>1</a:t>
            </a:fld>
            <a:endParaRPr lang="en-US" altLang="en-US">
              <a:latin typeface="Arial" panose="020B0604020202020204" pitchFamily="34" charset="0"/>
            </a:endParaRPr>
          </a:p>
        </p:txBody>
      </p:sp>
      <p:sp>
        <p:nvSpPr>
          <p:cNvPr id="290819" name="Rectangle 2">
            <a:extLst>
              <a:ext uri="{FF2B5EF4-FFF2-40B4-BE49-F238E27FC236}">
                <a16:creationId xmlns:a16="http://schemas.microsoft.com/office/drawing/2014/main" id="{E7A6AFC6-F18C-87D1-124C-B44DCD43203D}"/>
              </a:ext>
            </a:extLst>
          </p:cNvPr>
          <p:cNvSpPr>
            <a:spLocks noGrp="1" noRot="1" noChangeAspect="1" noChangeArrowheads="1" noTextEdit="1"/>
          </p:cNvSpPr>
          <p:nvPr>
            <p:ph type="sldImg"/>
          </p:nvPr>
        </p:nvSpPr>
        <p:spPr>
          <a:ln/>
        </p:spPr>
      </p:sp>
      <p:sp>
        <p:nvSpPr>
          <p:cNvPr id="290820" name="Rectangle 3">
            <a:extLst>
              <a:ext uri="{FF2B5EF4-FFF2-40B4-BE49-F238E27FC236}">
                <a16:creationId xmlns:a16="http://schemas.microsoft.com/office/drawing/2014/main" id="{7DAA6754-F10E-E2E5-0204-1A6C68F89CA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altLang="en-US" b="1" u="sng"/>
              <a:t>Note:</a:t>
            </a:r>
            <a:r>
              <a:rPr lang="en-US" altLang="en-US"/>
              <a:t> Methane does not occur in all metal/nonmetal mines; however it does occur in mines such as salt, oil shale, and trona mines.</a:t>
            </a:r>
          </a:p>
          <a:p>
            <a:pPr eaLnBrk="1" hangingPunct="1"/>
            <a:r>
              <a:rPr lang="en-US" altLang="en-US"/>
              <a:t>Use this lecture material only if methane is a possible gas in the mine or mines in which the team will be working.</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7">
            <a:extLst>
              <a:ext uri="{FF2B5EF4-FFF2-40B4-BE49-F238E27FC236}">
                <a16:creationId xmlns:a16="http://schemas.microsoft.com/office/drawing/2014/main" id="{8A6B938F-5D9A-3194-FF05-80C944FC9CB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50FB6394-B28B-4950-AECD-4BD2299FE484}" type="slidenum">
              <a:rPr lang="en-US" altLang="en-US">
                <a:latin typeface="Arial" panose="020B0604020202020204" pitchFamily="34" charset="0"/>
              </a:rPr>
              <a:pPr/>
              <a:t>2</a:t>
            </a:fld>
            <a:endParaRPr lang="en-US" altLang="en-US">
              <a:latin typeface="Arial" panose="020B0604020202020204" pitchFamily="34" charset="0"/>
            </a:endParaRPr>
          </a:p>
        </p:txBody>
      </p:sp>
      <p:sp>
        <p:nvSpPr>
          <p:cNvPr id="292867" name="Rectangle 2">
            <a:extLst>
              <a:ext uri="{FF2B5EF4-FFF2-40B4-BE49-F238E27FC236}">
                <a16:creationId xmlns:a16="http://schemas.microsoft.com/office/drawing/2014/main" id="{9642FA44-5A57-7FBD-8627-470D292040CE}"/>
              </a:ext>
            </a:extLst>
          </p:cNvPr>
          <p:cNvSpPr>
            <a:spLocks noGrp="1" noRot="1" noChangeAspect="1" noChangeArrowheads="1" noTextEdit="1"/>
          </p:cNvSpPr>
          <p:nvPr>
            <p:ph type="sldImg"/>
          </p:nvPr>
        </p:nvSpPr>
        <p:spPr>
          <a:ln/>
        </p:spPr>
      </p:sp>
      <p:sp>
        <p:nvSpPr>
          <p:cNvPr id="292868" name="Rectangle 3">
            <a:extLst>
              <a:ext uri="{FF2B5EF4-FFF2-40B4-BE49-F238E27FC236}">
                <a16:creationId xmlns:a16="http://schemas.microsoft.com/office/drawing/2014/main" id="{C450C055-AA7C-1A3C-F995-0A1E62CF436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7">
            <a:extLst>
              <a:ext uri="{FF2B5EF4-FFF2-40B4-BE49-F238E27FC236}">
                <a16:creationId xmlns:a16="http://schemas.microsoft.com/office/drawing/2014/main" id="{76C25DF0-66EB-4675-C414-1DDB47B9625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48FDB327-7D21-4C39-8731-2CB4CD7CDFDE}" type="slidenum">
              <a:rPr lang="en-US" altLang="en-US">
                <a:latin typeface="Arial" panose="020B0604020202020204" pitchFamily="34" charset="0"/>
              </a:rPr>
              <a:pPr/>
              <a:t>3</a:t>
            </a:fld>
            <a:endParaRPr lang="en-US" altLang="en-US">
              <a:latin typeface="Arial" panose="020B0604020202020204" pitchFamily="34" charset="0"/>
            </a:endParaRPr>
          </a:p>
        </p:txBody>
      </p:sp>
      <p:sp>
        <p:nvSpPr>
          <p:cNvPr id="294915" name="Rectangle 2">
            <a:extLst>
              <a:ext uri="{FF2B5EF4-FFF2-40B4-BE49-F238E27FC236}">
                <a16:creationId xmlns:a16="http://schemas.microsoft.com/office/drawing/2014/main" id="{05C989A0-50DF-F79E-D654-3AEACED6431F}"/>
              </a:ext>
            </a:extLst>
          </p:cNvPr>
          <p:cNvSpPr>
            <a:spLocks noGrp="1" noRot="1" noChangeAspect="1" noChangeArrowheads="1" noTextEdit="1"/>
          </p:cNvSpPr>
          <p:nvPr>
            <p:ph type="sldImg"/>
          </p:nvPr>
        </p:nvSpPr>
        <p:spPr>
          <a:ln/>
        </p:spPr>
      </p:sp>
      <p:sp>
        <p:nvSpPr>
          <p:cNvPr id="294916" name="Rectangle 3">
            <a:extLst>
              <a:ext uri="{FF2B5EF4-FFF2-40B4-BE49-F238E27FC236}">
                <a16:creationId xmlns:a16="http://schemas.microsoft.com/office/drawing/2014/main" id="{B25EC4A3-4580-AA5E-87EB-2C940C0F33A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7">
            <a:extLst>
              <a:ext uri="{FF2B5EF4-FFF2-40B4-BE49-F238E27FC236}">
                <a16:creationId xmlns:a16="http://schemas.microsoft.com/office/drawing/2014/main" id="{9516FB69-D4D1-FCF3-97BA-D16796B1A52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0F1AE36F-80E2-4C01-BC4B-EC83B752351C}" type="slidenum">
              <a:rPr lang="en-US" altLang="en-US">
                <a:latin typeface="Arial" panose="020B0604020202020204" pitchFamily="34" charset="0"/>
              </a:rPr>
              <a:pPr/>
              <a:t>4</a:t>
            </a:fld>
            <a:endParaRPr lang="en-US" altLang="en-US">
              <a:latin typeface="Arial" panose="020B0604020202020204" pitchFamily="34" charset="0"/>
            </a:endParaRPr>
          </a:p>
        </p:txBody>
      </p:sp>
      <p:sp>
        <p:nvSpPr>
          <p:cNvPr id="296963" name="Rectangle 2">
            <a:extLst>
              <a:ext uri="{FF2B5EF4-FFF2-40B4-BE49-F238E27FC236}">
                <a16:creationId xmlns:a16="http://schemas.microsoft.com/office/drawing/2014/main" id="{74AEA0B6-46DB-B817-E0E8-51C7097623E2}"/>
              </a:ext>
            </a:extLst>
          </p:cNvPr>
          <p:cNvSpPr>
            <a:spLocks noGrp="1" noRot="1" noChangeAspect="1" noChangeArrowheads="1" noTextEdit="1"/>
          </p:cNvSpPr>
          <p:nvPr>
            <p:ph type="sldImg"/>
          </p:nvPr>
        </p:nvSpPr>
        <p:spPr>
          <a:ln/>
        </p:spPr>
      </p:sp>
      <p:sp>
        <p:nvSpPr>
          <p:cNvPr id="296964" name="Rectangle 3">
            <a:extLst>
              <a:ext uri="{FF2B5EF4-FFF2-40B4-BE49-F238E27FC236}">
                <a16:creationId xmlns:a16="http://schemas.microsoft.com/office/drawing/2014/main" id="{AA4CEB79-8F98-5E14-2D82-F3916CD9CE2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7">
            <a:extLst>
              <a:ext uri="{FF2B5EF4-FFF2-40B4-BE49-F238E27FC236}">
                <a16:creationId xmlns:a16="http://schemas.microsoft.com/office/drawing/2014/main" id="{E03D43DC-DA29-BBD5-A697-6EF2315074C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F08ACE9E-EC74-45E7-83F1-C152761EBA68}" type="slidenum">
              <a:rPr lang="en-US" altLang="en-US">
                <a:latin typeface="Arial" panose="020B0604020202020204" pitchFamily="34" charset="0"/>
              </a:rPr>
              <a:pPr/>
              <a:t>5</a:t>
            </a:fld>
            <a:endParaRPr lang="en-US" altLang="en-US">
              <a:latin typeface="Arial" panose="020B0604020202020204" pitchFamily="34" charset="0"/>
            </a:endParaRPr>
          </a:p>
        </p:txBody>
      </p:sp>
      <p:sp>
        <p:nvSpPr>
          <p:cNvPr id="299011" name="Rectangle 2">
            <a:extLst>
              <a:ext uri="{FF2B5EF4-FFF2-40B4-BE49-F238E27FC236}">
                <a16:creationId xmlns:a16="http://schemas.microsoft.com/office/drawing/2014/main" id="{BCFDEEAB-7668-BEAA-9E2C-BB18913DC5E6}"/>
              </a:ext>
            </a:extLst>
          </p:cNvPr>
          <p:cNvSpPr>
            <a:spLocks noGrp="1" noRot="1" noChangeAspect="1" noChangeArrowheads="1" noTextEdit="1"/>
          </p:cNvSpPr>
          <p:nvPr>
            <p:ph type="sldImg"/>
          </p:nvPr>
        </p:nvSpPr>
        <p:spPr>
          <a:ln/>
        </p:spPr>
      </p:sp>
      <p:sp>
        <p:nvSpPr>
          <p:cNvPr id="299012" name="Rectangle 3">
            <a:extLst>
              <a:ext uri="{FF2B5EF4-FFF2-40B4-BE49-F238E27FC236}">
                <a16:creationId xmlns:a16="http://schemas.microsoft.com/office/drawing/2014/main" id="{519A9320-708F-39EF-281A-136E748B59D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7">
            <a:extLst>
              <a:ext uri="{FF2B5EF4-FFF2-40B4-BE49-F238E27FC236}">
                <a16:creationId xmlns:a16="http://schemas.microsoft.com/office/drawing/2014/main" id="{8A53D884-8C8E-BA5D-7610-2D9D3251FCC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D341A724-D93E-4D13-9A14-949629B499C5}" type="slidenum">
              <a:rPr lang="en-US" altLang="en-US">
                <a:latin typeface="Arial" panose="020B0604020202020204" pitchFamily="34" charset="0"/>
              </a:rPr>
              <a:pPr/>
              <a:t>6</a:t>
            </a:fld>
            <a:endParaRPr lang="en-US" altLang="en-US">
              <a:latin typeface="Arial" panose="020B0604020202020204" pitchFamily="34" charset="0"/>
            </a:endParaRPr>
          </a:p>
        </p:txBody>
      </p:sp>
      <p:sp>
        <p:nvSpPr>
          <p:cNvPr id="301059" name="Rectangle 2">
            <a:extLst>
              <a:ext uri="{FF2B5EF4-FFF2-40B4-BE49-F238E27FC236}">
                <a16:creationId xmlns:a16="http://schemas.microsoft.com/office/drawing/2014/main" id="{6C390250-8C49-FA4E-762E-2612F1D7325F}"/>
              </a:ext>
            </a:extLst>
          </p:cNvPr>
          <p:cNvSpPr>
            <a:spLocks noGrp="1" noRot="1" noChangeAspect="1" noChangeArrowheads="1" noTextEdit="1"/>
          </p:cNvSpPr>
          <p:nvPr>
            <p:ph type="sldImg"/>
          </p:nvPr>
        </p:nvSpPr>
        <p:spPr>
          <a:ln/>
        </p:spPr>
      </p:sp>
      <p:sp>
        <p:nvSpPr>
          <p:cNvPr id="301060" name="Rectangle 3">
            <a:extLst>
              <a:ext uri="{FF2B5EF4-FFF2-40B4-BE49-F238E27FC236}">
                <a16:creationId xmlns:a16="http://schemas.microsoft.com/office/drawing/2014/main" id="{C8441D1C-DC5F-2F01-EB5E-37BBB296AC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altLang="en-US" b="1" u="sng"/>
              <a:t>Note:</a:t>
            </a:r>
            <a:r>
              <a:rPr lang="en-US" altLang="en-US"/>
              <a:t> Point out to the team that if a detector indicates the presence of methane, this may need further analysis. Detectors that use the Wheatstone Bridge Principal, for example, will give a positive reading in the presence of any combustible gas (including methane). The Riken detector, on the other hand, does not distinguish CO</a:t>
            </a:r>
            <a:r>
              <a:rPr lang="en-US" altLang="en-US" baseline="-25000"/>
              <a:t>2</a:t>
            </a:r>
            <a:r>
              <a:rPr lang="en-US" altLang="en-US"/>
              <a:t> from methane.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7">
            <a:extLst>
              <a:ext uri="{FF2B5EF4-FFF2-40B4-BE49-F238E27FC236}">
                <a16:creationId xmlns:a16="http://schemas.microsoft.com/office/drawing/2014/main" id="{46AC766B-CD8F-3DD4-3BEC-9C75CB64D9F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0EB1EDB9-FA97-4E92-8A78-9A14908BE26E}" type="slidenum">
              <a:rPr lang="en-US" altLang="en-US">
                <a:latin typeface="Arial" panose="020B0604020202020204" pitchFamily="34" charset="0"/>
              </a:rPr>
              <a:pPr/>
              <a:t>7</a:t>
            </a:fld>
            <a:endParaRPr lang="en-US" altLang="en-US">
              <a:latin typeface="Arial" panose="020B0604020202020204" pitchFamily="34" charset="0"/>
            </a:endParaRPr>
          </a:p>
        </p:txBody>
      </p:sp>
      <p:sp>
        <p:nvSpPr>
          <p:cNvPr id="303107" name="Rectangle 2">
            <a:extLst>
              <a:ext uri="{FF2B5EF4-FFF2-40B4-BE49-F238E27FC236}">
                <a16:creationId xmlns:a16="http://schemas.microsoft.com/office/drawing/2014/main" id="{FA4C990E-BCD0-3E56-C583-2CC734646C05}"/>
              </a:ext>
            </a:extLst>
          </p:cNvPr>
          <p:cNvSpPr>
            <a:spLocks noGrp="1" noRot="1" noChangeAspect="1" noChangeArrowheads="1" noTextEdit="1"/>
          </p:cNvSpPr>
          <p:nvPr>
            <p:ph type="sldImg"/>
          </p:nvPr>
        </p:nvSpPr>
        <p:spPr>
          <a:ln/>
        </p:spPr>
      </p:sp>
      <p:sp>
        <p:nvSpPr>
          <p:cNvPr id="303108" name="Rectangle 3">
            <a:extLst>
              <a:ext uri="{FF2B5EF4-FFF2-40B4-BE49-F238E27FC236}">
                <a16:creationId xmlns:a16="http://schemas.microsoft.com/office/drawing/2014/main" id="{F4D8F4D9-9687-E778-5E3D-27D104F35B3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7">
            <a:extLst>
              <a:ext uri="{FF2B5EF4-FFF2-40B4-BE49-F238E27FC236}">
                <a16:creationId xmlns:a16="http://schemas.microsoft.com/office/drawing/2014/main" id="{20D5A04C-63F3-4CA8-DF6F-79FF30C3506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B7915964-EB2F-472A-921E-2B73354302E9}" type="slidenum">
              <a:rPr lang="en-US" altLang="en-US">
                <a:latin typeface="Arial" panose="020B0604020202020204" pitchFamily="34" charset="0"/>
              </a:rPr>
              <a:pPr/>
              <a:t>8</a:t>
            </a:fld>
            <a:endParaRPr lang="en-US" altLang="en-US">
              <a:latin typeface="Arial" panose="020B0604020202020204" pitchFamily="34" charset="0"/>
            </a:endParaRPr>
          </a:p>
        </p:txBody>
      </p:sp>
      <p:sp>
        <p:nvSpPr>
          <p:cNvPr id="305155" name="Rectangle 2">
            <a:extLst>
              <a:ext uri="{FF2B5EF4-FFF2-40B4-BE49-F238E27FC236}">
                <a16:creationId xmlns:a16="http://schemas.microsoft.com/office/drawing/2014/main" id="{B575ED46-F6D7-D972-4C27-DC52398FE098}"/>
              </a:ext>
            </a:extLst>
          </p:cNvPr>
          <p:cNvSpPr>
            <a:spLocks noGrp="1" noRot="1" noChangeAspect="1" noChangeArrowheads="1" noTextEdit="1"/>
          </p:cNvSpPr>
          <p:nvPr>
            <p:ph type="sldImg"/>
          </p:nvPr>
        </p:nvSpPr>
        <p:spPr>
          <a:ln/>
        </p:spPr>
      </p:sp>
      <p:sp>
        <p:nvSpPr>
          <p:cNvPr id="305156" name="Rectangle 3">
            <a:extLst>
              <a:ext uri="{FF2B5EF4-FFF2-40B4-BE49-F238E27FC236}">
                <a16:creationId xmlns:a16="http://schemas.microsoft.com/office/drawing/2014/main" id="{5F17FC82-C693-2FF0-C202-363882CDF6D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6048F-2D3E-50CB-3256-B086F0A019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3A8A60D-1D4E-D336-5959-38274F91CC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1CEAA3-0DC3-0E35-F042-CD2411B350B3}"/>
              </a:ext>
            </a:extLst>
          </p:cNvPr>
          <p:cNvSpPr>
            <a:spLocks noGrp="1"/>
          </p:cNvSpPr>
          <p:nvPr>
            <p:ph type="dt" sz="half" idx="10"/>
          </p:nvPr>
        </p:nvSpPr>
        <p:spPr/>
        <p:txBody>
          <a:bodyPr/>
          <a:lstStyle/>
          <a:p>
            <a:fld id="{D892DD2B-8046-4D2F-9D1C-C12CCBF61A63}" type="datetimeFigureOut">
              <a:rPr lang="en-US" smtClean="0"/>
              <a:t>10/14/2025</a:t>
            </a:fld>
            <a:endParaRPr lang="en-US"/>
          </a:p>
        </p:txBody>
      </p:sp>
      <p:sp>
        <p:nvSpPr>
          <p:cNvPr id="5" name="Footer Placeholder 4">
            <a:extLst>
              <a:ext uri="{FF2B5EF4-FFF2-40B4-BE49-F238E27FC236}">
                <a16:creationId xmlns:a16="http://schemas.microsoft.com/office/drawing/2014/main" id="{28EB8383-D3F3-5F96-B911-8544D1CA6B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16F737-15DB-74A4-2DEE-C8F98FEFF864}"/>
              </a:ext>
            </a:extLst>
          </p:cNvPr>
          <p:cNvSpPr>
            <a:spLocks noGrp="1"/>
          </p:cNvSpPr>
          <p:nvPr>
            <p:ph type="sldNum" sz="quarter" idx="12"/>
          </p:nvPr>
        </p:nvSpPr>
        <p:spPr/>
        <p:txBody>
          <a:bodyPr/>
          <a:lstStyle/>
          <a:p>
            <a:fld id="{8D235A0E-6DAC-42EB-881A-11B4EF714B51}" type="slidenum">
              <a:rPr lang="en-US" smtClean="0"/>
              <a:t>‹#›</a:t>
            </a:fld>
            <a:endParaRPr lang="en-US"/>
          </a:p>
        </p:txBody>
      </p:sp>
    </p:spTree>
    <p:extLst>
      <p:ext uri="{BB962C8B-B14F-4D97-AF65-F5344CB8AC3E}">
        <p14:creationId xmlns:p14="http://schemas.microsoft.com/office/powerpoint/2010/main" val="1754318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AD3D8-1422-2830-74CC-38AEE6B4A25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D62C01-FC3E-8EB3-2392-F6F93509C35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91EC02-6A30-0F07-DA25-545E7FC4DD1D}"/>
              </a:ext>
            </a:extLst>
          </p:cNvPr>
          <p:cNvSpPr>
            <a:spLocks noGrp="1"/>
          </p:cNvSpPr>
          <p:nvPr>
            <p:ph type="dt" sz="half" idx="10"/>
          </p:nvPr>
        </p:nvSpPr>
        <p:spPr/>
        <p:txBody>
          <a:bodyPr/>
          <a:lstStyle/>
          <a:p>
            <a:fld id="{D892DD2B-8046-4D2F-9D1C-C12CCBF61A63}" type="datetimeFigureOut">
              <a:rPr lang="en-US" smtClean="0"/>
              <a:t>10/14/2025</a:t>
            </a:fld>
            <a:endParaRPr lang="en-US"/>
          </a:p>
        </p:txBody>
      </p:sp>
      <p:sp>
        <p:nvSpPr>
          <p:cNvPr id="5" name="Footer Placeholder 4">
            <a:extLst>
              <a:ext uri="{FF2B5EF4-FFF2-40B4-BE49-F238E27FC236}">
                <a16:creationId xmlns:a16="http://schemas.microsoft.com/office/drawing/2014/main" id="{0915E0DC-4DE0-EE58-2222-2AD0C9AC22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B318D7-A4E5-9C98-B7F9-D0CDECC6E9C4}"/>
              </a:ext>
            </a:extLst>
          </p:cNvPr>
          <p:cNvSpPr>
            <a:spLocks noGrp="1"/>
          </p:cNvSpPr>
          <p:nvPr>
            <p:ph type="sldNum" sz="quarter" idx="12"/>
          </p:nvPr>
        </p:nvSpPr>
        <p:spPr/>
        <p:txBody>
          <a:bodyPr/>
          <a:lstStyle/>
          <a:p>
            <a:fld id="{8D235A0E-6DAC-42EB-881A-11B4EF714B51}" type="slidenum">
              <a:rPr lang="en-US" smtClean="0"/>
              <a:t>‹#›</a:t>
            </a:fld>
            <a:endParaRPr lang="en-US"/>
          </a:p>
        </p:txBody>
      </p:sp>
    </p:spTree>
    <p:extLst>
      <p:ext uri="{BB962C8B-B14F-4D97-AF65-F5344CB8AC3E}">
        <p14:creationId xmlns:p14="http://schemas.microsoft.com/office/powerpoint/2010/main" val="1054357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EA873D-BFC5-A1F4-9D4E-AA918DFB316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195C270-A38B-53A4-5872-4138992ECE4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3E4B89-8B9F-1938-D468-C0438BC3497E}"/>
              </a:ext>
            </a:extLst>
          </p:cNvPr>
          <p:cNvSpPr>
            <a:spLocks noGrp="1"/>
          </p:cNvSpPr>
          <p:nvPr>
            <p:ph type="dt" sz="half" idx="10"/>
          </p:nvPr>
        </p:nvSpPr>
        <p:spPr/>
        <p:txBody>
          <a:bodyPr/>
          <a:lstStyle/>
          <a:p>
            <a:fld id="{D892DD2B-8046-4D2F-9D1C-C12CCBF61A63}" type="datetimeFigureOut">
              <a:rPr lang="en-US" smtClean="0"/>
              <a:t>10/14/2025</a:t>
            </a:fld>
            <a:endParaRPr lang="en-US"/>
          </a:p>
        </p:txBody>
      </p:sp>
      <p:sp>
        <p:nvSpPr>
          <p:cNvPr id="5" name="Footer Placeholder 4">
            <a:extLst>
              <a:ext uri="{FF2B5EF4-FFF2-40B4-BE49-F238E27FC236}">
                <a16:creationId xmlns:a16="http://schemas.microsoft.com/office/drawing/2014/main" id="{E8EF7825-1E0D-68EB-9858-C04BA4CC98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631281-8994-C68A-1443-DAB0ADF5617B}"/>
              </a:ext>
            </a:extLst>
          </p:cNvPr>
          <p:cNvSpPr>
            <a:spLocks noGrp="1"/>
          </p:cNvSpPr>
          <p:nvPr>
            <p:ph type="sldNum" sz="quarter" idx="12"/>
          </p:nvPr>
        </p:nvSpPr>
        <p:spPr/>
        <p:txBody>
          <a:bodyPr/>
          <a:lstStyle/>
          <a:p>
            <a:fld id="{8D235A0E-6DAC-42EB-881A-11B4EF714B51}" type="slidenum">
              <a:rPr lang="en-US" smtClean="0"/>
              <a:t>‹#›</a:t>
            </a:fld>
            <a:endParaRPr lang="en-US"/>
          </a:p>
        </p:txBody>
      </p:sp>
    </p:spTree>
    <p:extLst>
      <p:ext uri="{BB962C8B-B14F-4D97-AF65-F5344CB8AC3E}">
        <p14:creationId xmlns:p14="http://schemas.microsoft.com/office/powerpoint/2010/main" val="1735338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4D0CB-9A1E-040E-7837-FE8E3BF029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913AD8-9169-D4FC-CC82-6057252484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914DC9-9394-7FE6-8668-6D39ED4A80CE}"/>
              </a:ext>
            </a:extLst>
          </p:cNvPr>
          <p:cNvSpPr>
            <a:spLocks noGrp="1"/>
          </p:cNvSpPr>
          <p:nvPr>
            <p:ph type="dt" sz="half" idx="10"/>
          </p:nvPr>
        </p:nvSpPr>
        <p:spPr/>
        <p:txBody>
          <a:bodyPr/>
          <a:lstStyle/>
          <a:p>
            <a:fld id="{D892DD2B-8046-4D2F-9D1C-C12CCBF61A63}" type="datetimeFigureOut">
              <a:rPr lang="en-US" smtClean="0"/>
              <a:t>10/14/2025</a:t>
            </a:fld>
            <a:endParaRPr lang="en-US"/>
          </a:p>
        </p:txBody>
      </p:sp>
      <p:sp>
        <p:nvSpPr>
          <p:cNvPr id="5" name="Footer Placeholder 4">
            <a:extLst>
              <a:ext uri="{FF2B5EF4-FFF2-40B4-BE49-F238E27FC236}">
                <a16:creationId xmlns:a16="http://schemas.microsoft.com/office/drawing/2014/main" id="{BAF340CA-6FB6-AE43-917C-2837763BAF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AD465A-55E0-FC38-AC33-A17B07DEADDA}"/>
              </a:ext>
            </a:extLst>
          </p:cNvPr>
          <p:cNvSpPr>
            <a:spLocks noGrp="1"/>
          </p:cNvSpPr>
          <p:nvPr>
            <p:ph type="sldNum" sz="quarter" idx="12"/>
          </p:nvPr>
        </p:nvSpPr>
        <p:spPr/>
        <p:txBody>
          <a:bodyPr/>
          <a:lstStyle/>
          <a:p>
            <a:fld id="{8D235A0E-6DAC-42EB-881A-11B4EF714B51}" type="slidenum">
              <a:rPr lang="en-US" smtClean="0"/>
              <a:t>‹#›</a:t>
            </a:fld>
            <a:endParaRPr lang="en-US"/>
          </a:p>
        </p:txBody>
      </p:sp>
    </p:spTree>
    <p:extLst>
      <p:ext uri="{BB962C8B-B14F-4D97-AF65-F5344CB8AC3E}">
        <p14:creationId xmlns:p14="http://schemas.microsoft.com/office/powerpoint/2010/main" val="2848977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FBCB1-263F-7FDC-1328-1712DA644D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8F39C1E-8D10-CB1A-C465-D58A07DF833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48FFD2-FC46-BF97-F59D-36325ACEB1E6}"/>
              </a:ext>
            </a:extLst>
          </p:cNvPr>
          <p:cNvSpPr>
            <a:spLocks noGrp="1"/>
          </p:cNvSpPr>
          <p:nvPr>
            <p:ph type="dt" sz="half" idx="10"/>
          </p:nvPr>
        </p:nvSpPr>
        <p:spPr/>
        <p:txBody>
          <a:bodyPr/>
          <a:lstStyle/>
          <a:p>
            <a:fld id="{D892DD2B-8046-4D2F-9D1C-C12CCBF61A63}" type="datetimeFigureOut">
              <a:rPr lang="en-US" smtClean="0"/>
              <a:t>10/14/2025</a:t>
            </a:fld>
            <a:endParaRPr lang="en-US"/>
          </a:p>
        </p:txBody>
      </p:sp>
      <p:sp>
        <p:nvSpPr>
          <p:cNvPr id="5" name="Footer Placeholder 4">
            <a:extLst>
              <a:ext uri="{FF2B5EF4-FFF2-40B4-BE49-F238E27FC236}">
                <a16:creationId xmlns:a16="http://schemas.microsoft.com/office/drawing/2014/main" id="{984B1CF6-A40E-A7A0-A071-8008644B7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198260-4B90-3BB1-779A-2C58FCA4434F}"/>
              </a:ext>
            </a:extLst>
          </p:cNvPr>
          <p:cNvSpPr>
            <a:spLocks noGrp="1"/>
          </p:cNvSpPr>
          <p:nvPr>
            <p:ph type="sldNum" sz="quarter" idx="12"/>
          </p:nvPr>
        </p:nvSpPr>
        <p:spPr/>
        <p:txBody>
          <a:bodyPr/>
          <a:lstStyle/>
          <a:p>
            <a:fld id="{8D235A0E-6DAC-42EB-881A-11B4EF714B51}" type="slidenum">
              <a:rPr lang="en-US" smtClean="0"/>
              <a:t>‹#›</a:t>
            </a:fld>
            <a:endParaRPr lang="en-US"/>
          </a:p>
        </p:txBody>
      </p:sp>
    </p:spTree>
    <p:extLst>
      <p:ext uri="{BB962C8B-B14F-4D97-AF65-F5344CB8AC3E}">
        <p14:creationId xmlns:p14="http://schemas.microsoft.com/office/powerpoint/2010/main" val="695461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CD0BF-60F6-E50E-25DF-3C42DD73B7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D293C0-F4CD-99AB-7013-E7D6469EF86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AAB1E9-FB95-7DBF-7C90-601C228EE9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0C9985-F11C-03AA-66C9-022559B3EEB6}"/>
              </a:ext>
            </a:extLst>
          </p:cNvPr>
          <p:cNvSpPr>
            <a:spLocks noGrp="1"/>
          </p:cNvSpPr>
          <p:nvPr>
            <p:ph type="dt" sz="half" idx="10"/>
          </p:nvPr>
        </p:nvSpPr>
        <p:spPr/>
        <p:txBody>
          <a:bodyPr/>
          <a:lstStyle/>
          <a:p>
            <a:fld id="{D892DD2B-8046-4D2F-9D1C-C12CCBF61A63}" type="datetimeFigureOut">
              <a:rPr lang="en-US" smtClean="0"/>
              <a:t>10/14/2025</a:t>
            </a:fld>
            <a:endParaRPr lang="en-US"/>
          </a:p>
        </p:txBody>
      </p:sp>
      <p:sp>
        <p:nvSpPr>
          <p:cNvPr id="6" name="Footer Placeholder 5">
            <a:extLst>
              <a:ext uri="{FF2B5EF4-FFF2-40B4-BE49-F238E27FC236}">
                <a16:creationId xmlns:a16="http://schemas.microsoft.com/office/drawing/2014/main" id="{338C4BF9-060A-CA17-5544-6C5F1AC079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7877C9-A2B9-45EC-42ED-716C51DAF914}"/>
              </a:ext>
            </a:extLst>
          </p:cNvPr>
          <p:cNvSpPr>
            <a:spLocks noGrp="1"/>
          </p:cNvSpPr>
          <p:nvPr>
            <p:ph type="sldNum" sz="quarter" idx="12"/>
          </p:nvPr>
        </p:nvSpPr>
        <p:spPr/>
        <p:txBody>
          <a:bodyPr/>
          <a:lstStyle/>
          <a:p>
            <a:fld id="{8D235A0E-6DAC-42EB-881A-11B4EF714B51}" type="slidenum">
              <a:rPr lang="en-US" smtClean="0"/>
              <a:t>‹#›</a:t>
            </a:fld>
            <a:endParaRPr lang="en-US"/>
          </a:p>
        </p:txBody>
      </p:sp>
    </p:spTree>
    <p:extLst>
      <p:ext uri="{BB962C8B-B14F-4D97-AF65-F5344CB8AC3E}">
        <p14:creationId xmlns:p14="http://schemas.microsoft.com/office/powerpoint/2010/main" val="1862770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0D325-9323-1FF1-671F-C8B7E49DE7D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7E7F35-5383-B4AA-C396-B3FD0FE0B2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401FF8-A693-0171-620B-98BDF7225F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EF5198B-6BB2-05C1-FEDF-47B2AAAB51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E02AB8-0348-52CA-EE0F-E07550E35E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E1D490F-68CD-65C1-18CD-3071373271BC}"/>
              </a:ext>
            </a:extLst>
          </p:cNvPr>
          <p:cNvSpPr>
            <a:spLocks noGrp="1"/>
          </p:cNvSpPr>
          <p:nvPr>
            <p:ph type="dt" sz="half" idx="10"/>
          </p:nvPr>
        </p:nvSpPr>
        <p:spPr/>
        <p:txBody>
          <a:bodyPr/>
          <a:lstStyle/>
          <a:p>
            <a:fld id="{D892DD2B-8046-4D2F-9D1C-C12CCBF61A63}" type="datetimeFigureOut">
              <a:rPr lang="en-US" smtClean="0"/>
              <a:t>10/14/2025</a:t>
            </a:fld>
            <a:endParaRPr lang="en-US"/>
          </a:p>
        </p:txBody>
      </p:sp>
      <p:sp>
        <p:nvSpPr>
          <p:cNvPr id="8" name="Footer Placeholder 7">
            <a:extLst>
              <a:ext uri="{FF2B5EF4-FFF2-40B4-BE49-F238E27FC236}">
                <a16:creationId xmlns:a16="http://schemas.microsoft.com/office/drawing/2014/main" id="{A1B81441-D104-CE91-0208-51842CD8D34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ABC257C-536A-BD2C-A49D-997B25977A25}"/>
              </a:ext>
            </a:extLst>
          </p:cNvPr>
          <p:cNvSpPr>
            <a:spLocks noGrp="1"/>
          </p:cNvSpPr>
          <p:nvPr>
            <p:ph type="sldNum" sz="quarter" idx="12"/>
          </p:nvPr>
        </p:nvSpPr>
        <p:spPr/>
        <p:txBody>
          <a:bodyPr/>
          <a:lstStyle/>
          <a:p>
            <a:fld id="{8D235A0E-6DAC-42EB-881A-11B4EF714B51}" type="slidenum">
              <a:rPr lang="en-US" smtClean="0"/>
              <a:t>‹#›</a:t>
            </a:fld>
            <a:endParaRPr lang="en-US"/>
          </a:p>
        </p:txBody>
      </p:sp>
    </p:spTree>
    <p:extLst>
      <p:ext uri="{BB962C8B-B14F-4D97-AF65-F5344CB8AC3E}">
        <p14:creationId xmlns:p14="http://schemas.microsoft.com/office/powerpoint/2010/main" val="1641212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B9892-6A7A-D130-528E-8E22CAA936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DDFDFA0-4B9A-8F29-709B-DABD6BDFFA5F}"/>
              </a:ext>
            </a:extLst>
          </p:cNvPr>
          <p:cNvSpPr>
            <a:spLocks noGrp="1"/>
          </p:cNvSpPr>
          <p:nvPr>
            <p:ph type="dt" sz="half" idx="10"/>
          </p:nvPr>
        </p:nvSpPr>
        <p:spPr/>
        <p:txBody>
          <a:bodyPr/>
          <a:lstStyle/>
          <a:p>
            <a:fld id="{D892DD2B-8046-4D2F-9D1C-C12CCBF61A63}" type="datetimeFigureOut">
              <a:rPr lang="en-US" smtClean="0"/>
              <a:t>10/14/2025</a:t>
            </a:fld>
            <a:endParaRPr lang="en-US"/>
          </a:p>
        </p:txBody>
      </p:sp>
      <p:sp>
        <p:nvSpPr>
          <p:cNvPr id="4" name="Footer Placeholder 3">
            <a:extLst>
              <a:ext uri="{FF2B5EF4-FFF2-40B4-BE49-F238E27FC236}">
                <a16:creationId xmlns:a16="http://schemas.microsoft.com/office/drawing/2014/main" id="{10FEB797-467E-1B83-C367-C8B222D523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5084FD-9BC9-99DC-AA39-C91F1CDC104D}"/>
              </a:ext>
            </a:extLst>
          </p:cNvPr>
          <p:cNvSpPr>
            <a:spLocks noGrp="1"/>
          </p:cNvSpPr>
          <p:nvPr>
            <p:ph type="sldNum" sz="quarter" idx="12"/>
          </p:nvPr>
        </p:nvSpPr>
        <p:spPr/>
        <p:txBody>
          <a:bodyPr/>
          <a:lstStyle/>
          <a:p>
            <a:fld id="{8D235A0E-6DAC-42EB-881A-11B4EF714B51}" type="slidenum">
              <a:rPr lang="en-US" smtClean="0"/>
              <a:t>‹#›</a:t>
            </a:fld>
            <a:endParaRPr lang="en-US"/>
          </a:p>
        </p:txBody>
      </p:sp>
    </p:spTree>
    <p:extLst>
      <p:ext uri="{BB962C8B-B14F-4D97-AF65-F5344CB8AC3E}">
        <p14:creationId xmlns:p14="http://schemas.microsoft.com/office/powerpoint/2010/main" val="1242594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8F9B77-C96D-31AE-D020-F03B895A53F0}"/>
              </a:ext>
            </a:extLst>
          </p:cNvPr>
          <p:cNvSpPr>
            <a:spLocks noGrp="1"/>
          </p:cNvSpPr>
          <p:nvPr>
            <p:ph type="dt" sz="half" idx="10"/>
          </p:nvPr>
        </p:nvSpPr>
        <p:spPr/>
        <p:txBody>
          <a:bodyPr/>
          <a:lstStyle/>
          <a:p>
            <a:fld id="{D892DD2B-8046-4D2F-9D1C-C12CCBF61A63}" type="datetimeFigureOut">
              <a:rPr lang="en-US" smtClean="0"/>
              <a:t>10/14/2025</a:t>
            </a:fld>
            <a:endParaRPr lang="en-US"/>
          </a:p>
        </p:txBody>
      </p:sp>
      <p:sp>
        <p:nvSpPr>
          <p:cNvPr id="3" name="Footer Placeholder 2">
            <a:extLst>
              <a:ext uri="{FF2B5EF4-FFF2-40B4-BE49-F238E27FC236}">
                <a16:creationId xmlns:a16="http://schemas.microsoft.com/office/drawing/2014/main" id="{E615684B-FF3F-575D-C13C-F161D106467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967704-DD86-0FB5-D08F-4448F49E50C3}"/>
              </a:ext>
            </a:extLst>
          </p:cNvPr>
          <p:cNvSpPr>
            <a:spLocks noGrp="1"/>
          </p:cNvSpPr>
          <p:nvPr>
            <p:ph type="sldNum" sz="quarter" idx="12"/>
          </p:nvPr>
        </p:nvSpPr>
        <p:spPr/>
        <p:txBody>
          <a:bodyPr/>
          <a:lstStyle/>
          <a:p>
            <a:fld id="{8D235A0E-6DAC-42EB-881A-11B4EF714B51}" type="slidenum">
              <a:rPr lang="en-US" smtClean="0"/>
              <a:t>‹#›</a:t>
            </a:fld>
            <a:endParaRPr lang="en-US"/>
          </a:p>
        </p:txBody>
      </p:sp>
    </p:spTree>
    <p:extLst>
      <p:ext uri="{BB962C8B-B14F-4D97-AF65-F5344CB8AC3E}">
        <p14:creationId xmlns:p14="http://schemas.microsoft.com/office/powerpoint/2010/main" val="2963322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5013D-0E9B-FF21-286C-0501CEC555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2179908-5F48-A1D3-04FF-3C242D593E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D06C8F-3068-CFB1-AC71-AD28CB54BD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7ED817-7D06-C9FE-E952-E4F450A776D4}"/>
              </a:ext>
            </a:extLst>
          </p:cNvPr>
          <p:cNvSpPr>
            <a:spLocks noGrp="1"/>
          </p:cNvSpPr>
          <p:nvPr>
            <p:ph type="dt" sz="half" idx="10"/>
          </p:nvPr>
        </p:nvSpPr>
        <p:spPr/>
        <p:txBody>
          <a:bodyPr/>
          <a:lstStyle/>
          <a:p>
            <a:fld id="{D892DD2B-8046-4D2F-9D1C-C12CCBF61A63}" type="datetimeFigureOut">
              <a:rPr lang="en-US" smtClean="0"/>
              <a:t>10/14/2025</a:t>
            </a:fld>
            <a:endParaRPr lang="en-US"/>
          </a:p>
        </p:txBody>
      </p:sp>
      <p:sp>
        <p:nvSpPr>
          <p:cNvPr id="6" name="Footer Placeholder 5">
            <a:extLst>
              <a:ext uri="{FF2B5EF4-FFF2-40B4-BE49-F238E27FC236}">
                <a16:creationId xmlns:a16="http://schemas.microsoft.com/office/drawing/2014/main" id="{3098110F-8B41-E88C-5348-FF25417FF7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58D98D-8151-7DAA-0EDC-96D287432F90}"/>
              </a:ext>
            </a:extLst>
          </p:cNvPr>
          <p:cNvSpPr>
            <a:spLocks noGrp="1"/>
          </p:cNvSpPr>
          <p:nvPr>
            <p:ph type="sldNum" sz="quarter" idx="12"/>
          </p:nvPr>
        </p:nvSpPr>
        <p:spPr/>
        <p:txBody>
          <a:bodyPr/>
          <a:lstStyle/>
          <a:p>
            <a:fld id="{8D235A0E-6DAC-42EB-881A-11B4EF714B51}" type="slidenum">
              <a:rPr lang="en-US" smtClean="0"/>
              <a:t>‹#›</a:t>
            </a:fld>
            <a:endParaRPr lang="en-US"/>
          </a:p>
        </p:txBody>
      </p:sp>
    </p:spTree>
    <p:extLst>
      <p:ext uri="{BB962C8B-B14F-4D97-AF65-F5344CB8AC3E}">
        <p14:creationId xmlns:p14="http://schemas.microsoft.com/office/powerpoint/2010/main" val="3407150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D72D6-89D0-1CC1-CC10-764BC3131F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1CBE500-2DA1-D928-613A-414D49A6C6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D22535A-F9C9-A131-6852-637A1660FF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2EE9F3-84D2-EE48-D36B-11A4A21942BD}"/>
              </a:ext>
            </a:extLst>
          </p:cNvPr>
          <p:cNvSpPr>
            <a:spLocks noGrp="1"/>
          </p:cNvSpPr>
          <p:nvPr>
            <p:ph type="dt" sz="half" idx="10"/>
          </p:nvPr>
        </p:nvSpPr>
        <p:spPr/>
        <p:txBody>
          <a:bodyPr/>
          <a:lstStyle/>
          <a:p>
            <a:fld id="{D892DD2B-8046-4D2F-9D1C-C12CCBF61A63}" type="datetimeFigureOut">
              <a:rPr lang="en-US" smtClean="0"/>
              <a:t>10/14/2025</a:t>
            </a:fld>
            <a:endParaRPr lang="en-US"/>
          </a:p>
        </p:txBody>
      </p:sp>
      <p:sp>
        <p:nvSpPr>
          <p:cNvPr id="6" name="Footer Placeholder 5">
            <a:extLst>
              <a:ext uri="{FF2B5EF4-FFF2-40B4-BE49-F238E27FC236}">
                <a16:creationId xmlns:a16="http://schemas.microsoft.com/office/drawing/2014/main" id="{35BE260F-B220-8F2D-A2F7-9D5D658E6F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93EC20-531D-DDA4-116A-1C403EE2CEA7}"/>
              </a:ext>
            </a:extLst>
          </p:cNvPr>
          <p:cNvSpPr>
            <a:spLocks noGrp="1"/>
          </p:cNvSpPr>
          <p:nvPr>
            <p:ph type="sldNum" sz="quarter" idx="12"/>
          </p:nvPr>
        </p:nvSpPr>
        <p:spPr/>
        <p:txBody>
          <a:bodyPr/>
          <a:lstStyle/>
          <a:p>
            <a:fld id="{8D235A0E-6DAC-42EB-881A-11B4EF714B51}" type="slidenum">
              <a:rPr lang="en-US" smtClean="0"/>
              <a:t>‹#›</a:t>
            </a:fld>
            <a:endParaRPr lang="en-US"/>
          </a:p>
        </p:txBody>
      </p:sp>
    </p:spTree>
    <p:extLst>
      <p:ext uri="{BB962C8B-B14F-4D97-AF65-F5344CB8AC3E}">
        <p14:creationId xmlns:p14="http://schemas.microsoft.com/office/powerpoint/2010/main" val="1495657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C5887B-8DDA-2FC3-1F42-108EFC862A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6F48A0C-C7E2-1649-7138-29B3072FEC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A4CB8-AEDC-4358-5482-284453F046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892DD2B-8046-4D2F-9D1C-C12CCBF61A63}" type="datetimeFigureOut">
              <a:rPr lang="en-US" smtClean="0"/>
              <a:t>10/14/2025</a:t>
            </a:fld>
            <a:endParaRPr lang="en-US"/>
          </a:p>
        </p:txBody>
      </p:sp>
      <p:sp>
        <p:nvSpPr>
          <p:cNvPr id="5" name="Footer Placeholder 4">
            <a:extLst>
              <a:ext uri="{FF2B5EF4-FFF2-40B4-BE49-F238E27FC236}">
                <a16:creationId xmlns:a16="http://schemas.microsoft.com/office/drawing/2014/main" id="{A412C93C-2DEC-545A-C483-A724505B9D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D443234-88B3-C038-19A6-2A340CEE2B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D235A0E-6DAC-42EB-881A-11B4EF714B51}" type="slidenum">
              <a:rPr lang="en-US" smtClean="0"/>
              <a:t>‹#›</a:t>
            </a:fld>
            <a:endParaRPr lang="en-US"/>
          </a:p>
        </p:txBody>
      </p:sp>
    </p:spTree>
    <p:extLst>
      <p:ext uri="{BB962C8B-B14F-4D97-AF65-F5344CB8AC3E}">
        <p14:creationId xmlns:p14="http://schemas.microsoft.com/office/powerpoint/2010/main" val="28980154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9801" name="Rectangle 28980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803" name="Rectangle 289802">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805" name="Rectangle 289804">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807" name="Rectangle 289806">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9809" name="Freeform: Shape 289808">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9811" name="Rectangle 289810">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794" name="Rectangle 2">
            <a:extLst>
              <a:ext uri="{FF2B5EF4-FFF2-40B4-BE49-F238E27FC236}">
                <a16:creationId xmlns:a16="http://schemas.microsoft.com/office/drawing/2014/main" id="{F8DD5573-482B-90F1-A364-CEE7C30C2DEB}"/>
              </a:ext>
            </a:extLst>
          </p:cNvPr>
          <p:cNvSpPr>
            <a:spLocks noGrp="1" noChangeArrowheads="1"/>
          </p:cNvSpPr>
          <p:nvPr>
            <p:ph type="title"/>
          </p:nvPr>
        </p:nvSpPr>
        <p:spPr>
          <a:xfrm>
            <a:off x="586478" y="1683756"/>
            <a:ext cx="3115265" cy="2396359"/>
          </a:xfrm>
        </p:spPr>
        <p:txBody>
          <a:bodyPr anchor="b">
            <a:normAutofit/>
          </a:bodyPr>
          <a:lstStyle/>
          <a:p>
            <a:pPr algn="r" eaLnBrk="1" hangingPunct="1"/>
            <a:r>
              <a:rPr lang="en-US" altLang="en-US" sz="4000">
                <a:solidFill>
                  <a:srgbClr val="FFFFFF"/>
                </a:solidFill>
                <a:latin typeface="Verdana" panose="020B0604030504040204" pitchFamily="34" charset="0"/>
              </a:rPr>
              <a:t>Methane (CH</a:t>
            </a:r>
            <a:r>
              <a:rPr lang="en-US" altLang="en-US" sz="4000" baseline="-25000">
                <a:solidFill>
                  <a:srgbClr val="FFFFFF"/>
                </a:solidFill>
                <a:latin typeface="Verdana" panose="020B0604030504040204" pitchFamily="34" charset="0"/>
              </a:rPr>
              <a:t>4</a:t>
            </a:r>
            <a:r>
              <a:rPr lang="en-US" altLang="en-US" sz="4000">
                <a:solidFill>
                  <a:srgbClr val="FFFFFF"/>
                </a:solidFill>
                <a:latin typeface="Verdana" panose="020B0604030504040204" pitchFamily="34" charset="0"/>
              </a:rPr>
              <a:t>)</a:t>
            </a:r>
          </a:p>
        </p:txBody>
      </p:sp>
      <p:graphicFrame>
        <p:nvGraphicFramePr>
          <p:cNvPr id="289797" name="Rectangle 3">
            <a:extLst>
              <a:ext uri="{FF2B5EF4-FFF2-40B4-BE49-F238E27FC236}">
                <a16:creationId xmlns:a16="http://schemas.microsoft.com/office/drawing/2014/main" id="{EAA5F416-A0C2-50D1-4DD4-63961B426750}"/>
              </a:ext>
            </a:extLst>
          </p:cNvPr>
          <p:cNvGraphicFramePr/>
          <p:nvPr>
            <p:extLst>
              <p:ext uri="{D42A27DB-BD31-4B8C-83A1-F6EECF244321}">
                <p14:modId xmlns:p14="http://schemas.microsoft.com/office/powerpoint/2010/main" val="2962934752"/>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1848" name="Rectangle 29184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91850" name="Rectangle 29184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1852" name="Rectangle 29185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1854" name="Rectangle 29185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1856" name="Rectangle 29185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1858" name="Freeform: Shape 29185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1860" name="Rectangle 29185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1842" name="Rectangle 2">
            <a:extLst>
              <a:ext uri="{FF2B5EF4-FFF2-40B4-BE49-F238E27FC236}">
                <a16:creationId xmlns:a16="http://schemas.microsoft.com/office/drawing/2014/main" id="{DD5CCF42-041A-E8E6-4647-13F79D1B0D83}"/>
              </a:ext>
            </a:extLst>
          </p:cNvPr>
          <p:cNvSpPr>
            <a:spLocks noGrp="1" noChangeArrowheads="1"/>
          </p:cNvSpPr>
          <p:nvPr>
            <p:ph type="title"/>
          </p:nvPr>
        </p:nvSpPr>
        <p:spPr>
          <a:xfrm>
            <a:off x="466722" y="586855"/>
            <a:ext cx="3201366" cy="3387497"/>
          </a:xfrm>
        </p:spPr>
        <p:txBody>
          <a:bodyPr anchor="b">
            <a:normAutofit/>
          </a:bodyPr>
          <a:lstStyle/>
          <a:p>
            <a:pPr algn="r" eaLnBrk="1" hangingPunct="1"/>
            <a:r>
              <a:rPr lang="en-US" altLang="en-US" sz="4000" dirty="0">
                <a:solidFill>
                  <a:srgbClr val="FFFFFF"/>
                </a:solidFill>
                <a:latin typeface="Verdana" panose="020B0604030504040204" pitchFamily="34" charset="0"/>
              </a:rPr>
              <a:t>Methane (CH</a:t>
            </a:r>
            <a:r>
              <a:rPr lang="en-US" altLang="en-US" sz="4000" baseline="-25000" dirty="0">
                <a:solidFill>
                  <a:srgbClr val="FFFFFF"/>
                </a:solidFill>
                <a:latin typeface="Verdana" panose="020B0604030504040204" pitchFamily="34" charset="0"/>
              </a:rPr>
              <a:t>4</a:t>
            </a:r>
            <a:r>
              <a:rPr lang="en-US" altLang="en-US" sz="4000" dirty="0">
                <a:solidFill>
                  <a:srgbClr val="FFFFFF"/>
                </a:solidFill>
                <a:latin typeface="Verdana" panose="020B0604030504040204" pitchFamily="34" charset="0"/>
              </a:rPr>
              <a:t>)</a:t>
            </a:r>
          </a:p>
        </p:txBody>
      </p:sp>
      <p:sp>
        <p:nvSpPr>
          <p:cNvPr id="291843" name="Rectangle 3">
            <a:extLst>
              <a:ext uri="{FF2B5EF4-FFF2-40B4-BE49-F238E27FC236}">
                <a16:creationId xmlns:a16="http://schemas.microsoft.com/office/drawing/2014/main" id="{C26737BD-C7D7-389B-F0E3-6BD3C4697EDE}"/>
              </a:ext>
            </a:extLst>
          </p:cNvPr>
          <p:cNvSpPr>
            <a:spLocks noGrp="1" noChangeArrowheads="1"/>
          </p:cNvSpPr>
          <p:nvPr>
            <p:ph type="body" idx="1"/>
          </p:nvPr>
        </p:nvSpPr>
        <p:spPr>
          <a:xfrm>
            <a:off x="4810259" y="649480"/>
            <a:ext cx="6555347" cy="5546047"/>
          </a:xfrm>
        </p:spPr>
        <p:txBody>
          <a:bodyPr anchor="ctr">
            <a:normAutofit lnSpcReduction="10000"/>
          </a:bodyPr>
          <a:lstStyle/>
          <a:p>
            <a:pPr eaLnBrk="1" hangingPunct="1"/>
            <a:r>
              <a:rPr lang="en-US" altLang="en-US" dirty="0">
                <a:latin typeface="Verdana" panose="020B0604030504040204" pitchFamily="34" charset="0"/>
              </a:rPr>
              <a:t>Explosive Range (5% to 15%) and Flammability: </a:t>
            </a:r>
          </a:p>
          <a:p>
            <a:pPr lvl="1" eaLnBrk="1" hangingPunct="1"/>
            <a:r>
              <a:rPr lang="en-US" altLang="en-US" sz="2800" dirty="0">
                <a:latin typeface="Verdana" panose="020B0604030504040204" pitchFamily="34" charset="0"/>
              </a:rPr>
              <a:t>Methane's explosive range is not an absolute measure of safety. </a:t>
            </a:r>
          </a:p>
          <a:p>
            <a:pPr lvl="1" eaLnBrk="1" hangingPunct="1"/>
            <a:r>
              <a:rPr lang="en-US" altLang="en-US" sz="2800" dirty="0">
                <a:latin typeface="Verdana" panose="020B0604030504040204" pitchFamily="34" charset="0"/>
              </a:rPr>
              <a:t>There are other important factors to take into consideration. </a:t>
            </a:r>
          </a:p>
          <a:p>
            <a:pPr lvl="1" eaLnBrk="1" hangingPunct="1"/>
            <a:r>
              <a:rPr lang="en-US" altLang="en-US" sz="2800" dirty="0">
                <a:latin typeface="Verdana" panose="020B0604030504040204" pitchFamily="34" charset="0"/>
              </a:rPr>
              <a:t>For example, the presence of other combustible gases with wider explosive ranges or lower ignition points than methane may result in a more highly explosive mixture.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3896" name="Rectangle 29389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3901" name="Freeform: Shape 29390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3890" name="Rectangle 2">
            <a:extLst>
              <a:ext uri="{FF2B5EF4-FFF2-40B4-BE49-F238E27FC236}">
                <a16:creationId xmlns:a16="http://schemas.microsoft.com/office/drawing/2014/main" id="{CC47E7D5-D773-157F-D738-A6B943F3B1AC}"/>
              </a:ext>
            </a:extLst>
          </p:cNvPr>
          <p:cNvSpPr>
            <a:spLocks noGrp="1" noChangeArrowheads="1"/>
          </p:cNvSpPr>
          <p:nvPr>
            <p:ph type="title"/>
          </p:nvPr>
        </p:nvSpPr>
        <p:spPr>
          <a:xfrm>
            <a:off x="686834" y="1153572"/>
            <a:ext cx="3200400" cy="4461163"/>
          </a:xfrm>
        </p:spPr>
        <p:txBody>
          <a:bodyPr>
            <a:normAutofit/>
          </a:bodyPr>
          <a:lstStyle/>
          <a:p>
            <a:pPr eaLnBrk="1" hangingPunct="1"/>
            <a:r>
              <a:rPr lang="en-US" altLang="en-US">
                <a:solidFill>
                  <a:srgbClr val="FFFFFF"/>
                </a:solidFill>
                <a:latin typeface="Verdana" panose="020B0604030504040204" pitchFamily="34" charset="0"/>
              </a:rPr>
              <a:t>Methane (CH</a:t>
            </a:r>
            <a:r>
              <a:rPr lang="en-US" altLang="en-US" baseline="-25000">
                <a:solidFill>
                  <a:srgbClr val="FFFFFF"/>
                </a:solidFill>
                <a:latin typeface="Verdana" panose="020B0604030504040204" pitchFamily="34" charset="0"/>
              </a:rPr>
              <a:t>4</a:t>
            </a:r>
            <a:r>
              <a:rPr lang="en-US" altLang="en-US">
                <a:solidFill>
                  <a:srgbClr val="FFFFFF"/>
                </a:solidFill>
                <a:latin typeface="Verdana" panose="020B0604030504040204" pitchFamily="34" charset="0"/>
              </a:rPr>
              <a:t>)</a:t>
            </a:r>
          </a:p>
        </p:txBody>
      </p:sp>
      <p:sp>
        <p:nvSpPr>
          <p:cNvPr id="293900" name="Arc 29389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93891" name="Rectangle 3">
            <a:extLst>
              <a:ext uri="{FF2B5EF4-FFF2-40B4-BE49-F238E27FC236}">
                <a16:creationId xmlns:a16="http://schemas.microsoft.com/office/drawing/2014/main" id="{7DF3B65A-5DEA-4901-5CAE-9C684ACE85C1}"/>
              </a:ext>
            </a:extLst>
          </p:cNvPr>
          <p:cNvSpPr>
            <a:spLocks noGrp="1" noChangeArrowheads="1"/>
          </p:cNvSpPr>
          <p:nvPr>
            <p:ph type="body" idx="1"/>
          </p:nvPr>
        </p:nvSpPr>
        <p:spPr>
          <a:xfrm>
            <a:off x="4447308" y="591344"/>
            <a:ext cx="6906491" cy="5585619"/>
          </a:xfrm>
        </p:spPr>
        <p:txBody>
          <a:bodyPr anchor="ctr">
            <a:normAutofit/>
          </a:bodyPr>
          <a:lstStyle/>
          <a:p>
            <a:pPr eaLnBrk="1" hangingPunct="1"/>
            <a:r>
              <a:rPr lang="en-US" altLang="en-US">
                <a:latin typeface="Verdana" panose="020B0604030504040204" pitchFamily="34" charset="0"/>
              </a:rPr>
              <a:t>Health Hazards: Methane is not toxic. In high concentrations, however, it can cause asphyxiation by lowering the oxygen content of normal air. The most dangerous aspect of methane is the fact that it is explosive. </a:t>
            </a:r>
          </a:p>
          <a:p>
            <a:pPr eaLnBrk="1" hangingPunct="1"/>
            <a:r>
              <a:rPr lang="en-US" altLang="en-US">
                <a:latin typeface="Verdana" panose="020B0604030504040204" pitchFamily="34" charset="0"/>
              </a:rPr>
              <a:t>Solubility: Slightly soluble in water. </a:t>
            </a:r>
          </a:p>
          <a:p>
            <a:pPr eaLnBrk="1" hangingPunct="1"/>
            <a:r>
              <a:rPr lang="en-US" altLang="en-US">
                <a:latin typeface="Verdana" panose="020B0604030504040204" pitchFamily="34" charset="0"/>
              </a:rPr>
              <a:t>Color/Odor/Taste: Colorless, odorless, tasteless.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5944" name="Rectangle 295943">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5946" name="Rectangle 295945">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5948" name="Rectangle 295947">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5950" name="Rectangle 295949">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5952" name="Rectangle 295951">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5954" name="Oval 295953">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5938" name="Rectangle 2">
            <a:extLst>
              <a:ext uri="{FF2B5EF4-FFF2-40B4-BE49-F238E27FC236}">
                <a16:creationId xmlns:a16="http://schemas.microsoft.com/office/drawing/2014/main" id="{3E0E6218-0926-C28C-E47B-2055A2F2EC3B}"/>
              </a:ext>
            </a:extLst>
          </p:cNvPr>
          <p:cNvSpPr>
            <a:spLocks noGrp="1" noChangeArrowheads="1"/>
          </p:cNvSpPr>
          <p:nvPr>
            <p:ph type="title"/>
          </p:nvPr>
        </p:nvSpPr>
        <p:spPr>
          <a:xfrm>
            <a:off x="826396" y="586855"/>
            <a:ext cx="4230100" cy="3387497"/>
          </a:xfrm>
        </p:spPr>
        <p:txBody>
          <a:bodyPr anchor="b">
            <a:normAutofit/>
          </a:bodyPr>
          <a:lstStyle/>
          <a:p>
            <a:pPr algn="r" eaLnBrk="1" hangingPunct="1"/>
            <a:r>
              <a:rPr lang="en-US" altLang="en-US" sz="4000">
                <a:solidFill>
                  <a:srgbClr val="FFFFFF"/>
                </a:solidFill>
                <a:latin typeface="Verdana" panose="020B0604030504040204" pitchFamily="34" charset="0"/>
              </a:rPr>
              <a:t>Methane (CH</a:t>
            </a:r>
            <a:r>
              <a:rPr lang="en-US" altLang="en-US" sz="4000" baseline="-25000">
                <a:solidFill>
                  <a:srgbClr val="FFFFFF"/>
                </a:solidFill>
                <a:latin typeface="Verdana" panose="020B0604030504040204" pitchFamily="34" charset="0"/>
              </a:rPr>
              <a:t>4</a:t>
            </a:r>
            <a:r>
              <a:rPr lang="en-US" altLang="en-US" sz="4000">
                <a:solidFill>
                  <a:srgbClr val="FFFFFF"/>
                </a:solidFill>
                <a:latin typeface="Verdana" panose="020B0604030504040204" pitchFamily="34" charset="0"/>
              </a:rPr>
              <a:t>)</a:t>
            </a:r>
          </a:p>
        </p:txBody>
      </p:sp>
      <p:sp>
        <p:nvSpPr>
          <p:cNvPr id="295939" name="Rectangle 3">
            <a:extLst>
              <a:ext uri="{FF2B5EF4-FFF2-40B4-BE49-F238E27FC236}">
                <a16:creationId xmlns:a16="http://schemas.microsoft.com/office/drawing/2014/main" id="{F72A5947-4FA3-A2C9-73DC-CA80C3BECCEB}"/>
              </a:ext>
            </a:extLst>
          </p:cNvPr>
          <p:cNvSpPr>
            <a:spLocks noGrp="1" noChangeArrowheads="1"/>
          </p:cNvSpPr>
          <p:nvPr>
            <p:ph type="body" idx="1"/>
          </p:nvPr>
        </p:nvSpPr>
        <p:spPr>
          <a:xfrm>
            <a:off x="6096000" y="223736"/>
            <a:ext cx="5668207" cy="6449438"/>
          </a:xfrm>
        </p:spPr>
        <p:txBody>
          <a:bodyPr anchor="ctr">
            <a:normAutofit/>
          </a:bodyPr>
          <a:lstStyle/>
          <a:p>
            <a:pPr eaLnBrk="1" hangingPunct="1"/>
            <a:r>
              <a:rPr lang="en-US" altLang="en-US" sz="2400" dirty="0">
                <a:latin typeface="Verdana" panose="020B0604030504040204" pitchFamily="34" charset="0"/>
              </a:rPr>
              <a:t>Cause or Origin: </a:t>
            </a:r>
          </a:p>
          <a:p>
            <a:pPr lvl="1" eaLnBrk="1" hangingPunct="1"/>
            <a:r>
              <a:rPr lang="en-US" altLang="en-US" dirty="0">
                <a:latin typeface="Verdana" panose="020B0604030504040204" pitchFamily="34" charset="0"/>
              </a:rPr>
              <a:t>Methane may be liberated from the strata in metal/nonmetal mines when carbonaceous shale is penetrated, and occasionally when carbonaceous rock is contacted or is in the vicinity. </a:t>
            </a:r>
          </a:p>
          <a:p>
            <a:pPr lvl="1" eaLnBrk="1" hangingPunct="1"/>
            <a:r>
              <a:rPr lang="en-US" altLang="en-US" dirty="0">
                <a:latin typeface="Verdana" panose="020B0604030504040204" pitchFamily="34" charset="0"/>
              </a:rPr>
              <a:t>Methane can issue in large quantities from sudden outbursts or from feeders or blowers or clay veins in some mines. </a:t>
            </a:r>
          </a:p>
          <a:p>
            <a:pPr lvl="1" eaLnBrk="1" hangingPunct="1"/>
            <a:r>
              <a:rPr lang="en-US" altLang="en-US" dirty="0">
                <a:latin typeface="Verdana" panose="020B0604030504040204" pitchFamily="34" charset="0"/>
              </a:rPr>
              <a:t>Methane can also be liberated by the decomposition of timbers and when water is removed from the mine.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7992" name="Rectangle 29799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97994" name="Rectangle 29799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7996" name="Rectangle 29799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7998" name="Rectangle 29799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8000" name="Rectangle 29799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8002" name="Freeform: Shape 29800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8004" name="Rectangle 29800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7986" name="Rectangle 2">
            <a:extLst>
              <a:ext uri="{FF2B5EF4-FFF2-40B4-BE49-F238E27FC236}">
                <a16:creationId xmlns:a16="http://schemas.microsoft.com/office/drawing/2014/main" id="{4164A056-DBAB-9A44-7A54-F7A37BEA0F0A}"/>
              </a:ext>
            </a:extLst>
          </p:cNvPr>
          <p:cNvSpPr>
            <a:spLocks noGrp="1" noChangeArrowheads="1"/>
          </p:cNvSpPr>
          <p:nvPr>
            <p:ph type="title"/>
          </p:nvPr>
        </p:nvSpPr>
        <p:spPr>
          <a:xfrm>
            <a:off x="466722" y="586855"/>
            <a:ext cx="3201366" cy="3387497"/>
          </a:xfrm>
        </p:spPr>
        <p:txBody>
          <a:bodyPr anchor="b">
            <a:normAutofit/>
          </a:bodyPr>
          <a:lstStyle/>
          <a:p>
            <a:pPr algn="r" eaLnBrk="1" hangingPunct="1"/>
            <a:r>
              <a:rPr lang="en-US" altLang="en-US" sz="4000">
                <a:solidFill>
                  <a:srgbClr val="FFFFFF"/>
                </a:solidFill>
                <a:latin typeface="Verdana" panose="020B0604030504040204" pitchFamily="34" charset="0"/>
              </a:rPr>
              <a:t>Methane (CH</a:t>
            </a:r>
            <a:r>
              <a:rPr lang="en-US" altLang="en-US" sz="4000" baseline="-25000">
                <a:solidFill>
                  <a:srgbClr val="FFFFFF"/>
                </a:solidFill>
                <a:latin typeface="Verdana" panose="020B0604030504040204" pitchFamily="34" charset="0"/>
              </a:rPr>
              <a:t>4</a:t>
            </a:r>
            <a:r>
              <a:rPr lang="en-US" altLang="en-US" sz="4000">
                <a:solidFill>
                  <a:srgbClr val="FFFFFF"/>
                </a:solidFill>
                <a:latin typeface="Verdana" panose="020B0604030504040204" pitchFamily="34" charset="0"/>
              </a:rPr>
              <a:t>)</a:t>
            </a:r>
          </a:p>
        </p:txBody>
      </p:sp>
      <p:sp>
        <p:nvSpPr>
          <p:cNvPr id="297987" name="Rectangle 3">
            <a:extLst>
              <a:ext uri="{FF2B5EF4-FFF2-40B4-BE49-F238E27FC236}">
                <a16:creationId xmlns:a16="http://schemas.microsoft.com/office/drawing/2014/main" id="{B90D42E3-13C6-1899-2560-55A2AE137526}"/>
              </a:ext>
            </a:extLst>
          </p:cNvPr>
          <p:cNvSpPr>
            <a:spLocks noGrp="1" noChangeArrowheads="1"/>
          </p:cNvSpPr>
          <p:nvPr>
            <p:ph type="body" idx="1"/>
          </p:nvPr>
        </p:nvSpPr>
        <p:spPr>
          <a:xfrm>
            <a:off x="4367695" y="165370"/>
            <a:ext cx="7636237" cy="6507804"/>
          </a:xfrm>
        </p:spPr>
        <p:txBody>
          <a:bodyPr anchor="ctr">
            <a:normAutofit/>
          </a:bodyPr>
          <a:lstStyle/>
          <a:p>
            <a:pPr eaLnBrk="1" hangingPunct="1"/>
            <a:r>
              <a:rPr lang="en-US" altLang="en-US" dirty="0">
                <a:latin typeface="Verdana" panose="020B0604030504040204" pitchFamily="34" charset="0"/>
              </a:rPr>
              <a:t>Where Found: </a:t>
            </a:r>
          </a:p>
          <a:p>
            <a:pPr lvl="1" eaLnBrk="1" hangingPunct="1"/>
            <a:r>
              <a:rPr lang="en-US" altLang="en-US" sz="2800" dirty="0">
                <a:latin typeface="Verdana" panose="020B0604030504040204" pitchFamily="34" charset="0"/>
              </a:rPr>
              <a:t>Because methane is relatively light, it collects in high places, so you can expect to find it near the roof of the mine. </a:t>
            </a:r>
          </a:p>
          <a:p>
            <a:pPr lvl="1" eaLnBrk="1" hangingPunct="1"/>
            <a:r>
              <a:rPr lang="en-US" altLang="en-US" sz="2800" dirty="0">
                <a:latin typeface="Verdana" panose="020B0604030504040204" pitchFamily="34" charset="0"/>
              </a:rPr>
              <a:t>You also may find it at freshly mined areas, in poorly ventilated areas, and in abandoned or unused sections of the mine, especially where timbering is extensive. </a:t>
            </a:r>
          </a:p>
          <a:p>
            <a:pPr lvl="1" eaLnBrk="1" hangingPunct="1"/>
            <a:r>
              <a:rPr lang="en-US" altLang="en-US" sz="2800" dirty="0">
                <a:latin typeface="Verdana" panose="020B0604030504040204" pitchFamily="34" charset="0"/>
              </a:rPr>
              <a:t>Because it is a relatively light gas (low specific gravity), methane is usually easy to disperse and remove from the mine by means of ventilation.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0040" name="Rectangle 30003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0042" name="Freeform: Shape 30004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0034" name="Rectangle 2">
            <a:extLst>
              <a:ext uri="{FF2B5EF4-FFF2-40B4-BE49-F238E27FC236}">
                <a16:creationId xmlns:a16="http://schemas.microsoft.com/office/drawing/2014/main" id="{E3C814B2-8C84-EEC2-0E53-DED7E4AB7E15}"/>
              </a:ext>
            </a:extLst>
          </p:cNvPr>
          <p:cNvSpPr>
            <a:spLocks noGrp="1" noChangeArrowheads="1"/>
          </p:cNvSpPr>
          <p:nvPr>
            <p:ph type="title"/>
          </p:nvPr>
        </p:nvSpPr>
        <p:spPr>
          <a:xfrm>
            <a:off x="686834" y="1153572"/>
            <a:ext cx="3200400" cy="4461163"/>
          </a:xfrm>
        </p:spPr>
        <p:txBody>
          <a:bodyPr>
            <a:normAutofit/>
          </a:bodyPr>
          <a:lstStyle/>
          <a:p>
            <a:pPr eaLnBrk="1" hangingPunct="1"/>
            <a:r>
              <a:rPr lang="en-US" altLang="en-US">
                <a:solidFill>
                  <a:srgbClr val="FFFFFF"/>
                </a:solidFill>
                <a:latin typeface="Verdana" panose="020B0604030504040204" pitchFamily="34" charset="0"/>
              </a:rPr>
              <a:t>Methane (CH</a:t>
            </a:r>
            <a:r>
              <a:rPr lang="en-US" altLang="en-US" baseline="-25000">
                <a:solidFill>
                  <a:srgbClr val="FFFFFF"/>
                </a:solidFill>
                <a:latin typeface="Verdana" panose="020B0604030504040204" pitchFamily="34" charset="0"/>
              </a:rPr>
              <a:t>4</a:t>
            </a:r>
            <a:r>
              <a:rPr lang="en-US" altLang="en-US">
                <a:solidFill>
                  <a:srgbClr val="FFFFFF"/>
                </a:solidFill>
                <a:latin typeface="Verdana" panose="020B0604030504040204" pitchFamily="34" charset="0"/>
              </a:rPr>
              <a:t>)</a:t>
            </a:r>
          </a:p>
        </p:txBody>
      </p:sp>
      <p:sp>
        <p:nvSpPr>
          <p:cNvPr id="300044" name="Arc 30004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00035" name="Rectangle 3">
            <a:extLst>
              <a:ext uri="{FF2B5EF4-FFF2-40B4-BE49-F238E27FC236}">
                <a16:creationId xmlns:a16="http://schemas.microsoft.com/office/drawing/2014/main" id="{1BA7FB6C-22A6-9264-591B-39671767A6B8}"/>
              </a:ext>
            </a:extLst>
          </p:cNvPr>
          <p:cNvSpPr>
            <a:spLocks noGrp="1" noChangeArrowheads="1"/>
          </p:cNvSpPr>
          <p:nvPr>
            <p:ph type="body" idx="1"/>
          </p:nvPr>
        </p:nvSpPr>
        <p:spPr>
          <a:xfrm>
            <a:off x="4406630" y="554478"/>
            <a:ext cx="6947169" cy="5622486"/>
          </a:xfrm>
        </p:spPr>
        <p:txBody>
          <a:bodyPr anchor="ctr">
            <a:normAutofit/>
          </a:bodyPr>
          <a:lstStyle/>
          <a:p>
            <a:pPr eaLnBrk="1" hangingPunct="1"/>
            <a:r>
              <a:rPr lang="en-US" altLang="en-US">
                <a:latin typeface="Verdana" panose="020B0604030504040204" pitchFamily="34" charset="0"/>
              </a:rPr>
              <a:t>Detection Methods: To test for methane, use a methane detector or chemical analysis. Remember that methane is a light gas; so hold your portable detector high. </a:t>
            </a:r>
            <a:endParaRPr lang="en-US" altLang="en-US" dirty="0">
              <a:latin typeface="Verdana" panose="020B060403050404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a:extLst>
              <a:ext uri="{FF2B5EF4-FFF2-40B4-BE49-F238E27FC236}">
                <a16:creationId xmlns:a16="http://schemas.microsoft.com/office/drawing/2014/main" id="{C4D92D93-9F9F-C161-40B6-CFC335E51C39}"/>
              </a:ext>
            </a:extLst>
          </p:cNvPr>
          <p:cNvSpPr>
            <a:spLocks noGrp="1" noChangeArrowheads="1"/>
          </p:cNvSpPr>
          <p:nvPr>
            <p:ph type="title"/>
          </p:nvPr>
        </p:nvSpPr>
        <p:spPr/>
        <p:txBody>
          <a:bodyPr/>
          <a:lstStyle/>
          <a:p>
            <a:pPr eaLnBrk="1" hangingPunct="1"/>
            <a:r>
              <a:rPr lang="en-US" altLang="en-US" sz="3800" dirty="0">
                <a:latin typeface="Verdana" panose="020B0604030504040204" pitchFamily="34" charset="0"/>
              </a:rPr>
              <a:t>Methane (CH</a:t>
            </a:r>
            <a:r>
              <a:rPr lang="en-US" altLang="en-US" sz="3800" baseline="-25000" dirty="0">
                <a:latin typeface="Verdana" panose="020B0604030504040204" pitchFamily="34" charset="0"/>
              </a:rPr>
              <a:t>4</a:t>
            </a:r>
            <a:r>
              <a:rPr lang="en-US" altLang="en-US" sz="3800" dirty="0">
                <a:latin typeface="Verdana" panose="020B0604030504040204" pitchFamily="34" charset="0"/>
              </a:rPr>
              <a:t>)</a:t>
            </a:r>
            <a:endParaRPr lang="en-US" altLang="en-US" sz="4000" dirty="0">
              <a:latin typeface="Verdana" panose="020B0604030504040204" pitchFamily="34" charset="0"/>
            </a:endParaRPr>
          </a:p>
        </p:txBody>
      </p:sp>
      <p:sp>
        <p:nvSpPr>
          <p:cNvPr id="302083" name="Rectangle 3">
            <a:extLst>
              <a:ext uri="{FF2B5EF4-FFF2-40B4-BE49-F238E27FC236}">
                <a16:creationId xmlns:a16="http://schemas.microsoft.com/office/drawing/2014/main" id="{F96081D3-06BA-C33F-86C7-51BE91A49A99}"/>
              </a:ext>
            </a:extLst>
          </p:cNvPr>
          <p:cNvSpPr>
            <a:spLocks noGrp="1" noChangeArrowheads="1"/>
          </p:cNvSpPr>
          <p:nvPr>
            <p:ph type="body" idx="1"/>
          </p:nvPr>
        </p:nvSpPr>
        <p:spPr/>
        <p:txBody>
          <a:bodyPr/>
          <a:lstStyle/>
          <a:p>
            <a:pPr eaLnBrk="1" hangingPunct="1"/>
            <a:r>
              <a:rPr lang="en-US" altLang="en-US">
                <a:latin typeface="Verdana" panose="020B0604030504040204" pitchFamily="34" charset="0"/>
              </a:rPr>
              <a:t>Where to Test: In mines where methane is possible, test as often as necessary during exploration to determine the methane content of the surrounding atmosphere. Also test for methane when normal ventilation is disrupted and when you are entering abandoned workings or removing water from old workings. </a:t>
            </a:r>
            <a:endParaRPr lang="en-US" altLang="en-US" dirty="0">
              <a:latin typeface="Verdana" panose="020B0604030504040204" pitchFamily="34" charset="0"/>
            </a:endParaRPr>
          </a:p>
        </p:txBody>
      </p:sp>
      <p:sp>
        <p:nvSpPr>
          <p:cNvPr id="3" name="TextBox 2">
            <a:extLst>
              <a:ext uri="{FF2B5EF4-FFF2-40B4-BE49-F238E27FC236}">
                <a16:creationId xmlns:a16="http://schemas.microsoft.com/office/drawing/2014/main" id="{AF6B612B-A625-CE3F-6DA5-4F2819DDDA3E}"/>
              </a:ext>
            </a:extLst>
          </p:cNvPr>
          <p:cNvSpPr txBox="1"/>
          <p:nvPr/>
        </p:nvSpPr>
        <p:spPr>
          <a:xfrm>
            <a:off x="1171574" y="5257610"/>
            <a:ext cx="10334625" cy="867930"/>
          </a:xfrm>
          <a:prstGeom prst="rect">
            <a:avLst/>
          </a:prstGeom>
          <a:noFill/>
        </p:spPr>
        <p:txBody>
          <a:bodyPr wrap="square">
            <a:spAutoFit/>
          </a:bodyPr>
          <a:lstStyle/>
          <a:p>
            <a:pPr marL="0" lvl="1" defTabSz="914400">
              <a:lnSpc>
                <a:spcPct val="90000"/>
              </a:lnSpc>
              <a:buClr>
                <a:schemeClr val="accent1"/>
              </a:buClr>
              <a:tabLst>
                <a:tab pos="571500" algn="l"/>
                <a:tab pos="857250" algn="l"/>
              </a:tabLst>
            </a:pPr>
            <a:r>
              <a:rPr lang="en-US" sz="2800" kern="0">
                <a:solidFill>
                  <a:schemeClr val="tx1"/>
                </a:solidFill>
                <a:latin typeface="Verdana" panose="020B0604030504040204" pitchFamily="34" charset="0"/>
                <a:ea typeface="Verdana" panose="020B0604030504040204" pitchFamily="34" charset="0"/>
              </a:rPr>
              <a:t>Tests to be made at least 12 inches from roof, face, ribs, and floor</a:t>
            </a:r>
            <a:endParaRPr lang="en-US" sz="2800" kern="0" dirty="0">
              <a:solidFill>
                <a:schemeClr val="tx1"/>
              </a:solidFill>
              <a:latin typeface="Verdana" panose="020B0604030504040204" pitchFamily="34" charset="0"/>
              <a:ea typeface="Verdana" panose="020B060403050404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4136" name="Rectangle 304135">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4138" name="Freeform: Shape 304137">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a:p>
        </p:txBody>
      </p:sp>
      <p:sp>
        <p:nvSpPr>
          <p:cNvPr id="304130" name="Rectangle 2">
            <a:extLst>
              <a:ext uri="{FF2B5EF4-FFF2-40B4-BE49-F238E27FC236}">
                <a16:creationId xmlns:a16="http://schemas.microsoft.com/office/drawing/2014/main" id="{BA7DAF44-C6EC-856E-D4F4-F80A9868A01D}"/>
              </a:ext>
            </a:extLst>
          </p:cNvPr>
          <p:cNvSpPr>
            <a:spLocks noGrp="1" noChangeArrowheads="1"/>
          </p:cNvSpPr>
          <p:nvPr>
            <p:ph type="title"/>
          </p:nvPr>
        </p:nvSpPr>
        <p:spPr>
          <a:xfrm>
            <a:off x="841246" y="673770"/>
            <a:ext cx="3644489" cy="2414488"/>
          </a:xfrm>
        </p:spPr>
        <p:txBody>
          <a:bodyPr anchor="t">
            <a:normAutofit/>
          </a:bodyPr>
          <a:lstStyle/>
          <a:p>
            <a:pPr eaLnBrk="1" hangingPunct="1"/>
            <a:r>
              <a:rPr lang="en-US" altLang="en-US" sz="5400">
                <a:solidFill>
                  <a:srgbClr val="FFFFFF"/>
                </a:solidFill>
                <a:latin typeface="Verdana" panose="020B0604030504040204" pitchFamily="34" charset="0"/>
              </a:rPr>
              <a:t>Methane (CH</a:t>
            </a:r>
            <a:r>
              <a:rPr lang="en-US" altLang="en-US" sz="5400" baseline="-25000">
                <a:solidFill>
                  <a:srgbClr val="FFFFFF"/>
                </a:solidFill>
                <a:latin typeface="Verdana" panose="020B0604030504040204" pitchFamily="34" charset="0"/>
              </a:rPr>
              <a:t>4</a:t>
            </a:r>
            <a:r>
              <a:rPr lang="en-US" altLang="en-US" sz="5400">
                <a:solidFill>
                  <a:srgbClr val="FFFFFF"/>
                </a:solidFill>
                <a:latin typeface="Verdana" panose="020B0604030504040204" pitchFamily="34" charset="0"/>
              </a:rPr>
              <a:t>)</a:t>
            </a:r>
          </a:p>
        </p:txBody>
      </p:sp>
      <p:sp>
        <p:nvSpPr>
          <p:cNvPr id="304131" name="Rectangle 3">
            <a:extLst>
              <a:ext uri="{FF2B5EF4-FFF2-40B4-BE49-F238E27FC236}">
                <a16:creationId xmlns:a16="http://schemas.microsoft.com/office/drawing/2014/main" id="{E8254C55-E6C7-9AFB-D4C0-B096C097092B}"/>
              </a:ext>
            </a:extLst>
          </p:cNvPr>
          <p:cNvSpPr>
            <a:spLocks noGrp="1" noChangeArrowheads="1"/>
          </p:cNvSpPr>
          <p:nvPr>
            <p:ph type="body" idx="1"/>
          </p:nvPr>
        </p:nvSpPr>
        <p:spPr>
          <a:xfrm>
            <a:off x="5881990" y="673770"/>
            <a:ext cx="6131669" cy="5882673"/>
          </a:xfrm>
        </p:spPr>
        <p:txBody>
          <a:bodyPr>
            <a:normAutofit/>
          </a:bodyPr>
          <a:lstStyle/>
          <a:p>
            <a:pPr eaLnBrk="1" hangingPunct="1"/>
            <a:r>
              <a:rPr lang="en-US" altLang="en-US" sz="3200" dirty="0">
                <a:latin typeface="Verdana" panose="020B0604030504040204" pitchFamily="34" charset="0"/>
              </a:rPr>
              <a:t>Meaning of Findings: If methane is present, it's important to monitor it carefully because it is potentially explosive if there is enough oxygen present. If methane exists in potentially explosive concentrations or in combination with other gases that extend its explosive range.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TextBox 4">
            <a:extLst>
              <a:ext uri="{FF2B5EF4-FFF2-40B4-BE49-F238E27FC236}">
                <a16:creationId xmlns:a16="http://schemas.microsoft.com/office/drawing/2014/main" id="{8A4E75BA-5C55-F99B-3A21-5F3C0009CE12}"/>
              </a:ext>
            </a:extLst>
          </p:cNvPr>
          <p:cNvGraphicFramePr/>
          <p:nvPr>
            <p:extLst>
              <p:ext uri="{D42A27DB-BD31-4B8C-83A1-F6EECF244321}">
                <p14:modId xmlns:p14="http://schemas.microsoft.com/office/powerpoint/2010/main" val="2314342313"/>
              </p:ext>
            </p:extLst>
          </p:nvPr>
        </p:nvGraphicFramePr>
        <p:xfrm>
          <a:off x="3895543" y="239448"/>
          <a:ext cx="8039282" cy="63791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1" name="TextBox 30">
            <a:extLst>
              <a:ext uri="{FF2B5EF4-FFF2-40B4-BE49-F238E27FC236}">
                <a16:creationId xmlns:a16="http://schemas.microsoft.com/office/drawing/2014/main" id="{A408BEB5-E2FD-F691-CCAB-4587E326EB4B}"/>
              </a:ext>
            </a:extLst>
          </p:cNvPr>
          <p:cNvSpPr txBox="1"/>
          <p:nvPr/>
        </p:nvSpPr>
        <p:spPr>
          <a:xfrm>
            <a:off x="904649" y="2502367"/>
            <a:ext cx="3743369" cy="1938992"/>
          </a:xfrm>
          <a:prstGeom prst="rect">
            <a:avLst/>
          </a:prstGeom>
          <a:noFill/>
        </p:spPr>
        <p:txBody>
          <a:bodyPr wrap="square">
            <a:spAutoFit/>
          </a:bodyPr>
          <a:lstStyle/>
          <a:p>
            <a:pPr lvl="0"/>
            <a:r>
              <a:rPr lang="en-US" sz="4000" b="1" dirty="0"/>
              <a:t>Test for Methane </a:t>
            </a:r>
          </a:p>
          <a:p>
            <a:pPr lvl="0"/>
            <a:r>
              <a:rPr lang="en-US" sz="4000" b="1" dirty="0"/>
              <a:t>(CH4)</a:t>
            </a:r>
            <a:endParaRPr lang="en-US" sz="4000" dirty="0"/>
          </a:p>
        </p:txBody>
      </p:sp>
    </p:spTree>
    <p:extLst>
      <p:ext uri="{BB962C8B-B14F-4D97-AF65-F5344CB8AC3E}">
        <p14:creationId xmlns:p14="http://schemas.microsoft.com/office/powerpoint/2010/main" val="4219038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TM04033925[[fn=Droplet]]</Template>
  <TotalTime>46</TotalTime>
  <Words>779</Words>
  <Application>Microsoft Office PowerPoint</Application>
  <PresentationFormat>Widescreen</PresentationFormat>
  <Paragraphs>52</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Verdana</vt:lpstr>
      <vt:lpstr>Office Theme</vt:lpstr>
      <vt:lpstr>Methane (CH4)</vt:lpstr>
      <vt:lpstr>Methane (CH4)</vt:lpstr>
      <vt:lpstr>Methane (CH4)</vt:lpstr>
      <vt:lpstr>Methane (CH4)</vt:lpstr>
      <vt:lpstr>Methane (CH4)</vt:lpstr>
      <vt:lpstr>Methane (CH4)</vt:lpstr>
      <vt:lpstr>Methane (CH4)</vt:lpstr>
      <vt:lpstr>Methane (CH4)</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Tincher, Gary S</dc:creator>
  <cp:lastModifiedBy>Bell, Joshua B</cp:lastModifiedBy>
  <cp:revision>2</cp:revision>
  <dcterms:created xsi:type="dcterms:W3CDTF">2025-10-10T09:52:07Z</dcterms:created>
  <dcterms:modified xsi:type="dcterms:W3CDTF">2025-10-14T12:12:54Z</dcterms:modified>
</cp:coreProperties>
</file>