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5" r:id="rId8"/>
    <p:sldId id="267" r:id="rId9"/>
    <p:sldId id="264" r:id="rId10"/>
    <p:sldId id="268" r:id="rId11"/>
    <p:sldId id="262"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CF3D-7821-A8F4-D121-08EAF29EDF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3D5E1-3D47-108D-82E5-E1B49CAAE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DF316-3DE1-70EA-6286-397B29E030C5}"/>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5" name="Footer Placeholder 4">
            <a:extLst>
              <a:ext uri="{FF2B5EF4-FFF2-40B4-BE49-F238E27FC236}">
                <a16:creationId xmlns:a16="http://schemas.microsoft.com/office/drawing/2014/main" id="{D2750FB0-E3F9-04F9-E171-CC727BD08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DD1CE-6956-E093-672F-2D825629597D}"/>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211719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568A-6A6F-D7B0-C58C-5E36689DD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EBD4EB-4046-462E-B48C-0F983B6BF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56944-DFB6-362E-5829-84E1DCF84B8A}"/>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5" name="Footer Placeholder 4">
            <a:extLst>
              <a:ext uri="{FF2B5EF4-FFF2-40B4-BE49-F238E27FC236}">
                <a16:creationId xmlns:a16="http://schemas.microsoft.com/office/drawing/2014/main" id="{4D5863DF-1E6D-3341-63FB-02086DBF7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F6919-0312-EE0B-6852-22ECFB4C3977}"/>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223653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2C105-C2D4-63A0-770A-6B8D7D850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3D8933-03C2-2A6E-912A-B628BA116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9D5C-BD32-21A2-AD03-ABBC8A351603}"/>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5" name="Footer Placeholder 4">
            <a:extLst>
              <a:ext uri="{FF2B5EF4-FFF2-40B4-BE49-F238E27FC236}">
                <a16:creationId xmlns:a16="http://schemas.microsoft.com/office/drawing/2014/main" id="{7C2EB045-2EAD-3AE8-6884-8E53796A3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00AFE-0971-61FF-4E93-1585E6DF3270}"/>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233689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13DC-9B2D-C7FF-ABC3-BDCD374C7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4293F-61AE-7CA0-840F-AA58AAF71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F3B10-71B7-32DB-984B-6D4966DB8175}"/>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5" name="Footer Placeholder 4">
            <a:extLst>
              <a:ext uri="{FF2B5EF4-FFF2-40B4-BE49-F238E27FC236}">
                <a16:creationId xmlns:a16="http://schemas.microsoft.com/office/drawing/2014/main" id="{CFA4C50D-5D91-6CCF-CAAE-83568F1DF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B84C8-F4C0-FE2F-DB4D-FA30DE6CB5C8}"/>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427247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6D03-096B-8ED4-EE34-757E9A70D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3C18E5-0029-0D4A-D401-4B6D6B2D7D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211BD-BCBA-2F42-650C-7E93D51DB7AD}"/>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5" name="Footer Placeholder 4">
            <a:extLst>
              <a:ext uri="{FF2B5EF4-FFF2-40B4-BE49-F238E27FC236}">
                <a16:creationId xmlns:a16="http://schemas.microsoft.com/office/drawing/2014/main" id="{ADBB5DAF-A5BE-D294-9D89-3138E3C6C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1A6B2-75D0-B501-5F2C-6960541D9ECA}"/>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202351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8BD-F0E7-68EF-52B6-B080F25B7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70BB9-A43F-6D62-EFB2-830DCD525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4CAD4-B4E6-75D3-9057-1848EFA774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421D6-F166-DD99-E6DC-82BFEFE2CFAB}"/>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6" name="Footer Placeholder 5">
            <a:extLst>
              <a:ext uri="{FF2B5EF4-FFF2-40B4-BE49-F238E27FC236}">
                <a16:creationId xmlns:a16="http://schemas.microsoft.com/office/drawing/2014/main" id="{7C189B06-C818-14C2-02E1-D07B77E36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39DE6-F488-B022-2BF9-7CC3389941A6}"/>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377228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9623-95D9-3C60-A8AD-FC8759E372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FAD2CF-ACEA-6A5D-29DE-6D34996E4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C17632-D5CF-71CE-69A9-7DADC9078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1301-DD9F-D9D9-AA0B-17B106CE8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8E8BA-4109-2EB8-C0D7-36E89205F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7BDCD-6F0B-197E-432B-AF7D23F1F2B4}"/>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8" name="Footer Placeholder 7">
            <a:extLst>
              <a:ext uri="{FF2B5EF4-FFF2-40B4-BE49-F238E27FC236}">
                <a16:creationId xmlns:a16="http://schemas.microsoft.com/office/drawing/2014/main" id="{E3CA8DDD-E547-63B0-A8FB-A6C670A1EF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9DD3DA-7CB9-9254-A60C-32B6150B78AE}"/>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86678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D01F-6D2E-BD14-8566-421605792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D2206-CC54-250E-B7A5-D0012FEEB787}"/>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4" name="Footer Placeholder 3">
            <a:extLst>
              <a:ext uri="{FF2B5EF4-FFF2-40B4-BE49-F238E27FC236}">
                <a16:creationId xmlns:a16="http://schemas.microsoft.com/office/drawing/2014/main" id="{6108028D-BCBB-8686-6CAC-E8BCAFD78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BAB4B-BFD9-2F20-AFF5-2F5EB2291E43}"/>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333495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FF58B-85A1-691A-DA14-4A80F710D191}"/>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3" name="Footer Placeholder 2">
            <a:extLst>
              <a:ext uri="{FF2B5EF4-FFF2-40B4-BE49-F238E27FC236}">
                <a16:creationId xmlns:a16="http://schemas.microsoft.com/office/drawing/2014/main" id="{415F8E27-75EE-E63F-008D-3DFB5A82CB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8F96FA-CCBF-AE7C-C084-A0548AF16566}"/>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156128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6831-D46E-1E20-8427-554699478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DFD84-E63C-857F-A8F5-9F5C4BB33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02C05-76DC-84B2-F3BE-4A99E5809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AE609-645D-EB79-6440-37CB6A530D84}"/>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6" name="Footer Placeholder 5">
            <a:extLst>
              <a:ext uri="{FF2B5EF4-FFF2-40B4-BE49-F238E27FC236}">
                <a16:creationId xmlns:a16="http://schemas.microsoft.com/office/drawing/2014/main" id="{193D2985-CB9C-4660-2450-1C27C9AAD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41005-8B05-3DA7-2E8E-13985CBA6CE1}"/>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33555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D4E5-7713-64E3-6A30-DA609F829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9307B-0532-A3F9-263B-5B64EF3A8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0BD6F-B1CC-F0CE-32AC-2EF313A88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FF4F1-FD6D-37AF-B53D-4B8FB137191C}"/>
              </a:ext>
            </a:extLst>
          </p:cNvPr>
          <p:cNvSpPr>
            <a:spLocks noGrp="1"/>
          </p:cNvSpPr>
          <p:nvPr>
            <p:ph type="dt" sz="half" idx="10"/>
          </p:nvPr>
        </p:nvSpPr>
        <p:spPr/>
        <p:txBody>
          <a:bodyPr/>
          <a:lstStyle/>
          <a:p>
            <a:fld id="{C977FBCF-6AA0-4A6E-BA39-2E8582CE9B0E}" type="datetimeFigureOut">
              <a:rPr lang="en-US" smtClean="0"/>
              <a:t>7/29/2025</a:t>
            </a:fld>
            <a:endParaRPr lang="en-US"/>
          </a:p>
        </p:txBody>
      </p:sp>
      <p:sp>
        <p:nvSpPr>
          <p:cNvPr id="6" name="Footer Placeholder 5">
            <a:extLst>
              <a:ext uri="{FF2B5EF4-FFF2-40B4-BE49-F238E27FC236}">
                <a16:creationId xmlns:a16="http://schemas.microsoft.com/office/drawing/2014/main" id="{9AC218E1-AF60-15F4-E1D5-21BB1C30F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246EF-75DA-2A44-B4E5-707859DA4C22}"/>
              </a:ext>
            </a:extLst>
          </p:cNvPr>
          <p:cNvSpPr>
            <a:spLocks noGrp="1"/>
          </p:cNvSpPr>
          <p:nvPr>
            <p:ph type="sldNum" sz="quarter" idx="12"/>
          </p:nvPr>
        </p:nvSpPr>
        <p:spPr/>
        <p:txBody>
          <a:bodyPr/>
          <a:lstStyle/>
          <a:p>
            <a:fld id="{5D8826A5-F327-4596-AA5C-E44E3EF40208}" type="slidenum">
              <a:rPr lang="en-US" smtClean="0"/>
              <a:t>‹#›</a:t>
            </a:fld>
            <a:endParaRPr lang="en-US"/>
          </a:p>
        </p:txBody>
      </p:sp>
    </p:spTree>
    <p:extLst>
      <p:ext uri="{BB962C8B-B14F-4D97-AF65-F5344CB8AC3E}">
        <p14:creationId xmlns:p14="http://schemas.microsoft.com/office/powerpoint/2010/main" val="338577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260DC-18EA-AD03-1F44-E9277CAAC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99B35-AA3E-38C0-A8A0-6EBD35B39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2FD2-C371-199F-8CEB-86E85CE56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77FBCF-6AA0-4A6E-BA39-2E8582CE9B0E}" type="datetimeFigureOut">
              <a:rPr lang="en-US" smtClean="0"/>
              <a:t>7/29/2025</a:t>
            </a:fld>
            <a:endParaRPr lang="en-US"/>
          </a:p>
        </p:txBody>
      </p:sp>
      <p:sp>
        <p:nvSpPr>
          <p:cNvPr id="5" name="Footer Placeholder 4">
            <a:extLst>
              <a:ext uri="{FF2B5EF4-FFF2-40B4-BE49-F238E27FC236}">
                <a16:creationId xmlns:a16="http://schemas.microsoft.com/office/drawing/2014/main" id="{A06F1ADC-6236-335D-3B69-3442F34D4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CF75CC-C6F4-AC07-578A-CAB7B05B5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8826A5-F327-4596-AA5C-E44E3EF40208}" type="slidenum">
              <a:rPr lang="en-US" smtClean="0"/>
              <a:t>‹#›</a:t>
            </a:fld>
            <a:endParaRPr lang="en-US"/>
          </a:p>
        </p:txBody>
      </p:sp>
    </p:spTree>
    <p:extLst>
      <p:ext uri="{BB962C8B-B14F-4D97-AF65-F5344CB8AC3E}">
        <p14:creationId xmlns:p14="http://schemas.microsoft.com/office/powerpoint/2010/main" val="426305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D6C1D-559D-79E6-1940-2E06D05A2C8F}"/>
              </a:ext>
            </a:extLst>
          </p:cNvPr>
          <p:cNvPicPr>
            <a:picLocks noChangeAspect="1"/>
          </p:cNvPicPr>
          <p:nvPr/>
        </p:nvPicPr>
        <p:blipFill>
          <a:blip r:embed="rId2"/>
          <a:stretch>
            <a:fillRect/>
          </a:stretch>
        </p:blipFill>
        <p:spPr>
          <a:xfrm>
            <a:off x="806704" y="414432"/>
            <a:ext cx="10355071" cy="6029135"/>
          </a:xfrm>
          <a:prstGeom prst="rect">
            <a:avLst/>
          </a:prstGeom>
        </p:spPr>
      </p:pic>
      <p:sp>
        <p:nvSpPr>
          <p:cNvPr id="2" name="Title 1">
            <a:extLst>
              <a:ext uri="{FF2B5EF4-FFF2-40B4-BE49-F238E27FC236}">
                <a16:creationId xmlns:a16="http://schemas.microsoft.com/office/drawing/2014/main" id="{0551F985-B19E-89B4-2C33-61C5E65493D0}"/>
              </a:ext>
            </a:extLst>
          </p:cNvPr>
          <p:cNvSpPr>
            <a:spLocks noGrp="1"/>
          </p:cNvSpPr>
          <p:nvPr>
            <p:ph type="ctrTitle"/>
          </p:nvPr>
        </p:nvSpPr>
        <p:spPr>
          <a:xfrm>
            <a:off x="1030225" y="4169664"/>
            <a:ext cx="5462016" cy="1286064"/>
          </a:xfrm>
        </p:spPr>
        <p:txBody>
          <a:bodyPr>
            <a:normAutofit fontScale="90000"/>
          </a:bodyPr>
          <a:lstStyle/>
          <a:p>
            <a:r>
              <a:rPr lang="en-US" dirty="0">
                <a:solidFill>
                  <a:schemeClr val="bg1"/>
                </a:solidFill>
              </a:rPr>
              <a:t>Proximity Training  </a:t>
            </a:r>
          </a:p>
        </p:txBody>
      </p:sp>
    </p:spTree>
    <p:extLst>
      <p:ext uri="{BB962C8B-B14F-4D97-AF65-F5344CB8AC3E}">
        <p14:creationId xmlns:p14="http://schemas.microsoft.com/office/powerpoint/2010/main" val="292460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descr="&quot;&quot;">
            <a:extLst>
              <a:ext uri="{FF2B5EF4-FFF2-40B4-BE49-F238E27FC236}">
                <a16:creationId xmlns:a16="http://schemas.microsoft.com/office/drawing/2014/main" id="{0D3BF4CF-AF29-8661-343B-D55B255A9C7A}"/>
              </a:ext>
            </a:extLst>
          </p:cNvPr>
          <p:cNvSpPr>
            <a:spLocks noGrp="1" noRot="1" noChangeAspect="1" noMove="1" noResize="1" noEditPoints="1" noAdjustHandles="1" noChangeArrowheads="1" noChangeShapeType="1" noTextEdit="1"/>
          </p:cNvSpPr>
          <p:nvPr/>
        </p:nvSpPr>
        <p:spPr>
          <a:xfrm>
            <a:off x="1525588" y="857250"/>
            <a:ext cx="914241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1" name="Rectangle 30" descr="&quot;&quot;">
            <a:extLst>
              <a:ext uri="{FF2B5EF4-FFF2-40B4-BE49-F238E27FC236}">
                <a16:creationId xmlns:a16="http://schemas.microsoft.com/office/drawing/2014/main" id="{086207BA-D8C3-B5E8-EE78-3E85931827B6}"/>
              </a:ext>
            </a:extLst>
          </p:cNvPr>
          <p:cNvSpPr>
            <a:spLocks noGrp="1" noRot="1" noChangeAspect="1" noMove="1" noResize="1" noEditPoints="1" noAdjustHandles="1" noChangeArrowheads="1" noChangeShapeType="1" noTextEdit="1"/>
          </p:cNvSpPr>
          <p:nvPr/>
        </p:nvSpPr>
        <p:spPr>
          <a:xfrm>
            <a:off x="1524001" y="857250"/>
            <a:ext cx="9142413" cy="51435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grpSp>
        <p:nvGrpSpPr>
          <p:cNvPr id="162820" name="Group 32">
            <a:extLst>
              <a:ext uri="{FF2B5EF4-FFF2-40B4-BE49-F238E27FC236}">
                <a16:creationId xmlns:a16="http://schemas.microsoft.com/office/drawing/2014/main" id="{7B713D66-98FC-8368-F406-7E6932E5F5A5}"/>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1524000" y="2414589"/>
            <a:ext cx="9036050" cy="3068637"/>
            <a:chOff x="1" y="2075420"/>
            <a:chExt cx="12048729" cy="4093306"/>
          </a:xfrm>
        </p:grpSpPr>
        <p:sp>
          <p:nvSpPr>
            <p:cNvPr id="34" name="Oval 33">
              <a:extLst>
                <a:ext uri="{FF2B5EF4-FFF2-40B4-BE49-F238E27FC236}">
                  <a16:creationId xmlns:a16="http://schemas.microsoft.com/office/drawing/2014/main" id="{27CE520F-1FAC-2AE9-B338-8D1739CEE06E}"/>
                </a:ext>
              </a:extLst>
            </p:cNvPr>
            <p:cNvSpPr/>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5" name="Oval 34">
              <a:extLst>
                <a:ext uri="{FF2B5EF4-FFF2-40B4-BE49-F238E27FC236}">
                  <a16:creationId xmlns:a16="http://schemas.microsoft.com/office/drawing/2014/main" id="{8C526CCB-C9AE-E6DE-A9EE-B366A5BFE382}"/>
                </a:ext>
              </a:extLst>
            </p:cNvPr>
            <p:cNvSpPr/>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6" name="Oval 35" descr="&quot;&quot;">
              <a:extLst>
                <a:ext uri="{FF2B5EF4-FFF2-40B4-BE49-F238E27FC236}">
                  <a16:creationId xmlns:a16="http://schemas.microsoft.com/office/drawing/2014/main" id="{E74505AB-7849-C33F-273D-0C98329D8963}"/>
                </a:ext>
              </a:extLst>
            </p:cNvPr>
            <p:cNvSpPr/>
            <p:nvPr/>
          </p:nvSpPr>
          <p:spPr>
            <a:xfrm rot="16200000">
              <a:off x="-600" y="2076021"/>
              <a:ext cx="3144624" cy="3143423"/>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7" name="Oval 36" descr="&quot;&quot;">
              <a:extLst>
                <a:ext uri="{FF2B5EF4-FFF2-40B4-BE49-F238E27FC236}">
                  <a16:creationId xmlns:a16="http://schemas.microsoft.com/office/drawing/2014/main" id="{F79D2DCB-F227-A107-8384-D23D5F96E4C2}"/>
                </a:ext>
              </a:extLst>
            </p:cNvPr>
            <p:cNvSpPr/>
            <p:nvPr/>
          </p:nvSpPr>
          <p:spPr>
            <a:xfrm rot="12600000">
              <a:off x="10149976" y="4271363"/>
              <a:ext cx="1898754" cy="1897363"/>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endParaRPr>
            </a:p>
          </p:txBody>
        </p:sp>
        <p:sp>
          <p:nvSpPr>
            <p:cNvPr id="38" name="Oval 37">
              <a:extLst>
                <a:ext uri="{FF2B5EF4-FFF2-40B4-BE49-F238E27FC236}">
                  <a16:creationId xmlns:a16="http://schemas.microsoft.com/office/drawing/2014/main" id="{72DBC871-E9E6-C6C6-109E-AB7310855598}"/>
                </a:ext>
              </a:extLst>
            </p:cNvPr>
            <p:cNvSpPr/>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9" name="Oval 38">
              <a:extLst>
                <a:ext uri="{FF2B5EF4-FFF2-40B4-BE49-F238E27FC236}">
                  <a16:creationId xmlns:a16="http://schemas.microsoft.com/office/drawing/2014/main" id="{AC4E98A4-DF6D-160F-E7F5-A00C4F42EB39}"/>
                </a:ext>
              </a:extLst>
            </p:cNvPr>
            <p:cNvSpPr/>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grpSp>
      <p:sp>
        <p:nvSpPr>
          <p:cNvPr id="7" name="Rectangle 6">
            <a:extLst>
              <a:ext uri="{FF2B5EF4-FFF2-40B4-BE49-F238E27FC236}">
                <a16:creationId xmlns:a16="http://schemas.microsoft.com/office/drawing/2014/main" id="{90265168-F636-4912-23CD-746876D12132}"/>
              </a:ext>
            </a:extLst>
          </p:cNvPr>
          <p:cNvSpPr/>
          <p:nvPr/>
        </p:nvSpPr>
        <p:spPr>
          <a:xfrm>
            <a:off x="2017714" y="1069976"/>
            <a:ext cx="4421187" cy="1108075"/>
          </a:xfrm>
          <a:prstGeom prst="rect">
            <a:avLst/>
          </a:prstGeom>
          <a:noFill/>
        </p:spPr>
        <p:txBody>
          <a:bodyPr lIns="68580" tIns="34290" rIns="68580" bIns="34290" anchor="b">
            <a:normAutofit/>
          </a:bodyPr>
          <a:lstStyle/>
          <a:p>
            <a:pPr defTabSz="685800">
              <a:lnSpc>
                <a:spcPct val="90000"/>
              </a:lnSpc>
              <a:spcAft>
                <a:spcPts val="450"/>
              </a:spcAft>
              <a:defRPr/>
            </a:pPr>
            <a:r>
              <a:rPr lang="en-US" sz="3600" dirty="0">
                <a:ln w="0"/>
                <a:solidFill>
                  <a:prstClr val="white"/>
                </a:solidFill>
                <a:effectLst>
                  <a:outerShdw blurRad="38100" dist="19050" dir="2700000" algn="tl" rotWithShape="0">
                    <a:prstClr val="black">
                      <a:alpha val="40000"/>
                    </a:prstClr>
                  </a:outerShdw>
                </a:effectLst>
                <a:latin typeface="Aptos Display" panose="02110004020202020204"/>
              </a:rPr>
              <a:t>Tampering or Attempted Tampering</a:t>
            </a:r>
          </a:p>
        </p:txBody>
      </p:sp>
      <p:sp>
        <p:nvSpPr>
          <p:cNvPr id="41" name="Rectangle 40" descr="&quot;&quot;">
            <a:extLst>
              <a:ext uri="{FF2B5EF4-FFF2-40B4-BE49-F238E27FC236}">
                <a16:creationId xmlns:a16="http://schemas.microsoft.com/office/drawing/2014/main" id="{08E4ECC0-BD1E-8F8F-C292-B7E006C7AC09}"/>
              </a:ext>
            </a:extLst>
          </p:cNvPr>
          <p:cNvSpPr>
            <a:spLocks noGrp="1" noRot="1" noChangeAspect="1" noMove="1" noResize="1" noEditPoints="1" noAdjustHandles="1" noChangeArrowheads="1" noChangeShapeType="1" noTextEdit="1"/>
          </p:cNvSpPr>
          <p:nvPr/>
        </p:nvSpPr>
        <p:spPr>
          <a:xfrm rot="16200000">
            <a:off x="9352756" y="1639094"/>
            <a:ext cx="2097088" cy="533400"/>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grpSp>
        <p:nvGrpSpPr>
          <p:cNvPr id="162823" name="Group 42">
            <a:extLst>
              <a:ext uri="{FF2B5EF4-FFF2-40B4-BE49-F238E27FC236}">
                <a16:creationId xmlns:a16="http://schemas.microsoft.com/office/drawing/2014/main" id="{DCB02EF3-D152-594B-EF03-78C5EA8C34E8}"/>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9967913" y="1095376"/>
            <a:ext cx="412750" cy="411163"/>
            <a:chOff x="7029447" y="3514725"/>
            <a:chExt cx="1285875" cy="549007"/>
          </a:xfrm>
        </p:grpSpPr>
        <p:cxnSp>
          <p:nvCxnSpPr>
            <p:cNvPr id="44" name="Straight Connector 43" descr="&quot;&quot;">
              <a:extLst>
                <a:ext uri="{FF2B5EF4-FFF2-40B4-BE49-F238E27FC236}">
                  <a16:creationId xmlns:a16="http://schemas.microsoft.com/office/drawing/2014/main" id="{425E52E2-82F8-016E-0B13-3724635B7FF6}"/>
                </a:ext>
              </a:extLst>
            </p:cNvPr>
            <p:cNvCxnSpPr>
              <a:cxnSpLocks/>
            </p:cNvCxnSpPr>
            <p:nvPr/>
          </p:nvCxnSpPr>
          <p:spPr>
            <a:xfrm>
              <a:off x="7029447" y="3521250"/>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descr="&quot;&quot;">
              <a:extLst>
                <a:ext uri="{FF2B5EF4-FFF2-40B4-BE49-F238E27FC236}">
                  <a16:creationId xmlns:a16="http://schemas.microsoft.com/office/drawing/2014/main" id="{39FF2952-D85C-0E4D-E7A3-22577F07E69C}"/>
                </a:ext>
              </a:extLst>
            </p:cNvPr>
            <p:cNvCxnSpPr>
              <a:cxnSpLocks/>
            </p:cNvCxnSpPr>
            <p:nvPr/>
          </p:nvCxnSpPr>
          <p:spPr>
            <a:xfrm>
              <a:off x="7029447" y="3700066"/>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descr="&quot;&quot;">
              <a:extLst>
                <a:ext uri="{FF2B5EF4-FFF2-40B4-BE49-F238E27FC236}">
                  <a16:creationId xmlns:a16="http://schemas.microsoft.com/office/drawing/2014/main" id="{9E775939-2C8A-2CC2-C573-9DC17FC1197B}"/>
                </a:ext>
              </a:extLst>
            </p:cNvPr>
            <p:cNvCxnSpPr>
              <a:cxnSpLocks/>
            </p:cNvCxnSpPr>
            <p:nvPr/>
          </p:nvCxnSpPr>
          <p:spPr>
            <a:xfrm>
              <a:off x="7029447" y="3887011"/>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descr="&quot;&quot;">
              <a:extLst>
                <a:ext uri="{FF2B5EF4-FFF2-40B4-BE49-F238E27FC236}">
                  <a16:creationId xmlns:a16="http://schemas.microsoft.com/office/drawing/2014/main" id="{8650E68D-4348-6977-C180-7343B9259C7D}"/>
                </a:ext>
              </a:extLst>
            </p:cNvPr>
            <p:cNvCxnSpPr>
              <a:cxnSpLocks/>
            </p:cNvCxnSpPr>
            <p:nvPr/>
          </p:nvCxnSpPr>
          <p:spPr>
            <a:xfrm>
              <a:off x="7029447" y="40658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5CE7205D-446F-F86F-46AF-38D7F6143A45}"/>
              </a:ext>
            </a:extLst>
          </p:cNvPr>
          <p:cNvSpPr>
            <a:spLocks noGrp="1" noRot="1" noChangeAspect="1" noMove="1" noResize="1" noEditPoints="1" noAdjustHandles="1" noChangeArrowheads="1" noChangeShapeType="1" noTextEdit="1"/>
          </p:cNvSpPr>
          <p:nvPr/>
        </p:nvSpPr>
        <p:spPr>
          <a:xfrm rot="10800000">
            <a:off x="1523999" y="5462840"/>
            <a:ext cx="4571998" cy="533439"/>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grpSp>
        <p:nvGrpSpPr>
          <p:cNvPr id="162827" name="Group 50">
            <a:extLst>
              <a:ext uri="{FF2B5EF4-FFF2-40B4-BE49-F238E27FC236}">
                <a16:creationId xmlns:a16="http://schemas.microsoft.com/office/drawing/2014/main" id="{FF5E2D60-2586-48D9-CF6D-24FDD1F3ED84}"/>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rot="5400000">
            <a:off x="1986757" y="5312569"/>
            <a:ext cx="963612" cy="412750"/>
            <a:chOff x="7029447" y="3514725"/>
            <a:chExt cx="1285875" cy="549007"/>
          </a:xfrm>
        </p:grpSpPr>
        <p:cxnSp>
          <p:nvCxnSpPr>
            <p:cNvPr id="52" name="Straight Connector 51" descr="&quot;&quot;">
              <a:extLst>
                <a:ext uri="{FF2B5EF4-FFF2-40B4-BE49-F238E27FC236}">
                  <a16:creationId xmlns:a16="http://schemas.microsoft.com/office/drawing/2014/main" id="{5E424569-4D62-637E-ED24-618D6AA4D816}"/>
                </a:ext>
              </a:extLst>
            </p:cNvPr>
            <p:cNvCxnSpPr>
              <a:cxnSpLocks/>
            </p:cNvCxnSpPr>
            <p:nvPr/>
          </p:nvCxnSpPr>
          <p:spPr>
            <a:xfrm>
              <a:off x="7029447" y="350825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descr="&quot;&quot;">
              <a:extLst>
                <a:ext uri="{FF2B5EF4-FFF2-40B4-BE49-F238E27FC236}">
                  <a16:creationId xmlns:a16="http://schemas.microsoft.com/office/drawing/2014/main" id="{8E564D04-56FE-5310-E205-173AD011A523}"/>
                </a:ext>
              </a:extLst>
            </p:cNvPr>
            <p:cNvCxnSpPr>
              <a:cxnSpLocks/>
            </p:cNvCxnSpPr>
            <p:nvPr/>
          </p:nvCxnSpPr>
          <p:spPr>
            <a:xfrm>
              <a:off x="7029447" y="369519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descr="&quot;&quot;">
              <a:extLst>
                <a:ext uri="{FF2B5EF4-FFF2-40B4-BE49-F238E27FC236}">
                  <a16:creationId xmlns:a16="http://schemas.microsoft.com/office/drawing/2014/main" id="{0827F4A8-B6EC-3F1F-B3D4-348C23954E0A}"/>
                </a:ext>
              </a:extLst>
            </p:cNvPr>
            <p:cNvCxnSpPr>
              <a:cxnSpLocks/>
            </p:cNvCxnSpPr>
            <p:nvPr/>
          </p:nvCxnSpPr>
          <p:spPr>
            <a:xfrm>
              <a:off x="7029447" y="387401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descr="&quot;&quot;">
              <a:extLst>
                <a:ext uri="{FF2B5EF4-FFF2-40B4-BE49-F238E27FC236}">
                  <a16:creationId xmlns:a16="http://schemas.microsoft.com/office/drawing/2014/main" id="{69F7DE3D-0738-CA17-D35B-5B17404D0090}"/>
                </a:ext>
              </a:extLst>
            </p:cNvPr>
            <p:cNvCxnSpPr>
              <a:cxnSpLocks/>
            </p:cNvCxnSpPr>
            <p:nvPr/>
          </p:nvCxnSpPr>
          <p:spPr>
            <a:xfrm>
              <a:off x="7029447" y="406095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62828" name="Picture 4" descr="A black and white shoe on a wooden surface&#10;&#10;AI-generated content may be incorrect.">
            <a:extLst>
              <a:ext uri="{FF2B5EF4-FFF2-40B4-BE49-F238E27FC236}">
                <a16:creationId xmlns:a16="http://schemas.microsoft.com/office/drawing/2014/main" id="{31CC5F2A-5C6D-7F90-A52C-0126FDF14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000"/>
          <a:stretch>
            <a:fillRect/>
          </a:stretch>
        </p:blipFill>
        <p:spPr bwMode="auto">
          <a:xfrm>
            <a:off x="6661150" y="1741489"/>
            <a:ext cx="3513138"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2829" name="Group 56">
            <a:extLst>
              <a:ext uri="{FF2B5EF4-FFF2-40B4-BE49-F238E27FC236}">
                <a16:creationId xmlns:a16="http://schemas.microsoft.com/office/drawing/2014/main" id="{CB49214D-9126-21FB-6A64-2A13ADAAFF64}"/>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rot="16200000">
            <a:off x="6544469" y="1694657"/>
            <a:ext cx="228600" cy="322262"/>
            <a:chOff x="215328" y="-46937"/>
            <a:chExt cx="304800" cy="2773841"/>
          </a:xfrm>
        </p:grpSpPr>
        <p:cxnSp>
          <p:nvCxnSpPr>
            <p:cNvPr id="58" name="Straight Connector 57" descr="&quot;&quot;">
              <a:extLst>
                <a:ext uri="{FF2B5EF4-FFF2-40B4-BE49-F238E27FC236}">
                  <a16:creationId xmlns:a16="http://schemas.microsoft.com/office/drawing/2014/main" id="{4B6E1DF1-7EEF-0A15-985D-A500116828BB}"/>
                </a:ext>
              </a:extLst>
            </p:cNvPr>
            <p:cNvCxnSpPr>
              <a:cxnSpLocks/>
            </p:cNvCxnSpPr>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descr="&quot;&quot;">
              <a:extLst>
                <a:ext uri="{FF2B5EF4-FFF2-40B4-BE49-F238E27FC236}">
                  <a16:creationId xmlns:a16="http://schemas.microsoft.com/office/drawing/2014/main" id="{5E17D70E-CFDE-90CC-B9F7-BE941B3A5393}"/>
                </a:ext>
              </a:extLst>
            </p:cNvPr>
            <p:cNvCxnSpPr>
              <a:cxnSpLocks/>
            </p:cNvCxnSpPr>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descr="&quot;&quot;">
              <a:extLst>
                <a:ext uri="{FF2B5EF4-FFF2-40B4-BE49-F238E27FC236}">
                  <a16:creationId xmlns:a16="http://schemas.microsoft.com/office/drawing/2014/main" id="{A4CB6E9C-70CB-E1ED-828B-4EE9AC9960C9}"/>
                </a:ext>
              </a:extLst>
            </p:cNvPr>
            <p:cNvCxnSpPr>
              <a:cxnSpLocks/>
            </p:cNvCxnSpPr>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descr="&quot;&quot;">
              <a:extLst>
                <a:ext uri="{FF2B5EF4-FFF2-40B4-BE49-F238E27FC236}">
                  <a16:creationId xmlns:a16="http://schemas.microsoft.com/office/drawing/2014/main" id="{564F7872-28F5-DD58-D50E-6E22717240A8}"/>
                </a:ext>
              </a:extLst>
            </p:cNvPr>
            <p:cNvCxnSpPr>
              <a:cxnSpLocks/>
            </p:cNvCxnSpPr>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2830" name="TextBox 7">
            <a:extLst>
              <a:ext uri="{FF2B5EF4-FFF2-40B4-BE49-F238E27FC236}">
                <a16:creationId xmlns:a16="http://schemas.microsoft.com/office/drawing/2014/main" id="{5AFAE5FD-C849-8D95-82B2-AD9F54A855CA}"/>
              </a:ext>
            </a:extLst>
          </p:cNvPr>
          <p:cNvSpPr txBox="1">
            <a:spLocks noChangeArrowheads="1"/>
          </p:cNvSpPr>
          <p:nvPr/>
        </p:nvSpPr>
        <p:spPr bwMode="auto">
          <a:xfrm>
            <a:off x="2014538" y="2178051"/>
            <a:ext cx="44751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100">
                <a:solidFill>
                  <a:srgbClr val="FFFFFF"/>
                </a:solidFill>
                <a:latin typeface="Aptos" panose="020B0004020202020204" pitchFamily="34" charset="0"/>
              </a:rPr>
              <a:t>The Director of WV Miners Health, Safety and Training shall impose all applicable penalties pursuant to WV Code 22A-1-21 on any person that, without the authorization of the operator or the Director or the Director’s authorized representative, knowingly tampers with a proximity detection system or related equipment approved by the Director.</a:t>
            </a:r>
            <a:r>
              <a:rPr lang="en-US" altLang="en-US" sz="2100">
                <a:solidFill>
                  <a:srgbClr val="000000"/>
                </a:solidFill>
                <a:latin typeface="Aptos" panose="020B00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a:extLst>
              <a:ext uri="{FF2B5EF4-FFF2-40B4-BE49-F238E27FC236}">
                <a16:creationId xmlns:a16="http://schemas.microsoft.com/office/drawing/2014/main" id="{7586421D-6EBB-7D15-AC1D-31041F91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3765550"/>
            <a:ext cx="45466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55B2234-C5FA-978C-D230-710BFEEA72F8}"/>
              </a:ext>
            </a:extLst>
          </p:cNvPr>
          <p:cNvSpPr/>
          <p:nvPr/>
        </p:nvSpPr>
        <p:spPr>
          <a:xfrm>
            <a:off x="1779589" y="906463"/>
            <a:ext cx="8632825" cy="692150"/>
          </a:xfrm>
          <a:prstGeom prst="rect">
            <a:avLst/>
          </a:prstGeom>
          <a:noFill/>
        </p:spPr>
        <p:txBody>
          <a:bodyPr wrap="none" lIns="68580" tIns="34290" rIns="68580" bIns="34290">
            <a:spAutoFit/>
          </a:bodyPr>
          <a:lstStyle/>
          <a:p>
            <a:pPr algn="ctr" defTabSz="685800">
              <a:defRPr/>
            </a:pPr>
            <a:r>
              <a:rPr lang="en-US" sz="4050" dirty="0">
                <a:ln w="0"/>
                <a:solidFill>
                  <a:prstClr val="black"/>
                </a:solidFill>
                <a:effectLst>
                  <a:outerShdw blurRad="38100" dist="19050" dir="2700000" algn="tl" rotWithShape="0">
                    <a:prstClr val="black">
                      <a:alpha val="40000"/>
                    </a:prstClr>
                  </a:outerShdw>
                </a:effectLst>
                <a:latin typeface="Aptos" panose="02110004020202020204"/>
              </a:rPr>
              <a:t>PROXIMITY DETECTION SYSTEM DATA </a:t>
            </a:r>
          </a:p>
        </p:txBody>
      </p:sp>
      <p:sp>
        <p:nvSpPr>
          <p:cNvPr id="163844" name="TextBox 7">
            <a:extLst>
              <a:ext uri="{FF2B5EF4-FFF2-40B4-BE49-F238E27FC236}">
                <a16:creationId xmlns:a16="http://schemas.microsoft.com/office/drawing/2014/main" id="{C45A1CD4-B7E4-4B7E-97BF-9D1334D3D149}"/>
              </a:ext>
            </a:extLst>
          </p:cNvPr>
          <p:cNvSpPr txBox="1">
            <a:spLocks noChangeArrowheads="1"/>
          </p:cNvSpPr>
          <p:nvPr/>
        </p:nvSpPr>
        <p:spPr bwMode="auto">
          <a:xfrm>
            <a:off x="2030413" y="1716088"/>
            <a:ext cx="81454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100" b="1">
                <a:solidFill>
                  <a:srgbClr val="000000"/>
                </a:solidFill>
                <a:latin typeface="Aptos" panose="020B0004020202020204" pitchFamily="34" charset="0"/>
              </a:rPr>
              <a:t>The Proximity Detection System operating status and all related information can be downloaded to a computer and the data then analyzed. This data once analyzed can help determine if the system was working correctly, if the miner was wearing the locator device or if it had been placed on the machine or some other location. USE THE SYSTEM PROPERLY!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08DC0-F7F6-6FD1-1A3A-DA36BFB1022B}"/>
              </a:ext>
            </a:extLst>
          </p:cNvPr>
          <p:cNvSpPr/>
          <p:nvPr/>
        </p:nvSpPr>
        <p:spPr>
          <a:xfrm>
            <a:off x="2832100" y="857250"/>
            <a:ext cx="6527800" cy="692150"/>
          </a:xfrm>
          <a:prstGeom prst="rect">
            <a:avLst/>
          </a:prstGeom>
          <a:noFill/>
        </p:spPr>
        <p:txBody>
          <a:bodyPr wrap="none" lIns="68580" tIns="34290" rIns="68580" bIns="34290">
            <a:spAutoFit/>
          </a:bodyPr>
          <a:lstStyle/>
          <a:p>
            <a:pPr algn="ctr" defTabSz="685800">
              <a:defRPr/>
            </a:pPr>
            <a:r>
              <a:rPr lang="en-US" sz="4050" dirty="0">
                <a:ln w="0"/>
                <a:solidFill>
                  <a:prstClr val="black"/>
                </a:solidFill>
                <a:effectLst>
                  <a:outerShdw blurRad="38100" dist="19050" dir="2700000" algn="tl" rotWithShape="0">
                    <a:prstClr val="black">
                      <a:alpha val="40000"/>
                    </a:prstClr>
                  </a:outerShdw>
                </a:effectLst>
                <a:latin typeface="Aptos" panose="02110004020202020204"/>
              </a:rPr>
              <a:t>Proximity Detection Systems</a:t>
            </a:r>
          </a:p>
        </p:txBody>
      </p:sp>
      <p:sp>
        <p:nvSpPr>
          <p:cNvPr id="164867" name="TextBox 2">
            <a:extLst>
              <a:ext uri="{FF2B5EF4-FFF2-40B4-BE49-F238E27FC236}">
                <a16:creationId xmlns:a16="http://schemas.microsoft.com/office/drawing/2014/main" id="{2EDC868C-8E2E-AA71-B3B0-44A509A78B75}"/>
              </a:ext>
            </a:extLst>
          </p:cNvPr>
          <p:cNvSpPr txBox="1">
            <a:spLocks noChangeArrowheads="1"/>
          </p:cNvSpPr>
          <p:nvPr/>
        </p:nvSpPr>
        <p:spPr bwMode="auto">
          <a:xfrm>
            <a:off x="1801813" y="1660526"/>
            <a:ext cx="86169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700" b="1">
                <a:solidFill>
                  <a:srgbClr val="000000"/>
                </a:solidFill>
                <a:latin typeface="Aptos" panose="020B0004020202020204" pitchFamily="34" charset="0"/>
              </a:rPr>
              <a:t>Please be advised that this is an overview of these systems and that you as a miner will learn more about these systems on the job. The Proximity Detection Systems are a great training tool. These systems train you on the proper positions to take when safely operating the machines that they are placed on. But this is not a replacement for common sense and good mining practices. Always be aware of your surroundings!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descr="&quot;&quot;">
            <a:extLst>
              <a:ext uri="{FF2B5EF4-FFF2-40B4-BE49-F238E27FC236}">
                <a16:creationId xmlns:a16="http://schemas.microsoft.com/office/drawing/2014/main" id="{6E8D9471-E030-5373-AE3E-2B7AA36BBE96}"/>
              </a:ext>
            </a:extLst>
          </p:cNvPr>
          <p:cNvSpPr>
            <a:spLocks noGrp="1" noRot="1" noChangeAspect="1" noMove="1" noResize="1" noEditPoints="1" noAdjustHandles="1" noChangeArrowheads="1" noChangeShapeType="1" noTextEdit="1"/>
          </p:cNvSpPr>
          <p:nvPr/>
        </p:nvSpPr>
        <p:spPr bwMode="white">
          <a:xfrm>
            <a:off x="1525589" y="85725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endParaRPr>
          </a:p>
        </p:txBody>
      </p:sp>
      <p:pic>
        <p:nvPicPr>
          <p:cNvPr id="154627" name="Picture 2" descr="Continuous Mining Machine Outfitted with Proximity Detection System">
            <a:extLst>
              <a:ext uri="{FF2B5EF4-FFF2-40B4-BE49-F238E27FC236}">
                <a16:creationId xmlns:a16="http://schemas.microsoft.com/office/drawing/2014/main" id="{2F7D013D-E3EC-47EC-19A6-8FB02BC49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74"/>
          <a:stretch>
            <a:fillRect/>
          </a:stretch>
        </p:blipFill>
        <p:spPr bwMode="auto">
          <a:xfrm>
            <a:off x="1524000" y="85883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44B7102-4BAD-1852-4544-299C8C32B699}"/>
              </a:ext>
            </a:extLst>
          </p:cNvPr>
          <p:cNvSpPr/>
          <p:nvPr/>
        </p:nvSpPr>
        <p:spPr>
          <a:xfrm>
            <a:off x="1663700" y="857250"/>
            <a:ext cx="2794000" cy="1938338"/>
          </a:xfrm>
          <a:prstGeom prst="rect">
            <a:avLst/>
          </a:prstGeom>
          <a:noFill/>
        </p:spPr>
        <p:txBody>
          <a:bodyPr wrap="none" lIns="68580" tIns="34290" rIns="68580" bIns="34290">
            <a:spAutoFit/>
          </a:bodyPr>
          <a:lstStyle/>
          <a:p>
            <a:pPr algn="ctr" defTabSz="685800">
              <a:defRPr/>
            </a:pPr>
            <a:r>
              <a:rPr lang="en-US" sz="4050" dirty="0">
                <a:ln w="0"/>
                <a:solidFill>
                  <a:prstClr val="black"/>
                </a:solidFill>
                <a:effectLst>
                  <a:outerShdw blurRad="38100" dist="19050" dir="2700000" algn="tl" rotWithShape="0">
                    <a:prstClr val="black">
                      <a:alpha val="40000"/>
                    </a:prstClr>
                  </a:outerShdw>
                </a:effectLst>
                <a:latin typeface="Aptos" panose="02110004020202020204"/>
              </a:rPr>
              <a:t>PROXIMITY</a:t>
            </a:r>
          </a:p>
          <a:p>
            <a:pPr algn="ctr" defTabSz="685800">
              <a:defRPr/>
            </a:pPr>
            <a:r>
              <a:rPr lang="en-US" sz="4050" dirty="0">
                <a:ln w="0"/>
                <a:solidFill>
                  <a:prstClr val="black"/>
                </a:solidFill>
                <a:effectLst>
                  <a:outerShdw blurRad="38100" dist="19050" dir="2700000" algn="tl" rotWithShape="0">
                    <a:prstClr val="black">
                      <a:alpha val="40000"/>
                    </a:prstClr>
                  </a:outerShdw>
                </a:effectLst>
                <a:latin typeface="Aptos" panose="02110004020202020204"/>
              </a:rPr>
              <a:t>DETECTION</a:t>
            </a:r>
          </a:p>
          <a:p>
            <a:pPr algn="ctr" defTabSz="685800">
              <a:defRPr/>
            </a:pPr>
            <a:r>
              <a:rPr lang="en-US" sz="4050" dirty="0">
                <a:ln w="0"/>
                <a:solidFill>
                  <a:prstClr val="black"/>
                </a:solidFill>
                <a:effectLst>
                  <a:outerShdw blurRad="38100" dist="19050" dir="2700000" algn="tl" rotWithShape="0">
                    <a:prstClr val="black">
                      <a:alpha val="40000"/>
                    </a:prstClr>
                  </a:outerShdw>
                </a:effectLst>
                <a:latin typeface="Aptos" panose="02110004020202020204"/>
              </a:rPr>
              <a:t>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descr="&quot;&quot;">
            <a:extLst>
              <a:ext uri="{FF2B5EF4-FFF2-40B4-BE49-F238E27FC236}">
                <a16:creationId xmlns:a16="http://schemas.microsoft.com/office/drawing/2014/main" id="{001CAD64-B5AD-84ED-8650-4D2756A11C74}"/>
              </a:ext>
            </a:extLst>
          </p:cNvPr>
          <p:cNvSpPr>
            <a:spLocks noGrp="1" noRot="1" noChangeAspect="1" noMove="1" noResize="1" noEditPoints="1" noAdjustHandles="1" noChangeArrowheads="1" noChangeShapeType="1" noTextEdit="1"/>
          </p:cNvSpPr>
          <p:nvPr/>
        </p:nvSpPr>
        <p:spPr>
          <a:xfrm>
            <a:off x="1524001" y="857250"/>
            <a:ext cx="91424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155651" name="Picture 2" descr="West Virginia task force wants safer mines with &quot;proximity detection&quot;  systems - 911Metallurgist">
            <a:extLst>
              <a:ext uri="{FF2B5EF4-FFF2-40B4-BE49-F238E27FC236}">
                <a16:creationId xmlns:a16="http://schemas.microsoft.com/office/drawing/2014/main" id="{AF40C1D8-D0DC-69BE-0FBE-09F77AB7E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71" r="12048" b="-2"/>
          <a:stretch>
            <a:fillRect/>
          </a:stretch>
        </p:blipFill>
        <p:spPr bwMode="auto">
          <a:xfrm>
            <a:off x="1524000" y="857250"/>
            <a:ext cx="7251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32">
            <a:extLst>
              <a:ext uri="{FF2B5EF4-FFF2-40B4-BE49-F238E27FC236}">
                <a16:creationId xmlns:a16="http://schemas.microsoft.com/office/drawing/2014/main" id="{F638CC39-4DAE-AFE5-046A-F47461464639}"/>
              </a:ext>
            </a:extLst>
          </p:cNvPr>
          <p:cNvSpPr>
            <a:spLocks noGrp="1" noRot="1" noChangeAspect="1" noMove="1" noResize="1" noEditPoints="1" noAdjustHandles="1" noChangeArrowheads="1" noChangeShapeType="1" noTextEdit="1"/>
          </p:cNvSpPr>
          <p:nvPr/>
        </p:nvSpPr>
        <p:spPr>
          <a:xfrm flipH="1">
            <a:off x="5367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endParaRPr>
          </a:p>
        </p:txBody>
      </p:sp>
      <p:sp>
        <p:nvSpPr>
          <p:cNvPr id="3" name="TextBox 2">
            <a:extLst>
              <a:ext uri="{FF2B5EF4-FFF2-40B4-BE49-F238E27FC236}">
                <a16:creationId xmlns:a16="http://schemas.microsoft.com/office/drawing/2014/main" id="{E476A0DA-5810-5609-BD67-540B41DD5E58}"/>
              </a:ext>
            </a:extLst>
          </p:cNvPr>
          <p:cNvSpPr txBox="1"/>
          <p:nvPr/>
        </p:nvSpPr>
        <p:spPr>
          <a:xfrm>
            <a:off x="6494463" y="1404939"/>
            <a:ext cx="4171950" cy="4167187"/>
          </a:xfrm>
          <a:prstGeom prst="rect">
            <a:avLst/>
          </a:prstGeom>
        </p:spPr>
        <p:txBody>
          <a:bodyPr lIns="68580" tIns="34290" rIns="68580" bIns="34290">
            <a:normAutofit lnSpcReduction="10000"/>
          </a:bodyPr>
          <a:lstStyle/>
          <a:p>
            <a:pPr indent="-171450" defTabSz="685800">
              <a:lnSpc>
                <a:spcPct val="90000"/>
              </a:lnSpc>
              <a:spcAft>
                <a:spcPts val="450"/>
              </a:spcAft>
              <a:buFont typeface="Arial" panose="020B0604020202020204" pitchFamily="34" charset="0"/>
              <a:buChar char="•"/>
              <a:defRPr/>
            </a:pPr>
            <a:r>
              <a:rPr lang="en-US" sz="2400" b="1" dirty="0">
                <a:solidFill>
                  <a:prstClr val="black"/>
                </a:solidFill>
                <a:latin typeface="Aptos" panose="02110004020202020204"/>
              </a:rPr>
              <a:t>Proximity detection systems are safety measures used in mining operations to prevent collisions and accidents between mobile equipment and personnel. These systems use various technologies to detect the presence of people or vehicles near mobile equipment and trigger alerts or even stop the equipment if necessary.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descr="&quot;&quot;">
            <a:extLst>
              <a:ext uri="{FF2B5EF4-FFF2-40B4-BE49-F238E27FC236}">
                <a16:creationId xmlns:a16="http://schemas.microsoft.com/office/drawing/2014/main" id="{F95FB861-4240-A61A-7C6F-85BAF89CF1F4}"/>
              </a:ext>
            </a:extLst>
          </p:cNvPr>
          <p:cNvSpPr>
            <a:spLocks noGrp="1" noRot="1" noChangeAspect="1" noMove="1" noResize="1" noEditPoints="1" noAdjustHandles="1" noChangeArrowheads="1" noChangeShapeType="1" noTextEdit="1"/>
          </p:cNvSpPr>
          <p:nvPr/>
        </p:nvSpPr>
        <p:spPr bwMode="white">
          <a:xfrm>
            <a:off x="1525589" y="85725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endParaRPr>
          </a:p>
        </p:txBody>
      </p:sp>
      <p:pic>
        <p:nvPicPr>
          <p:cNvPr id="156675" name="Picture 2" descr="Proximity Detector sensor on belt of miner with red light glowing">
            <a:extLst>
              <a:ext uri="{FF2B5EF4-FFF2-40B4-BE49-F238E27FC236}">
                <a16:creationId xmlns:a16="http://schemas.microsoft.com/office/drawing/2014/main" id="{3C7B5779-EEE7-DBFC-5249-0D0E4747C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7303"/>
          <a:stretch>
            <a:fillRect/>
          </a:stretch>
        </p:blipFill>
        <p:spPr bwMode="auto">
          <a:xfrm>
            <a:off x="1525588" y="85725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TextBox 2">
            <a:extLst>
              <a:ext uri="{FF2B5EF4-FFF2-40B4-BE49-F238E27FC236}">
                <a16:creationId xmlns:a16="http://schemas.microsoft.com/office/drawing/2014/main" id="{BA4E3F76-77A8-9B11-287A-CE89065D6A89}"/>
              </a:ext>
            </a:extLst>
          </p:cNvPr>
          <p:cNvSpPr txBox="1">
            <a:spLocks noChangeArrowheads="1"/>
          </p:cNvSpPr>
          <p:nvPr/>
        </p:nvSpPr>
        <p:spPr bwMode="auto">
          <a:xfrm>
            <a:off x="1695450" y="1093789"/>
            <a:ext cx="49228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3300">
                <a:solidFill>
                  <a:srgbClr val="FFFFFF"/>
                </a:solidFill>
                <a:latin typeface="Aptos" panose="020B0004020202020204" pitchFamily="34" charset="0"/>
              </a:rPr>
              <a:t>A proximity detection system includes machine –mounted components and miner-wearable components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3" name="Rectangle 1042" descr="&quot;&quot;">
            <a:extLst>
              <a:ext uri="{FF2B5EF4-FFF2-40B4-BE49-F238E27FC236}">
                <a16:creationId xmlns:a16="http://schemas.microsoft.com/office/drawing/2014/main" id="{7B17A875-3204-2CE4-9707-4D41340913EE}"/>
              </a:ext>
            </a:extLst>
          </p:cNvPr>
          <p:cNvSpPr>
            <a:spLocks noGrp="1" noRot="1" noChangeAspect="1" noMove="1" noResize="1" noEditPoints="1" noAdjustHandles="1" noChangeArrowheads="1" noChangeShapeType="1" noTextEdit="1"/>
          </p:cNvSpPr>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157699" name="Picture 2" descr="Suttle Zones Barrier_web">
            <a:extLst>
              <a:ext uri="{FF2B5EF4-FFF2-40B4-BE49-F238E27FC236}">
                <a16:creationId xmlns:a16="http://schemas.microsoft.com/office/drawing/2014/main" id="{E170C75A-BB92-3EF5-BBBA-78260DC44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72" r="-2" b="-2"/>
          <a:stretch>
            <a:fillRect/>
          </a:stretch>
        </p:blipFill>
        <p:spPr bwMode="auto">
          <a:xfrm>
            <a:off x="1524001" y="857250"/>
            <a:ext cx="6500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1044">
            <a:extLst>
              <a:ext uri="{FF2B5EF4-FFF2-40B4-BE49-F238E27FC236}">
                <a16:creationId xmlns:a16="http://schemas.microsoft.com/office/drawing/2014/main" id="{96ED4D7C-AA4B-D6E4-501C-D6C513D12C41}"/>
              </a:ext>
            </a:extLst>
          </p:cNvPr>
          <p:cNvSpPr>
            <a:spLocks noGrp="1" noRot="1" noChangeAspect="1" noMove="1" noResize="1" noEditPoints="1" noAdjustHandles="1" noChangeArrowheads="1" noChangeShapeType="1" noTextEdit="1"/>
          </p:cNvSpPr>
          <p:nvPr/>
        </p:nvSpPr>
        <p:spPr>
          <a:xfrm flipH="1">
            <a:off x="3350551" y="857250"/>
            <a:ext cx="7317451" cy="51435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endParaRPr>
          </a:p>
        </p:txBody>
      </p:sp>
      <p:sp>
        <p:nvSpPr>
          <p:cNvPr id="2" name="TextBox 1">
            <a:extLst>
              <a:ext uri="{FF2B5EF4-FFF2-40B4-BE49-F238E27FC236}">
                <a16:creationId xmlns:a16="http://schemas.microsoft.com/office/drawing/2014/main" id="{36140EB6-BCFD-6D72-1C40-A7BB6EEA9140}"/>
              </a:ext>
            </a:extLst>
          </p:cNvPr>
          <p:cNvSpPr txBox="1"/>
          <p:nvPr/>
        </p:nvSpPr>
        <p:spPr>
          <a:xfrm>
            <a:off x="6880226" y="2220914"/>
            <a:ext cx="3667125" cy="2879725"/>
          </a:xfrm>
          <a:prstGeom prst="rect">
            <a:avLst/>
          </a:prstGeom>
        </p:spPr>
        <p:txBody>
          <a:bodyPr lIns="68580" tIns="34290" rIns="68580" bIns="34290">
            <a:normAutofit lnSpcReduction="10000"/>
          </a:bodyPr>
          <a:lstStyle/>
          <a:p>
            <a:pPr indent="-171450" defTabSz="685800">
              <a:lnSpc>
                <a:spcPct val="90000"/>
              </a:lnSpc>
              <a:spcAft>
                <a:spcPts val="450"/>
              </a:spcAft>
              <a:buFont typeface="Arial" panose="020B0604020202020204" pitchFamily="34" charset="0"/>
              <a:buChar char="•"/>
              <a:defRPr/>
            </a:pPr>
            <a:r>
              <a:rPr lang="en-US" sz="2400" dirty="0">
                <a:solidFill>
                  <a:prstClr val="white"/>
                </a:solidFill>
                <a:latin typeface="Aptos" panose="02110004020202020204"/>
              </a:rPr>
              <a:t>These systems must be capable of providing an audible and visual warning prior to safely shutting down mobile equipment and must be capable of stopping the mobile equipment before contacting a miner.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quot;&quot;">
            <a:extLst>
              <a:ext uri="{FF2B5EF4-FFF2-40B4-BE49-F238E27FC236}">
                <a16:creationId xmlns:a16="http://schemas.microsoft.com/office/drawing/2014/main" id="{3803D6D2-D907-BF40-84B1-3253070B2AD5}"/>
              </a:ext>
            </a:extLst>
          </p:cNvPr>
          <p:cNvSpPr>
            <a:spLocks noGrp="1" noRot="1" noChangeAspect="1" noMove="1" noResize="1" noEditPoints="1" noAdjustHandles="1" noChangeArrowheads="1" noChangeShapeType="1" noTextEdit="1"/>
          </p:cNvSpPr>
          <p:nvPr/>
        </p:nvSpPr>
        <p:spPr>
          <a:xfrm>
            <a:off x="1524000" y="85725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13" name="Rectangle 12" descr="&quot;&quot;">
            <a:extLst>
              <a:ext uri="{FF2B5EF4-FFF2-40B4-BE49-F238E27FC236}">
                <a16:creationId xmlns:a16="http://schemas.microsoft.com/office/drawing/2014/main" id="{CA311BE3-3654-79A7-6515-AB5B4BC5D5D5}"/>
              </a:ext>
            </a:extLst>
          </p:cNvPr>
          <p:cNvSpPr>
            <a:spLocks noGrp="1" noRot="1" noChangeAspect="1" noMove="1" noResize="1" noEditPoints="1" noAdjustHandles="1" noChangeArrowheads="1" noChangeShapeType="1" noTextEdit="1"/>
          </p:cNvSpPr>
          <p:nvPr/>
        </p:nvSpPr>
        <p:spPr>
          <a:xfrm>
            <a:off x="1524000" y="857250"/>
            <a:ext cx="3581400" cy="51435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 name="Rectangle 2">
            <a:extLst>
              <a:ext uri="{FF2B5EF4-FFF2-40B4-BE49-F238E27FC236}">
                <a16:creationId xmlns:a16="http://schemas.microsoft.com/office/drawing/2014/main" id="{098AB3F7-1429-C952-2D97-505928833757}"/>
              </a:ext>
            </a:extLst>
          </p:cNvPr>
          <p:cNvSpPr/>
          <p:nvPr/>
        </p:nvSpPr>
        <p:spPr>
          <a:xfrm>
            <a:off x="2103439" y="1419225"/>
            <a:ext cx="2422525" cy="1193800"/>
          </a:xfrm>
          <a:prstGeom prst="rect">
            <a:avLst/>
          </a:prstGeom>
        </p:spPr>
        <p:txBody>
          <a:bodyPr lIns="68580" tIns="34290" rIns="68580" bIns="34290" anchor="b">
            <a:normAutofit fontScale="92500" lnSpcReduction="20000"/>
          </a:bodyPr>
          <a:lstStyle/>
          <a:p>
            <a:pPr algn="ctr" defTabSz="685800">
              <a:lnSpc>
                <a:spcPct val="90000"/>
              </a:lnSpc>
              <a:spcAft>
                <a:spcPts val="450"/>
              </a:spcAft>
              <a:defRPr/>
            </a:pPr>
            <a:r>
              <a:rPr lang="en-US" sz="4950" dirty="0">
                <a:ln w="0"/>
                <a:solidFill>
                  <a:srgbClr val="FFFFFF"/>
                </a:solidFill>
                <a:latin typeface="Aptos Display" panose="02110004020202020204"/>
              </a:rPr>
              <a:t>SAFETY</a:t>
            </a:r>
            <a:r>
              <a:rPr lang="en-US" sz="4950" dirty="0">
                <a:ln w="0"/>
                <a:solidFill>
                  <a:srgbClr val="FFFFFF"/>
                </a:solidFill>
                <a:effectLst>
                  <a:outerShdw blurRad="38100" dist="19050" dir="2700000" algn="tl" rotWithShape="0">
                    <a:prstClr val="black">
                      <a:alpha val="40000"/>
                    </a:prstClr>
                  </a:outerShdw>
                </a:effectLst>
                <a:latin typeface="Aptos Display" panose="02110004020202020204"/>
              </a:rPr>
              <a:t> CHECKS</a:t>
            </a:r>
          </a:p>
        </p:txBody>
      </p:sp>
      <p:sp>
        <p:nvSpPr>
          <p:cNvPr id="158725" name="TextBox 3">
            <a:extLst>
              <a:ext uri="{FF2B5EF4-FFF2-40B4-BE49-F238E27FC236}">
                <a16:creationId xmlns:a16="http://schemas.microsoft.com/office/drawing/2014/main" id="{56218EF1-155D-3C73-0D5E-805B791353D6}"/>
              </a:ext>
            </a:extLst>
          </p:cNvPr>
          <p:cNvSpPr txBox="1">
            <a:spLocks noChangeArrowheads="1"/>
          </p:cNvSpPr>
          <p:nvPr/>
        </p:nvSpPr>
        <p:spPr bwMode="auto">
          <a:xfrm>
            <a:off x="2033588" y="2914650"/>
            <a:ext cx="30019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indent="-171450"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algn="ctr">
              <a:lnSpc>
                <a:spcPct val="90000"/>
              </a:lnSpc>
              <a:spcAft>
                <a:spcPts val="450"/>
              </a:spcAft>
              <a:buFont typeface="Arial" panose="020B0604020202020204" pitchFamily="34" charset="0"/>
              <a:buChar char="•"/>
            </a:pPr>
            <a:r>
              <a:rPr lang="en-US" altLang="en-US" sz="2100" b="1">
                <a:solidFill>
                  <a:srgbClr val="FFFFFF"/>
                </a:solidFill>
                <a:latin typeface="Aptos" panose="020B0004020202020204" pitchFamily="34" charset="0"/>
              </a:rPr>
              <a:t>Miner wearable components must be checked at the beginning of each shift. </a:t>
            </a:r>
          </a:p>
          <a:p>
            <a:pPr algn="ctr">
              <a:lnSpc>
                <a:spcPct val="90000"/>
              </a:lnSpc>
              <a:spcAft>
                <a:spcPts val="450"/>
              </a:spcAft>
              <a:buFont typeface="Arial" panose="020B0604020202020204" pitchFamily="34" charset="0"/>
              <a:buChar char="•"/>
            </a:pPr>
            <a:endParaRPr lang="en-US" altLang="en-US" sz="2100" b="1">
              <a:solidFill>
                <a:srgbClr val="FFFFFF"/>
              </a:solidFill>
              <a:latin typeface="Aptos" panose="020B0004020202020204" pitchFamily="34" charset="0"/>
            </a:endParaRPr>
          </a:p>
          <a:p>
            <a:pPr algn="ctr">
              <a:lnSpc>
                <a:spcPct val="90000"/>
              </a:lnSpc>
              <a:spcAft>
                <a:spcPts val="450"/>
              </a:spcAft>
              <a:buFont typeface="Arial" panose="020B0604020202020204" pitchFamily="34" charset="0"/>
              <a:buChar char="•"/>
            </a:pPr>
            <a:r>
              <a:rPr lang="en-US" altLang="en-US" sz="2100" b="1">
                <a:solidFill>
                  <a:srgbClr val="FFFFFF"/>
                </a:solidFill>
                <a:latin typeface="Aptos" panose="020B0004020202020204" pitchFamily="34" charset="0"/>
              </a:rPr>
              <a:t>DEFECTS MUST BE CORRECTED BEFORE USE!</a:t>
            </a:r>
          </a:p>
          <a:p>
            <a:pPr algn="ctr">
              <a:lnSpc>
                <a:spcPct val="90000"/>
              </a:lnSpc>
              <a:spcAft>
                <a:spcPts val="450"/>
              </a:spcAft>
              <a:buFont typeface="Arial" panose="020B0604020202020204" pitchFamily="34" charset="0"/>
              <a:buChar char="•"/>
            </a:pPr>
            <a:endParaRPr lang="en-US" altLang="en-US" sz="2100" b="1">
              <a:solidFill>
                <a:srgbClr val="FFFFFF"/>
              </a:solidFill>
              <a:latin typeface="Aptos" panose="020B0004020202020204" pitchFamily="34" charset="0"/>
            </a:endParaRPr>
          </a:p>
          <a:p>
            <a:pPr algn="ctr">
              <a:lnSpc>
                <a:spcPct val="90000"/>
              </a:lnSpc>
              <a:spcAft>
                <a:spcPts val="450"/>
              </a:spcAft>
              <a:buFont typeface="Arial" panose="020B0604020202020204" pitchFamily="34" charset="0"/>
              <a:buChar char="•"/>
            </a:pPr>
            <a:endParaRPr lang="en-US" altLang="en-US" sz="1500" b="1">
              <a:solidFill>
                <a:srgbClr val="FFFFFF"/>
              </a:solidFill>
              <a:latin typeface="Aptos" panose="020B0004020202020204" pitchFamily="34" charset="0"/>
            </a:endParaRPr>
          </a:p>
        </p:txBody>
      </p:sp>
      <p:pic>
        <p:nvPicPr>
          <p:cNvPr id="158726" name="Content Placeholder 3">
            <a:extLst>
              <a:ext uri="{FF2B5EF4-FFF2-40B4-BE49-F238E27FC236}">
                <a16:creationId xmlns:a16="http://schemas.microsoft.com/office/drawing/2014/main" id="{DE7FDB5B-8946-5BAA-5CB9-B8C5A7994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7"/>
          <a:stretch>
            <a:fillRect/>
          </a:stretch>
        </p:blipFill>
        <p:spPr bwMode="auto">
          <a:xfrm>
            <a:off x="5616575" y="1693864"/>
            <a:ext cx="22034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Content Placeholder 3">
            <a:extLst>
              <a:ext uri="{FF2B5EF4-FFF2-40B4-BE49-F238E27FC236}">
                <a16:creationId xmlns:a16="http://schemas.microsoft.com/office/drawing/2014/main" id="{A39958CE-8FB9-7562-0047-5BA8B06A2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1704975"/>
            <a:ext cx="22161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56" name="Rectangle 15975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6D37AC29-63B6-AE4B-57FB-155437D02D9C}"/>
              </a:ext>
            </a:extLst>
          </p:cNvPr>
          <p:cNvSpPr/>
          <p:nvPr/>
        </p:nvSpPr>
        <p:spPr>
          <a:xfrm>
            <a:off x="838199" y="388308"/>
            <a:ext cx="7188989" cy="1021424"/>
          </a:xfrm>
          <a:prstGeom prst="rect">
            <a:avLst/>
          </a:prstGeom>
        </p:spPr>
        <p:txBody>
          <a:bodyPr vert="horz" lIns="91440" tIns="45720" rIns="91440" bIns="45720" rtlCol="0" anchor="b">
            <a:normAutofit/>
          </a:bodyPr>
          <a:lstStyle/>
          <a:p>
            <a:pPr>
              <a:lnSpc>
                <a:spcPct val="90000"/>
              </a:lnSpc>
              <a:spcBef>
                <a:spcPct val="0"/>
              </a:spcBef>
              <a:spcAft>
                <a:spcPts val="450"/>
              </a:spcAft>
              <a:defRPr/>
            </a:pPr>
            <a:r>
              <a:rPr lang="en-US" sz="4000" kern="1200">
                <a:ln w="0"/>
                <a:solidFill>
                  <a:schemeClr val="bg1"/>
                </a:solidFill>
                <a:latin typeface="+mj-lt"/>
                <a:ea typeface="+mj-ea"/>
                <a:cs typeface="+mj-cs"/>
              </a:rPr>
              <a:t>SAFETY</a:t>
            </a:r>
            <a:r>
              <a:rPr lang="en-US" sz="4000" kern="1200">
                <a:ln w="0"/>
                <a:solidFill>
                  <a:schemeClr val="bg1"/>
                </a:solidFill>
                <a:effectLst>
                  <a:outerShdw blurRad="38100" dist="19050" dir="2700000" algn="tl" rotWithShape="0">
                    <a:prstClr val="black">
                      <a:alpha val="40000"/>
                    </a:prstClr>
                  </a:outerShdw>
                </a:effectLst>
                <a:latin typeface="+mj-lt"/>
                <a:ea typeface="+mj-ea"/>
                <a:cs typeface="+mj-cs"/>
              </a:rPr>
              <a:t> </a:t>
            </a:r>
            <a:r>
              <a:rPr lang="en-US" sz="4000" kern="1200">
                <a:ln w="0"/>
                <a:solidFill>
                  <a:schemeClr val="bg1"/>
                </a:solidFill>
                <a:latin typeface="+mj-lt"/>
                <a:ea typeface="+mj-ea"/>
                <a:cs typeface="+mj-cs"/>
              </a:rPr>
              <a:t>CHECKS</a:t>
            </a:r>
          </a:p>
        </p:txBody>
      </p:sp>
      <p:cxnSp>
        <p:nvCxnSpPr>
          <p:cNvPr id="159758" name="Straight Connector 15975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760" name="Straight Connector 159759">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9746" name="Group 6">
            <a:extLst>
              <a:ext uri="{FF2B5EF4-FFF2-40B4-BE49-F238E27FC236}">
                <a16:creationId xmlns:a16="http://schemas.microsoft.com/office/drawing/2014/main" id="{71BD2362-DDC0-30DD-565D-3E58F6420899}"/>
              </a:ext>
            </a:extLst>
          </p:cNvPr>
          <p:cNvGrpSpPr>
            <a:grpSpLocks/>
          </p:cNvGrpSpPr>
          <p:nvPr/>
        </p:nvGrpSpPr>
        <p:grpSpPr bwMode="auto">
          <a:xfrm>
            <a:off x="420688" y="2282706"/>
            <a:ext cx="5408612" cy="2373771"/>
            <a:chOff x="385762" y="1825626"/>
            <a:chExt cx="11646296" cy="4908549"/>
          </a:xfrm>
        </p:grpSpPr>
        <p:pic>
          <p:nvPicPr>
            <p:cNvPr id="159749" name="Content Placeholder 4">
              <a:extLst>
                <a:ext uri="{FF2B5EF4-FFF2-40B4-BE49-F238E27FC236}">
                  <a16:creationId xmlns:a16="http://schemas.microsoft.com/office/drawing/2014/main" id="{F613E874-5170-1B0F-A686-944B21410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380" y="4271962"/>
              <a:ext cx="22848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2">
              <a:extLst>
                <a:ext uri="{FF2B5EF4-FFF2-40B4-BE49-F238E27FC236}">
                  <a16:creationId xmlns:a16="http://schemas.microsoft.com/office/drawing/2014/main" id="{CB261F95-47DE-7195-91AE-5007C538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805" y="1825626"/>
              <a:ext cx="2560253" cy="282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3">
              <a:extLst>
                <a:ext uri="{FF2B5EF4-FFF2-40B4-BE49-F238E27FC236}">
                  <a16:creationId xmlns:a16="http://schemas.microsoft.com/office/drawing/2014/main" id="{FA6C5789-4BDD-3A0A-3463-5373A769D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 y="2562225"/>
              <a:ext cx="77819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9748" name="TextBox 5">
            <a:extLst>
              <a:ext uri="{FF2B5EF4-FFF2-40B4-BE49-F238E27FC236}">
                <a16:creationId xmlns:a16="http://schemas.microsoft.com/office/drawing/2014/main" id="{026CAE27-ABA3-5F5B-8B17-34873AA1D46E}"/>
              </a:ext>
            </a:extLst>
          </p:cNvPr>
          <p:cNvSpPr txBox="1">
            <a:spLocks noChangeArrowheads="1"/>
          </p:cNvSpPr>
          <p:nvPr/>
        </p:nvSpPr>
        <p:spPr bwMode="auto">
          <a:xfrm>
            <a:off x="6096000" y="1923015"/>
            <a:ext cx="5913437"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Aft>
                <a:spcPts val="600"/>
              </a:spcAft>
              <a:buFont typeface="Wingdings" panose="05000000000000000000" pitchFamily="2" charset="2"/>
              <a:buChar char="ü"/>
            </a:pPr>
            <a:r>
              <a:rPr lang="en-US" altLang="en-US" sz="1800" dirty="0">
                <a:solidFill>
                  <a:srgbClr val="FFFFFF"/>
                </a:solidFill>
                <a:latin typeface="Aptos" panose="020B0004020202020204" pitchFamily="34" charset="0"/>
              </a:rPr>
              <a:t>Machine mounted components must be intact, checked for proper function and defects must be corrected before use.</a:t>
            </a:r>
          </a:p>
          <a:p>
            <a:pPr eaLnBrk="1" hangingPunct="1">
              <a:spcAft>
                <a:spcPts val="600"/>
              </a:spcAft>
              <a:buFont typeface="Wingdings" panose="05000000000000000000" pitchFamily="2" charset="2"/>
              <a:buChar char="ü"/>
            </a:pPr>
            <a:r>
              <a:rPr lang="en-US" altLang="en-US" sz="1800" dirty="0">
                <a:solidFill>
                  <a:srgbClr val="FFFFFF"/>
                </a:solidFill>
                <a:latin typeface="Aptos" panose="020B0004020202020204" pitchFamily="34" charset="0"/>
              </a:rPr>
              <a:t>Checked at the beginning of each shift the machine is to be used.</a:t>
            </a:r>
          </a:p>
          <a:p>
            <a:pPr eaLnBrk="1" hangingPunct="1">
              <a:spcAft>
                <a:spcPts val="600"/>
              </a:spcAft>
              <a:buFont typeface="Wingdings" panose="05000000000000000000" pitchFamily="2" charset="2"/>
              <a:buChar char="ü"/>
            </a:pPr>
            <a:r>
              <a:rPr lang="en-US" altLang="en-US" sz="1800" dirty="0">
                <a:solidFill>
                  <a:srgbClr val="FFFFFF"/>
                </a:solidFill>
                <a:latin typeface="Aptos" panose="020B0004020202020204" pitchFamily="34" charset="0"/>
              </a:rPr>
              <a:t>Checked Immediately prior to the machine being operated if the machine is not being used at the beginning of the shift.</a:t>
            </a:r>
          </a:p>
          <a:p>
            <a:pPr eaLnBrk="1" hangingPunct="1">
              <a:spcAft>
                <a:spcPts val="600"/>
              </a:spcAft>
              <a:buFont typeface="Wingdings" panose="05000000000000000000" pitchFamily="2" charset="2"/>
              <a:buChar char="ü"/>
            </a:pPr>
            <a:r>
              <a:rPr lang="en-US" altLang="en-US" sz="1800" dirty="0">
                <a:solidFill>
                  <a:srgbClr val="FFFFFF"/>
                </a:solidFill>
                <a:latin typeface="Aptos" panose="020B0004020202020204" pitchFamily="34" charset="0"/>
              </a:rPr>
              <a:t>Checked within one hour of a shift change if the shift change occurs without an interruption in production.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6" name="Rectangle 16077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14694296-F245-A72F-86DF-BDFB2854EC07}"/>
              </a:ext>
            </a:extLst>
          </p:cNvPr>
          <p:cNvSpPr/>
          <p:nvPr/>
        </p:nvSpPr>
        <p:spPr>
          <a:xfrm>
            <a:off x="1014141" y="1450655"/>
            <a:ext cx="3932030" cy="3956690"/>
          </a:xfrm>
          <a:prstGeom prst="rect">
            <a:avLst/>
          </a:prstGeom>
        </p:spPr>
        <p:txBody>
          <a:bodyPr vert="horz" lIns="91440" tIns="45720" rIns="91440" bIns="45720" rtlCol="0" anchor="ctr">
            <a:normAutofit/>
          </a:bodyPr>
          <a:lstStyle/>
          <a:p>
            <a:pPr>
              <a:lnSpc>
                <a:spcPct val="90000"/>
              </a:lnSpc>
              <a:spcBef>
                <a:spcPct val="0"/>
              </a:spcBef>
              <a:spcAft>
                <a:spcPts val="450"/>
              </a:spcAft>
              <a:defRPr/>
            </a:pPr>
            <a:r>
              <a:rPr lang="en-US" sz="7400" kern="1200">
                <a:ln w="0"/>
                <a:solidFill>
                  <a:schemeClr val="bg1"/>
                </a:solidFill>
                <a:latin typeface="+mj-lt"/>
                <a:ea typeface="+mj-ea"/>
                <a:cs typeface="+mj-cs"/>
              </a:rPr>
              <a:t>RECORD</a:t>
            </a:r>
          </a:p>
          <a:p>
            <a:pPr>
              <a:lnSpc>
                <a:spcPct val="90000"/>
              </a:lnSpc>
              <a:spcBef>
                <a:spcPct val="0"/>
              </a:spcBef>
              <a:spcAft>
                <a:spcPts val="450"/>
              </a:spcAft>
              <a:defRPr/>
            </a:pPr>
            <a:r>
              <a:rPr lang="en-US" sz="7400" kern="1200">
                <a:ln w="0"/>
                <a:solidFill>
                  <a:schemeClr val="bg1"/>
                </a:solidFill>
                <a:latin typeface="+mj-lt"/>
                <a:ea typeface="+mj-ea"/>
                <a:cs typeface="+mj-cs"/>
              </a:rPr>
              <a:t>KEEPING </a:t>
            </a:r>
          </a:p>
        </p:txBody>
      </p:sp>
      <p:cxnSp>
        <p:nvCxnSpPr>
          <p:cNvPr id="160778" name="Straight Connector 160777">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0780" name="Straight Connector 160779">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0771" name="TextBox 5">
            <a:extLst>
              <a:ext uri="{FF2B5EF4-FFF2-40B4-BE49-F238E27FC236}">
                <a16:creationId xmlns:a16="http://schemas.microsoft.com/office/drawing/2014/main" id="{73245204-BA25-233F-26CE-66F8BBC745EF}"/>
              </a:ext>
            </a:extLst>
          </p:cNvPr>
          <p:cNvSpPr txBox="1">
            <a:spLocks noChangeArrowheads="1"/>
          </p:cNvSpPr>
          <p:nvPr/>
        </p:nvSpPr>
        <p:spPr bwMode="auto">
          <a:xfrm>
            <a:off x="6096000" y="1108061"/>
            <a:ext cx="5008901" cy="45719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214313" indent="-214313" defTabSz="685800">
              <a:defRPr sz="2000">
                <a:solidFill>
                  <a:schemeClr val="tx1"/>
                </a:solidFill>
                <a:latin typeface="Times New Roman" panose="02020603050405020304" pitchFamily="18" charset="0"/>
              </a:defRPr>
            </a:lvl1pPr>
            <a:lvl2pPr marL="742950" indent="-285750" defTabSz="685800">
              <a:defRPr sz="2000">
                <a:solidFill>
                  <a:schemeClr val="tx1"/>
                </a:solidFill>
                <a:latin typeface="Times New Roman" panose="02020603050405020304" pitchFamily="18" charset="0"/>
              </a:defRPr>
            </a:lvl2pPr>
            <a:lvl3pPr marL="1143000" indent="-228600" defTabSz="685800">
              <a:defRPr sz="2000">
                <a:solidFill>
                  <a:schemeClr val="tx1"/>
                </a:solidFill>
                <a:latin typeface="Times New Roman" panose="02020603050405020304" pitchFamily="18" charset="0"/>
              </a:defRPr>
            </a:lvl3pPr>
            <a:lvl4pPr marL="1600200" indent="-228600" defTabSz="685800">
              <a:defRPr sz="2000">
                <a:solidFill>
                  <a:schemeClr val="tx1"/>
                </a:solidFill>
                <a:latin typeface="Times New Roman" panose="02020603050405020304" pitchFamily="18" charset="0"/>
              </a:defRPr>
            </a:lvl4pPr>
            <a:lvl5pPr marL="2057400" indent="-228600" defTabSz="685800">
              <a:defRPr sz="20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000">
                <a:solidFill>
                  <a:schemeClr val="tx1"/>
                </a:solidFill>
                <a:latin typeface="Times New Roman" panose="02020603050405020304" pitchFamily="18" charset="0"/>
              </a:defRPr>
            </a:lvl9pPr>
          </a:lstStyle>
          <a:p>
            <a:pPr indent="-228600" defTabSz="914400">
              <a:lnSpc>
                <a:spcPct val="90000"/>
              </a:lnSpc>
              <a:spcAft>
                <a:spcPts val="600"/>
              </a:spcAft>
              <a:buFont typeface="Arial" panose="020B0604020202020204" pitchFamily="34" charset="0"/>
              <a:buChar char="•"/>
            </a:pPr>
            <a:r>
              <a:rPr lang="en-US" altLang="en-US" sz="1400">
                <a:solidFill>
                  <a:schemeClr val="bg1"/>
                </a:solidFill>
                <a:latin typeface="+mn-lt"/>
              </a:rPr>
              <a:t>At the completion of the Machine-mounted components a certified person must certify by initials, date and time that the check was conducted.</a:t>
            </a: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a:p>
            <a:pPr indent="-228600" defTabSz="914400">
              <a:lnSpc>
                <a:spcPct val="90000"/>
              </a:lnSpc>
              <a:spcAft>
                <a:spcPts val="600"/>
              </a:spcAft>
              <a:buFont typeface="Arial" panose="020B0604020202020204" pitchFamily="34" charset="0"/>
              <a:buChar char="•"/>
            </a:pPr>
            <a:r>
              <a:rPr lang="en-US" altLang="en-US" sz="1400">
                <a:solidFill>
                  <a:schemeClr val="bg1"/>
                </a:solidFill>
                <a:latin typeface="+mn-lt"/>
              </a:rPr>
              <a:t>Defects found including corrective actions and dates of corrective actions, must be recorded before the end of the shift.</a:t>
            </a: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a:p>
            <a:pPr indent="-228600" defTabSz="914400">
              <a:lnSpc>
                <a:spcPct val="90000"/>
              </a:lnSpc>
              <a:spcAft>
                <a:spcPts val="600"/>
              </a:spcAft>
              <a:buFont typeface="Arial" panose="020B0604020202020204" pitchFamily="34" charset="0"/>
              <a:buChar char="•"/>
            </a:pPr>
            <a:r>
              <a:rPr lang="en-US" altLang="en-US" sz="1400">
                <a:solidFill>
                  <a:schemeClr val="bg1"/>
                </a:solidFill>
                <a:latin typeface="+mn-lt"/>
              </a:rPr>
              <a:t>Defects found including corrective actions and dates of corrective actions for miner-wearable components, must also be recorded before the end of the shift.</a:t>
            </a: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a:p>
            <a:pPr indent="-228600" defTabSz="914400">
              <a:lnSpc>
                <a:spcPct val="90000"/>
              </a:lnSpc>
              <a:spcAft>
                <a:spcPts val="600"/>
              </a:spcAft>
              <a:buFont typeface="Arial" panose="020B0604020202020204" pitchFamily="34" charset="0"/>
              <a:buChar char="•"/>
            </a:pPr>
            <a:r>
              <a:rPr lang="en-US" altLang="en-US" sz="1400">
                <a:solidFill>
                  <a:schemeClr val="bg1"/>
                </a:solidFill>
                <a:latin typeface="+mn-lt"/>
              </a:rPr>
              <a:t>Maintain records for certified persons trained in the installation and maintenance of proximity detection systems.</a:t>
            </a: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a:p>
            <a:pPr indent="-228600" defTabSz="914400">
              <a:lnSpc>
                <a:spcPct val="90000"/>
              </a:lnSpc>
              <a:spcAft>
                <a:spcPts val="600"/>
              </a:spcAft>
              <a:buFont typeface="Arial" panose="020B0604020202020204" pitchFamily="34" charset="0"/>
              <a:buChar char="•"/>
            </a:pPr>
            <a:r>
              <a:rPr lang="en-US" altLang="en-US" sz="1400">
                <a:solidFill>
                  <a:schemeClr val="bg1"/>
                </a:solidFill>
                <a:latin typeface="+mn-lt"/>
              </a:rPr>
              <a:t>All records maintained for one year.</a:t>
            </a: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a:p>
            <a:pPr indent="-228600" defTabSz="914400">
              <a:lnSpc>
                <a:spcPct val="90000"/>
              </a:lnSpc>
              <a:spcAft>
                <a:spcPts val="600"/>
              </a:spcAft>
              <a:buFont typeface="Arial" panose="020B0604020202020204" pitchFamily="34" charset="0"/>
              <a:buChar char="•"/>
            </a:pPr>
            <a:endParaRPr lang="en-US" altLang="en-US" sz="1400">
              <a:solidFill>
                <a:schemeClr val="bg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96FB7134-46F2-9AA4-4174-40E16A864D66}"/>
              </a:ext>
            </a:extLst>
          </p:cNvPr>
          <p:cNvSpPr>
            <a:spLocks noGrp="1" noRot="1" noChangeAspect="1" noMove="1" noResize="1" noEditPoints="1" noAdjustHandles="1" noChangeArrowheads="1" noChangeShapeType="1" noTextEdit="1"/>
          </p:cNvSpPr>
          <p:nvPr/>
        </p:nvSpPr>
        <p:spPr>
          <a:xfrm>
            <a:off x="152400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10" name="Rectangle 9" descr="&quot;&quot;">
            <a:extLst>
              <a:ext uri="{FF2B5EF4-FFF2-40B4-BE49-F238E27FC236}">
                <a16:creationId xmlns:a16="http://schemas.microsoft.com/office/drawing/2014/main" id="{A6666998-8D56-1EDD-6C03-1042DEBC1F9E}"/>
              </a:ext>
            </a:extLst>
          </p:cNvPr>
          <p:cNvSpPr>
            <a:spLocks noGrp="1" noRot="1" noChangeAspect="1" noMove="1" noResize="1" noEditPoints="1" noAdjustHandles="1" noChangeArrowheads="1" noChangeShapeType="1" noTextEdit="1"/>
          </p:cNvSpPr>
          <p:nvPr/>
        </p:nvSpPr>
        <p:spPr>
          <a:xfrm>
            <a:off x="1524001" y="857250"/>
            <a:ext cx="1509713" cy="5143500"/>
          </a:xfrm>
          <a:prstGeom prst="rect">
            <a:avLst/>
          </a:prstGeom>
          <a:solidFill>
            <a:srgbClr val="6B2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 name="Rectangle 2">
            <a:extLst>
              <a:ext uri="{FF2B5EF4-FFF2-40B4-BE49-F238E27FC236}">
                <a16:creationId xmlns:a16="http://schemas.microsoft.com/office/drawing/2014/main" id="{1CBCE49D-2267-D2DC-9FC6-74FCE8334223}"/>
              </a:ext>
            </a:extLst>
          </p:cNvPr>
          <p:cNvSpPr/>
          <p:nvPr/>
        </p:nvSpPr>
        <p:spPr>
          <a:xfrm>
            <a:off x="1874839" y="2243139"/>
            <a:ext cx="2370137" cy="2357437"/>
          </a:xfrm>
          <a:prstGeom prst="ellipse">
            <a:avLst/>
          </a:prstGeom>
          <a:solidFill>
            <a:srgbClr val="262626"/>
          </a:solidFill>
          <a:ln w="174625" cmpd="thinThick">
            <a:solidFill>
              <a:srgbClr val="262626"/>
            </a:solidFill>
          </a:ln>
        </p:spPr>
        <p:txBody>
          <a:bodyPr lIns="68580" tIns="34290" rIns="68580" bIns="34290" anchor="ctr">
            <a:normAutofit/>
          </a:bodyPr>
          <a:lstStyle/>
          <a:p>
            <a:pPr algn="ctr" defTabSz="685800">
              <a:lnSpc>
                <a:spcPct val="90000"/>
              </a:lnSpc>
              <a:spcAft>
                <a:spcPts val="450"/>
              </a:spcAft>
              <a:defRPr/>
            </a:pPr>
            <a:r>
              <a:rPr lang="en-US" sz="1500" b="1" dirty="0">
                <a:ln w="0"/>
                <a:solidFill>
                  <a:srgbClr val="FFFFFF"/>
                </a:solidFill>
                <a:effectLst>
                  <a:outerShdw blurRad="38100" dist="19050" dir="2700000" algn="tl" rotWithShape="0">
                    <a:prstClr val="black">
                      <a:alpha val="40000"/>
                    </a:prstClr>
                  </a:outerShdw>
                </a:effectLst>
                <a:latin typeface="Aptos Display" panose="02110004020202020204"/>
              </a:rPr>
              <a:t>ALWAYS FOLLOW </a:t>
            </a:r>
          </a:p>
          <a:p>
            <a:pPr algn="ctr" defTabSz="685800">
              <a:lnSpc>
                <a:spcPct val="90000"/>
              </a:lnSpc>
              <a:spcAft>
                <a:spcPts val="450"/>
              </a:spcAft>
              <a:defRPr/>
            </a:pPr>
            <a:r>
              <a:rPr lang="en-US" sz="1500" b="1" dirty="0">
                <a:ln w="0"/>
                <a:solidFill>
                  <a:srgbClr val="FFFFFF"/>
                </a:solidFill>
                <a:effectLst>
                  <a:outerShdw blurRad="38100" dist="19050" dir="2700000" algn="tl" rotWithShape="0">
                    <a:prstClr val="black">
                      <a:alpha val="40000"/>
                    </a:prstClr>
                  </a:outerShdw>
                </a:effectLst>
                <a:latin typeface="Aptos Display" panose="02110004020202020204"/>
              </a:rPr>
              <a:t>MANUFACTURERS INSTRUCTIONS</a:t>
            </a:r>
          </a:p>
          <a:p>
            <a:pPr algn="ctr" defTabSz="685800">
              <a:lnSpc>
                <a:spcPct val="90000"/>
              </a:lnSpc>
              <a:spcAft>
                <a:spcPts val="450"/>
              </a:spcAft>
              <a:defRPr/>
            </a:pPr>
            <a:r>
              <a:rPr lang="en-US" sz="1500" b="1" dirty="0">
                <a:ln w="0"/>
                <a:solidFill>
                  <a:srgbClr val="FFFFFF"/>
                </a:solidFill>
                <a:effectLst>
                  <a:outerShdw blurRad="38100" dist="19050" dir="2700000" algn="tl" rotWithShape="0">
                    <a:prstClr val="black">
                      <a:alpha val="40000"/>
                    </a:prstClr>
                  </a:outerShdw>
                </a:effectLst>
                <a:latin typeface="Aptos Display" panose="02110004020202020204"/>
              </a:rPr>
              <a:t>(EXAMPLE)</a:t>
            </a:r>
          </a:p>
        </p:txBody>
      </p:sp>
      <p:pic>
        <p:nvPicPr>
          <p:cNvPr id="161797" name="Content Placeholder 4">
            <a:extLst>
              <a:ext uri="{FF2B5EF4-FFF2-40B4-BE49-F238E27FC236}">
                <a16:creationId xmlns:a16="http://schemas.microsoft.com/office/drawing/2014/main" id="{AF229F6F-05CA-3186-CC05-F7A236426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1374775"/>
            <a:ext cx="6129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506</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Office Theme</vt:lpstr>
      <vt:lpstr>Proximity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Joshua B</dc:creator>
  <cp:lastModifiedBy>Bell, Joshua B</cp:lastModifiedBy>
  <cp:revision>1</cp:revision>
  <dcterms:created xsi:type="dcterms:W3CDTF">2025-07-29T16:14:58Z</dcterms:created>
  <dcterms:modified xsi:type="dcterms:W3CDTF">2025-07-29T16:57:15Z</dcterms:modified>
</cp:coreProperties>
</file>