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01" r:id="rId2"/>
    <p:sldId id="385" r:id="rId3"/>
    <p:sldId id="386" r:id="rId4"/>
    <p:sldId id="257" r:id="rId5"/>
    <p:sldId id="258" r:id="rId6"/>
    <p:sldId id="391" r:id="rId7"/>
    <p:sldId id="306" r:id="rId8"/>
    <p:sldId id="305" r:id="rId9"/>
    <p:sldId id="304" r:id="rId10"/>
    <p:sldId id="303" r:id="rId11"/>
    <p:sldId id="300" r:id="rId12"/>
    <p:sldId id="400" r:id="rId13"/>
    <p:sldId id="261" r:id="rId14"/>
    <p:sldId id="392" r:id="rId15"/>
    <p:sldId id="399" r:id="rId16"/>
    <p:sldId id="262" r:id="rId17"/>
    <p:sldId id="394" r:id="rId18"/>
    <p:sldId id="393" r:id="rId19"/>
    <p:sldId id="395" r:id="rId20"/>
    <p:sldId id="396" r:id="rId21"/>
    <p:sldId id="397" r:id="rId22"/>
    <p:sldId id="398"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7019F1-8B0B-46A2-B8D2-4DD361DD4D1A}" type="datetimeFigureOut">
              <a:rPr lang="en-US" smtClean="0"/>
              <a:t>9/4/2025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D079754-57E8-492C-BA36-7A65D2B99EF7}" type="slidenum">
              <a:rPr lang="en-US" smtClean="0"/>
              <a:t>‹#›</a:t>
            </a:fld>
            <a:endParaRPr lang="en-US"/>
          </a:p>
        </p:txBody>
      </p:sp>
    </p:spTree>
    <p:extLst>
      <p:ext uri="{BB962C8B-B14F-4D97-AF65-F5344CB8AC3E}">
        <p14:creationId xmlns:p14="http://schemas.microsoft.com/office/powerpoint/2010/main" val="3521890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079754-57E8-492C-BA36-7A65D2B99EF7}" type="slidenum">
              <a:rPr lang="en-US" smtClean="0"/>
              <a:t>19</a:t>
            </a:fld>
            <a:endParaRPr lang="en-US"/>
          </a:p>
        </p:txBody>
      </p:sp>
    </p:spTree>
    <p:extLst>
      <p:ext uri="{BB962C8B-B14F-4D97-AF65-F5344CB8AC3E}">
        <p14:creationId xmlns:p14="http://schemas.microsoft.com/office/powerpoint/2010/main" val="351401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7D54-4FB2-7DCD-D7A1-42A517685E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D509BF-9EC7-297D-14AF-52B24B3BB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D3586C-F4FB-E5C9-8664-33C41F49200D}"/>
              </a:ext>
            </a:extLst>
          </p:cNvPr>
          <p:cNvSpPr>
            <a:spLocks noGrp="1"/>
          </p:cNvSpPr>
          <p:nvPr>
            <p:ph type="dt" sz="half" idx="10"/>
          </p:nvPr>
        </p:nvSpPr>
        <p:spPr/>
        <p:txBody>
          <a:bodyPr/>
          <a:lstStyle/>
          <a:p>
            <a:fld id="{FC792F94-71B1-4610-A741-FF71D1CF44CF}" type="datetimeFigureOut">
              <a:rPr lang="en-US" smtClean="0"/>
              <a:t>9/4/2025</a:t>
            </a:fld>
            <a:endParaRPr lang="en-US"/>
          </a:p>
        </p:txBody>
      </p:sp>
      <p:sp>
        <p:nvSpPr>
          <p:cNvPr id="5" name="Footer Placeholder 4">
            <a:extLst>
              <a:ext uri="{FF2B5EF4-FFF2-40B4-BE49-F238E27FC236}">
                <a16:creationId xmlns:a16="http://schemas.microsoft.com/office/drawing/2014/main" id="{6F2A9B1E-9B20-68A7-0FA6-30A501001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C2295-E14F-F1A3-B13B-B7E98F29CD2B}"/>
              </a:ext>
            </a:extLst>
          </p:cNvPr>
          <p:cNvSpPr>
            <a:spLocks noGrp="1"/>
          </p:cNvSpPr>
          <p:nvPr>
            <p:ph type="sldNum" sz="quarter" idx="12"/>
          </p:nvPr>
        </p:nvSpPr>
        <p:spPr/>
        <p:txBody>
          <a:bodyPr/>
          <a:lstStyle/>
          <a:p>
            <a:fld id="{428BE270-A21E-407D-BE1F-CC3C5BEBC710}" type="slidenum">
              <a:rPr lang="en-US" smtClean="0"/>
              <a:t>‹#›</a:t>
            </a:fld>
            <a:endParaRPr lang="en-US"/>
          </a:p>
        </p:txBody>
      </p:sp>
    </p:spTree>
    <p:extLst>
      <p:ext uri="{BB962C8B-B14F-4D97-AF65-F5344CB8AC3E}">
        <p14:creationId xmlns:p14="http://schemas.microsoft.com/office/powerpoint/2010/main" val="414167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6165-B9FC-521E-F42C-14F836B3C2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6C255E-EFFE-B26E-494B-63F50CCAC9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0E2F7-7D73-248A-2396-C008FCDEC1B3}"/>
              </a:ext>
            </a:extLst>
          </p:cNvPr>
          <p:cNvSpPr>
            <a:spLocks noGrp="1"/>
          </p:cNvSpPr>
          <p:nvPr>
            <p:ph type="dt" sz="half" idx="10"/>
          </p:nvPr>
        </p:nvSpPr>
        <p:spPr/>
        <p:txBody>
          <a:bodyPr/>
          <a:lstStyle/>
          <a:p>
            <a:fld id="{FC792F94-71B1-4610-A741-FF71D1CF44CF}" type="datetimeFigureOut">
              <a:rPr lang="en-US" smtClean="0"/>
              <a:t>9/4/2025</a:t>
            </a:fld>
            <a:endParaRPr lang="en-US"/>
          </a:p>
        </p:txBody>
      </p:sp>
      <p:sp>
        <p:nvSpPr>
          <p:cNvPr id="5" name="Footer Placeholder 4">
            <a:extLst>
              <a:ext uri="{FF2B5EF4-FFF2-40B4-BE49-F238E27FC236}">
                <a16:creationId xmlns:a16="http://schemas.microsoft.com/office/drawing/2014/main" id="{2ABFF4FC-8339-561A-6860-CD3E05A5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B566A-2511-599E-D8C6-9E9E54B04302}"/>
              </a:ext>
            </a:extLst>
          </p:cNvPr>
          <p:cNvSpPr>
            <a:spLocks noGrp="1"/>
          </p:cNvSpPr>
          <p:nvPr>
            <p:ph type="sldNum" sz="quarter" idx="12"/>
          </p:nvPr>
        </p:nvSpPr>
        <p:spPr/>
        <p:txBody>
          <a:bodyPr/>
          <a:lstStyle/>
          <a:p>
            <a:fld id="{428BE270-A21E-407D-BE1F-CC3C5BEBC710}" type="slidenum">
              <a:rPr lang="en-US" smtClean="0"/>
              <a:t>‹#›</a:t>
            </a:fld>
            <a:endParaRPr lang="en-US"/>
          </a:p>
        </p:txBody>
      </p:sp>
    </p:spTree>
    <p:extLst>
      <p:ext uri="{BB962C8B-B14F-4D97-AF65-F5344CB8AC3E}">
        <p14:creationId xmlns:p14="http://schemas.microsoft.com/office/powerpoint/2010/main" val="3284984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37E12-E399-5463-A6EF-826CB3A10F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75260-9904-7878-9BE4-34C30A0F7F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0F005-02FB-13E5-1D58-CF39D909FF10}"/>
              </a:ext>
            </a:extLst>
          </p:cNvPr>
          <p:cNvSpPr>
            <a:spLocks noGrp="1"/>
          </p:cNvSpPr>
          <p:nvPr>
            <p:ph type="dt" sz="half" idx="10"/>
          </p:nvPr>
        </p:nvSpPr>
        <p:spPr/>
        <p:txBody>
          <a:bodyPr/>
          <a:lstStyle/>
          <a:p>
            <a:fld id="{FC792F94-71B1-4610-A741-FF71D1CF44CF}" type="datetimeFigureOut">
              <a:rPr lang="en-US" smtClean="0"/>
              <a:t>9/4/2025</a:t>
            </a:fld>
            <a:endParaRPr lang="en-US"/>
          </a:p>
        </p:txBody>
      </p:sp>
      <p:sp>
        <p:nvSpPr>
          <p:cNvPr id="5" name="Footer Placeholder 4">
            <a:extLst>
              <a:ext uri="{FF2B5EF4-FFF2-40B4-BE49-F238E27FC236}">
                <a16:creationId xmlns:a16="http://schemas.microsoft.com/office/drawing/2014/main" id="{CC33913F-9504-564B-0DD5-918C03141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DFA3F-F607-E463-193A-F4556CB1EB82}"/>
              </a:ext>
            </a:extLst>
          </p:cNvPr>
          <p:cNvSpPr>
            <a:spLocks noGrp="1"/>
          </p:cNvSpPr>
          <p:nvPr>
            <p:ph type="sldNum" sz="quarter" idx="12"/>
          </p:nvPr>
        </p:nvSpPr>
        <p:spPr/>
        <p:txBody>
          <a:bodyPr/>
          <a:lstStyle/>
          <a:p>
            <a:fld id="{428BE270-A21E-407D-BE1F-CC3C5BEBC710}" type="slidenum">
              <a:rPr lang="en-US" smtClean="0"/>
              <a:t>‹#›</a:t>
            </a:fld>
            <a:endParaRPr lang="en-US"/>
          </a:p>
        </p:txBody>
      </p:sp>
    </p:spTree>
    <p:extLst>
      <p:ext uri="{BB962C8B-B14F-4D97-AF65-F5344CB8AC3E}">
        <p14:creationId xmlns:p14="http://schemas.microsoft.com/office/powerpoint/2010/main" val="115489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7AEF-1C68-39EC-C4B8-0111C118B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72599E-AB3C-E3D6-79DD-9312548BB5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5ED00-EB2C-0506-B060-315F8C445D35}"/>
              </a:ext>
            </a:extLst>
          </p:cNvPr>
          <p:cNvSpPr>
            <a:spLocks noGrp="1"/>
          </p:cNvSpPr>
          <p:nvPr>
            <p:ph type="dt" sz="half" idx="10"/>
          </p:nvPr>
        </p:nvSpPr>
        <p:spPr/>
        <p:txBody>
          <a:bodyPr/>
          <a:lstStyle/>
          <a:p>
            <a:fld id="{FC792F94-71B1-4610-A741-FF71D1CF44CF}" type="datetimeFigureOut">
              <a:rPr lang="en-US" smtClean="0"/>
              <a:t>9/4/2025</a:t>
            </a:fld>
            <a:endParaRPr lang="en-US"/>
          </a:p>
        </p:txBody>
      </p:sp>
      <p:sp>
        <p:nvSpPr>
          <p:cNvPr id="5" name="Footer Placeholder 4">
            <a:extLst>
              <a:ext uri="{FF2B5EF4-FFF2-40B4-BE49-F238E27FC236}">
                <a16:creationId xmlns:a16="http://schemas.microsoft.com/office/drawing/2014/main" id="{5BA4827E-87C4-B94C-2D7F-A02F73E98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9E336-F0A0-E5AF-7D96-79B37F73F76F}"/>
              </a:ext>
            </a:extLst>
          </p:cNvPr>
          <p:cNvSpPr>
            <a:spLocks noGrp="1"/>
          </p:cNvSpPr>
          <p:nvPr>
            <p:ph type="sldNum" sz="quarter" idx="12"/>
          </p:nvPr>
        </p:nvSpPr>
        <p:spPr/>
        <p:txBody>
          <a:bodyPr/>
          <a:lstStyle/>
          <a:p>
            <a:fld id="{428BE270-A21E-407D-BE1F-CC3C5BEBC710}" type="slidenum">
              <a:rPr lang="en-US" smtClean="0"/>
              <a:t>‹#›</a:t>
            </a:fld>
            <a:endParaRPr lang="en-US"/>
          </a:p>
        </p:txBody>
      </p:sp>
    </p:spTree>
    <p:extLst>
      <p:ext uri="{BB962C8B-B14F-4D97-AF65-F5344CB8AC3E}">
        <p14:creationId xmlns:p14="http://schemas.microsoft.com/office/powerpoint/2010/main" val="27245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675B-B57B-3315-9F2C-D8FD0E3755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207EBA-A42B-7974-5A66-97B851B22F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4A823B-0EF5-5817-9C29-79970C22E198}"/>
              </a:ext>
            </a:extLst>
          </p:cNvPr>
          <p:cNvSpPr>
            <a:spLocks noGrp="1"/>
          </p:cNvSpPr>
          <p:nvPr>
            <p:ph type="dt" sz="half" idx="10"/>
          </p:nvPr>
        </p:nvSpPr>
        <p:spPr/>
        <p:txBody>
          <a:bodyPr/>
          <a:lstStyle/>
          <a:p>
            <a:fld id="{FC792F94-71B1-4610-A741-FF71D1CF44CF}" type="datetimeFigureOut">
              <a:rPr lang="en-US" smtClean="0"/>
              <a:t>9/4/2025</a:t>
            </a:fld>
            <a:endParaRPr lang="en-US"/>
          </a:p>
        </p:txBody>
      </p:sp>
      <p:sp>
        <p:nvSpPr>
          <p:cNvPr id="5" name="Footer Placeholder 4">
            <a:extLst>
              <a:ext uri="{FF2B5EF4-FFF2-40B4-BE49-F238E27FC236}">
                <a16:creationId xmlns:a16="http://schemas.microsoft.com/office/drawing/2014/main" id="{660C071A-D111-72A1-71EB-11ED5F2BA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25DE7-9EDD-0340-E2E2-2CB002CEA2A5}"/>
              </a:ext>
            </a:extLst>
          </p:cNvPr>
          <p:cNvSpPr>
            <a:spLocks noGrp="1"/>
          </p:cNvSpPr>
          <p:nvPr>
            <p:ph type="sldNum" sz="quarter" idx="12"/>
          </p:nvPr>
        </p:nvSpPr>
        <p:spPr/>
        <p:txBody>
          <a:bodyPr/>
          <a:lstStyle/>
          <a:p>
            <a:fld id="{428BE270-A21E-407D-BE1F-CC3C5BEBC710}" type="slidenum">
              <a:rPr lang="en-US" smtClean="0"/>
              <a:t>‹#›</a:t>
            </a:fld>
            <a:endParaRPr lang="en-US"/>
          </a:p>
        </p:txBody>
      </p:sp>
    </p:spTree>
    <p:extLst>
      <p:ext uri="{BB962C8B-B14F-4D97-AF65-F5344CB8AC3E}">
        <p14:creationId xmlns:p14="http://schemas.microsoft.com/office/powerpoint/2010/main" val="235341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4020-F584-D6AF-C670-F444C9D6BC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3C152-FC8A-D613-FA3F-A4877D677E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6A7BAA-AF3E-C15F-EF00-8D34916B09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01C94A-A215-910B-D6F7-E9950B91671C}"/>
              </a:ext>
            </a:extLst>
          </p:cNvPr>
          <p:cNvSpPr>
            <a:spLocks noGrp="1"/>
          </p:cNvSpPr>
          <p:nvPr>
            <p:ph type="dt" sz="half" idx="10"/>
          </p:nvPr>
        </p:nvSpPr>
        <p:spPr/>
        <p:txBody>
          <a:bodyPr/>
          <a:lstStyle/>
          <a:p>
            <a:fld id="{FC792F94-71B1-4610-A741-FF71D1CF44CF}" type="datetimeFigureOut">
              <a:rPr lang="en-US" smtClean="0"/>
              <a:t>9/4/2025</a:t>
            </a:fld>
            <a:endParaRPr lang="en-US"/>
          </a:p>
        </p:txBody>
      </p:sp>
      <p:sp>
        <p:nvSpPr>
          <p:cNvPr id="6" name="Footer Placeholder 5">
            <a:extLst>
              <a:ext uri="{FF2B5EF4-FFF2-40B4-BE49-F238E27FC236}">
                <a16:creationId xmlns:a16="http://schemas.microsoft.com/office/drawing/2014/main" id="{18BFC7A5-9122-231E-3889-41D3D3A6F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9D8E94-B41B-6B3F-8308-DF997A53EED7}"/>
              </a:ext>
            </a:extLst>
          </p:cNvPr>
          <p:cNvSpPr>
            <a:spLocks noGrp="1"/>
          </p:cNvSpPr>
          <p:nvPr>
            <p:ph type="sldNum" sz="quarter" idx="12"/>
          </p:nvPr>
        </p:nvSpPr>
        <p:spPr/>
        <p:txBody>
          <a:bodyPr/>
          <a:lstStyle/>
          <a:p>
            <a:fld id="{428BE270-A21E-407D-BE1F-CC3C5BEBC710}" type="slidenum">
              <a:rPr lang="en-US" smtClean="0"/>
              <a:t>‹#›</a:t>
            </a:fld>
            <a:endParaRPr lang="en-US"/>
          </a:p>
        </p:txBody>
      </p:sp>
    </p:spTree>
    <p:extLst>
      <p:ext uri="{BB962C8B-B14F-4D97-AF65-F5344CB8AC3E}">
        <p14:creationId xmlns:p14="http://schemas.microsoft.com/office/powerpoint/2010/main" val="45613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7D99-4448-FCC7-7354-5950FA9A10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78177-3ADC-4F70-4B2A-919B27245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8C3006-BE3F-812C-EBBB-749DCC60B3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8F9AD-2687-91DC-63FD-D00D1B17F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AE1A26-4B57-98BD-CC1A-68D788F6A4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508E3A-86E7-812B-9579-AB2390897868}"/>
              </a:ext>
            </a:extLst>
          </p:cNvPr>
          <p:cNvSpPr>
            <a:spLocks noGrp="1"/>
          </p:cNvSpPr>
          <p:nvPr>
            <p:ph type="dt" sz="half" idx="10"/>
          </p:nvPr>
        </p:nvSpPr>
        <p:spPr/>
        <p:txBody>
          <a:bodyPr/>
          <a:lstStyle/>
          <a:p>
            <a:fld id="{FC792F94-71B1-4610-A741-FF71D1CF44CF}" type="datetimeFigureOut">
              <a:rPr lang="en-US" smtClean="0"/>
              <a:t>9/4/2025</a:t>
            </a:fld>
            <a:endParaRPr lang="en-US"/>
          </a:p>
        </p:txBody>
      </p:sp>
      <p:sp>
        <p:nvSpPr>
          <p:cNvPr id="8" name="Footer Placeholder 7">
            <a:extLst>
              <a:ext uri="{FF2B5EF4-FFF2-40B4-BE49-F238E27FC236}">
                <a16:creationId xmlns:a16="http://schemas.microsoft.com/office/drawing/2014/main" id="{5086C36E-6A1B-2D4E-6DFA-698C24F4DA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C05999-FAEE-E028-05BD-6E496B889072}"/>
              </a:ext>
            </a:extLst>
          </p:cNvPr>
          <p:cNvSpPr>
            <a:spLocks noGrp="1"/>
          </p:cNvSpPr>
          <p:nvPr>
            <p:ph type="sldNum" sz="quarter" idx="12"/>
          </p:nvPr>
        </p:nvSpPr>
        <p:spPr/>
        <p:txBody>
          <a:bodyPr/>
          <a:lstStyle/>
          <a:p>
            <a:fld id="{428BE270-A21E-407D-BE1F-CC3C5BEBC710}" type="slidenum">
              <a:rPr lang="en-US" smtClean="0"/>
              <a:t>‹#›</a:t>
            </a:fld>
            <a:endParaRPr lang="en-US"/>
          </a:p>
        </p:txBody>
      </p:sp>
    </p:spTree>
    <p:extLst>
      <p:ext uri="{BB962C8B-B14F-4D97-AF65-F5344CB8AC3E}">
        <p14:creationId xmlns:p14="http://schemas.microsoft.com/office/powerpoint/2010/main" val="43489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DC32-8BA3-228D-6C3D-A859201E5B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DEE4C9-DF74-69C8-DA24-952AF4B69FD1}"/>
              </a:ext>
            </a:extLst>
          </p:cNvPr>
          <p:cNvSpPr>
            <a:spLocks noGrp="1"/>
          </p:cNvSpPr>
          <p:nvPr>
            <p:ph type="dt" sz="half" idx="10"/>
          </p:nvPr>
        </p:nvSpPr>
        <p:spPr/>
        <p:txBody>
          <a:bodyPr/>
          <a:lstStyle/>
          <a:p>
            <a:fld id="{FC792F94-71B1-4610-A741-FF71D1CF44CF}" type="datetimeFigureOut">
              <a:rPr lang="en-US" smtClean="0"/>
              <a:t>9/4/2025</a:t>
            </a:fld>
            <a:endParaRPr lang="en-US"/>
          </a:p>
        </p:txBody>
      </p:sp>
      <p:sp>
        <p:nvSpPr>
          <p:cNvPr id="4" name="Footer Placeholder 3">
            <a:extLst>
              <a:ext uri="{FF2B5EF4-FFF2-40B4-BE49-F238E27FC236}">
                <a16:creationId xmlns:a16="http://schemas.microsoft.com/office/drawing/2014/main" id="{3E653DEE-167A-86F9-9D92-9F4B3A2567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2B6DEE-C5F7-229E-025A-BD25DA58D191}"/>
              </a:ext>
            </a:extLst>
          </p:cNvPr>
          <p:cNvSpPr>
            <a:spLocks noGrp="1"/>
          </p:cNvSpPr>
          <p:nvPr>
            <p:ph type="sldNum" sz="quarter" idx="12"/>
          </p:nvPr>
        </p:nvSpPr>
        <p:spPr/>
        <p:txBody>
          <a:bodyPr/>
          <a:lstStyle/>
          <a:p>
            <a:fld id="{428BE270-A21E-407D-BE1F-CC3C5BEBC710}" type="slidenum">
              <a:rPr lang="en-US" smtClean="0"/>
              <a:t>‹#›</a:t>
            </a:fld>
            <a:endParaRPr lang="en-US"/>
          </a:p>
        </p:txBody>
      </p:sp>
    </p:spTree>
    <p:extLst>
      <p:ext uri="{BB962C8B-B14F-4D97-AF65-F5344CB8AC3E}">
        <p14:creationId xmlns:p14="http://schemas.microsoft.com/office/powerpoint/2010/main" val="251585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73490A-D01A-2A55-A8C0-7B8467D94E88}"/>
              </a:ext>
            </a:extLst>
          </p:cNvPr>
          <p:cNvSpPr>
            <a:spLocks noGrp="1"/>
          </p:cNvSpPr>
          <p:nvPr>
            <p:ph type="dt" sz="half" idx="10"/>
          </p:nvPr>
        </p:nvSpPr>
        <p:spPr/>
        <p:txBody>
          <a:bodyPr/>
          <a:lstStyle/>
          <a:p>
            <a:fld id="{FC792F94-71B1-4610-A741-FF71D1CF44CF}" type="datetimeFigureOut">
              <a:rPr lang="en-US" smtClean="0"/>
              <a:t>9/4/2025</a:t>
            </a:fld>
            <a:endParaRPr lang="en-US"/>
          </a:p>
        </p:txBody>
      </p:sp>
      <p:sp>
        <p:nvSpPr>
          <p:cNvPr id="3" name="Footer Placeholder 2">
            <a:extLst>
              <a:ext uri="{FF2B5EF4-FFF2-40B4-BE49-F238E27FC236}">
                <a16:creationId xmlns:a16="http://schemas.microsoft.com/office/drawing/2014/main" id="{A3AECEED-6969-F321-3DF4-23C05E4D0B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CE1B31-718C-097A-1ECA-FE1A4D2082D3}"/>
              </a:ext>
            </a:extLst>
          </p:cNvPr>
          <p:cNvSpPr>
            <a:spLocks noGrp="1"/>
          </p:cNvSpPr>
          <p:nvPr>
            <p:ph type="sldNum" sz="quarter" idx="12"/>
          </p:nvPr>
        </p:nvSpPr>
        <p:spPr/>
        <p:txBody>
          <a:bodyPr/>
          <a:lstStyle/>
          <a:p>
            <a:fld id="{428BE270-A21E-407D-BE1F-CC3C5BEBC710}" type="slidenum">
              <a:rPr lang="en-US" smtClean="0"/>
              <a:t>‹#›</a:t>
            </a:fld>
            <a:endParaRPr lang="en-US"/>
          </a:p>
        </p:txBody>
      </p:sp>
    </p:spTree>
    <p:extLst>
      <p:ext uri="{BB962C8B-B14F-4D97-AF65-F5344CB8AC3E}">
        <p14:creationId xmlns:p14="http://schemas.microsoft.com/office/powerpoint/2010/main" val="93813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AC4C-2A52-8BA2-CED6-F9A3A67C6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8FD561-8708-0031-6A57-BC08405CF4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31068B-6BFA-25C1-AB76-F08EDEEA5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E27BD-438E-C62F-2649-3D9B95F13E01}"/>
              </a:ext>
            </a:extLst>
          </p:cNvPr>
          <p:cNvSpPr>
            <a:spLocks noGrp="1"/>
          </p:cNvSpPr>
          <p:nvPr>
            <p:ph type="dt" sz="half" idx="10"/>
          </p:nvPr>
        </p:nvSpPr>
        <p:spPr/>
        <p:txBody>
          <a:bodyPr/>
          <a:lstStyle/>
          <a:p>
            <a:fld id="{FC792F94-71B1-4610-A741-FF71D1CF44CF}" type="datetimeFigureOut">
              <a:rPr lang="en-US" smtClean="0"/>
              <a:t>9/4/2025</a:t>
            </a:fld>
            <a:endParaRPr lang="en-US"/>
          </a:p>
        </p:txBody>
      </p:sp>
      <p:sp>
        <p:nvSpPr>
          <p:cNvPr id="6" name="Footer Placeholder 5">
            <a:extLst>
              <a:ext uri="{FF2B5EF4-FFF2-40B4-BE49-F238E27FC236}">
                <a16:creationId xmlns:a16="http://schemas.microsoft.com/office/drawing/2014/main" id="{E780DE9C-7F22-DA27-FDDD-0D6733E69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5AE29-E8CD-CAFB-5BC7-CA91A095924F}"/>
              </a:ext>
            </a:extLst>
          </p:cNvPr>
          <p:cNvSpPr>
            <a:spLocks noGrp="1"/>
          </p:cNvSpPr>
          <p:nvPr>
            <p:ph type="sldNum" sz="quarter" idx="12"/>
          </p:nvPr>
        </p:nvSpPr>
        <p:spPr/>
        <p:txBody>
          <a:bodyPr/>
          <a:lstStyle/>
          <a:p>
            <a:fld id="{428BE270-A21E-407D-BE1F-CC3C5BEBC710}" type="slidenum">
              <a:rPr lang="en-US" smtClean="0"/>
              <a:t>‹#›</a:t>
            </a:fld>
            <a:endParaRPr lang="en-US"/>
          </a:p>
        </p:txBody>
      </p:sp>
    </p:spTree>
    <p:extLst>
      <p:ext uri="{BB962C8B-B14F-4D97-AF65-F5344CB8AC3E}">
        <p14:creationId xmlns:p14="http://schemas.microsoft.com/office/powerpoint/2010/main" val="406951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1C40-4C79-2738-CB8A-65763B2852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267558-0EE9-F83C-8E20-246B7ADD67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7B0E02-AF6E-99CC-60DA-E52AAD9F3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A4BFB7-745D-FF07-39F7-683DFF2EC9AF}"/>
              </a:ext>
            </a:extLst>
          </p:cNvPr>
          <p:cNvSpPr>
            <a:spLocks noGrp="1"/>
          </p:cNvSpPr>
          <p:nvPr>
            <p:ph type="dt" sz="half" idx="10"/>
          </p:nvPr>
        </p:nvSpPr>
        <p:spPr/>
        <p:txBody>
          <a:bodyPr/>
          <a:lstStyle/>
          <a:p>
            <a:fld id="{FC792F94-71B1-4610-A741-FF71D1CF44CF}" type="datetimeFigureOut">
              <a:rPr lang="en-US" smtClean="0"/>
              <a:t>9/4/2025</a:t>
            </a:fld>
            <a:endParaRPr lang="en-US"/>
          </a:p>
        </p:txBody>
      </p:sp>
      <p:sp>
        <p:nvSpPr>
          <p:cNvPr id="6" name="Footer Placeholder 5">
            <a:extLst>
              <a:ext uri="{FF2B5EF4-FFF2-40B4-BE49-F238E27FC236}">
                <a16:creationId xmlns:a16="http://schemas.microsoft.com/office/drawing/2014/main" id="{960C51C0-F19B-CE1A-AE64-DDCF9F052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96B42-987D-7FEE-8F36-A4DA26963C73}"/>
              </a:ext>
            </a:extLst>
          </p:cNvPr>
          <p:cNvSpPr>
            <a:spLocks noGrp="1"/>
          </p:cNvSpPr>
          <p:nvPr>
            <p:ph type="sldNum" sz="quarter" idx="12"/>
          </p:nvPr>
        </p:nvSpPr>
        <p:spPr/>
        <p:txBody>
          <a:bodyPr/>
          <a:lstStyle/>
          <a:p>
            <a:fld id="{428BE270-A21E-407D-BE1F-CC3C5BEBC710}" type="slidenum">
              <a:rPr lang="en-US" smtClean="0"/>
              <a:t>‹#›</a:t>
            </a:fld>
            <a:endParaRPr lang="en-US"/>
          </a:p>
        </p:txBody>
      </p:sp>
    </p:spTree>
    <p:extLst>
      <p:ext uri="{BB962C8B-B14F-4D97-AF65-F5344CB8AC3E}">
        <p14:creationId xmlns:p14="http://schemas.microsoft.com/office/powerpoint/2010/main" val="299869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8FBB8F-6737-F459-0771-3C678B50B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61A622-8FA5-0038-5764-D7AF2156F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CF8BD-4B02-03DC-6D62-658F5D9244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792F94-71B1-4610-A741-FF71D1CF44CF}" type="datetimeFigureOut">
              <a:rPr lang="en-US" smtClean="0"/>
              <a:t>9/4/2025</a:t>
            </a:fld>
            <a:endParaRPr lang="en-US"/>
          </a:p>
        </p:txBody>
      </p:sp>
      <p:sp>
        <p:nvSpPr>
          <p:cNvPr id="5" name="Footer Placeholder 4">
            <a:extLst>
              <a:ext uri="{FF2B5EF4-FFF2-40B4-BE49-F238E27FC236}">
                <a16:creationId xmlns:a16="http://schemas.microsoft.com/office/drawing/2014/main" id="{6133470C-F49B-EA52-4F95-6ADA7CCAD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7193553-FFB2-135E-CC29-339B87C10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8BE270-A21E-407D-BE1F-CC3C5BEBC710}" type="slidenum">
              <a:rPr lang="en-US" smtClean="0"/>
              <a:t>‹#›</a:t>
            </a:fld>
            <a:endParaRPr lang="en-US"/>
          </a:p>
        </p:txBody>
      </p:sp>
    </p:spTree>
    <p:extLst>
      <p:ext uri="{BB962C8B-B14F-4D97-AF65-F5344CB8AC3E}">
        <p14:creationId xmlns:p14="http://schemas.microsoft.com/office/powerpoint/2010/main" val="409922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7E061EF-B51E-47CF-2BCC-8E7B36C4812F}"/>
              </a:ext>
            </a:extLst>
          </p:cNvPr>
          <p:cNvPicPr>
            <a:picLocks noGrp="1" noChangeAspect="1"/>
          </p:cNvPicPr>
          <p:nvPr>
            <p:ph idx="1"/>
          </p:nvPr>
        </p:nvPicPr>
        <p:blipFill>
          <a:blip r:embed="rId2"/>
          <a:stretch>
            <a:fillRect/>
          </a:stretch>
        </p:blipFill>
        <p:spPr>
          <a:xfrm>
            <a:off x="-156633" y="0"/>
            <a:ext cx="12174897" cy="6848379"/>
          </a:xfrm>
          <a:prstGeom prst="rect">
            <a:avLst/>
          </a:prstGeom>
        </p:spPr>
      </p:pic>
    </p:spTree>
    <p:extLst>
      <p:ext uri="{BB962C8B-B14F-4D97-AF65-F5344CB8AC3E}">
        <p14:creationId xmlns:p14="http://schemas.microsoft.com/office/powerpoint/2010/main" val="51503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025DA0B-040B-3BF0-84E8-072753ECD03A}"/>
              </a:ext>
            </a:extLst>
          </p:cNvPr>
          <p:cNvSpPr txBox="1"/>
          <p:nvPr/>
        </p:nvSpPr>
        <p:spPr>
          <a:xfrm>
            <a:off x="630936" y="4562856"/>
            <a:ext cx="3419856" cy="1600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2600" b="1" kern="1200">
                <a:solidFill>
                  <a:schemeClr val="tx1"/>
                </a:solidFill>
                <a:latin typeface="+mj-lt"/>
                <a:ea typeface="+mj-ea"/>
                <a:cs typeface="+mj-cs"/>
              </a:rPr>
              <a:t>List of Events that Require</a:t>
            </a:r>
          </a:p>
          <a:p>
            <a:pPr>
              <a:lnSpc>
                <a:spcPct val="90000"/>
              </a:lnSpc>
              <a:spcBef>
                <a:spcPct val="0"/>
              </a:spcBef>
              <a:spcAft>
                <a:spcPts val="600"/>
              </a:spcAft>
            </a:pPr>
            <a:r>
              <a:rPr lang="en-US" altLang="en-US" sz="2600" b="1" kern="1200">
                <a:solidFill>
                  <a:schemeClr val="tx1"/>
                </a:solidFill>
                <a:latin typeface="+mj-lt"/>
                <a:ea typeface="+mj-ea"/>
                <a:cs typeface="+mj-cs"/>
              </a:rPr>
              <a:t>   Immediate Notification</a:t>
            </a:r>
            <a:endParaRPr lang="en-US" sz="2600" b="1" kern="1200">
              <a:solidFill>
                <a:schemeClr val="tx1"/>
              </a:solidFill>
              <a:latin typeface="+mj-lt"/>
              <a:ea typeface="+mj-ea"/>
              <a:cs typeface="+mj-cs"/>
            </a:endParaRPr>
          </a:p>
        </p:txBody>
      </p:sp>
      <p:sp>
        <p:nvSpPr>
          <p:cNvPr id="4107"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935B8D-2EAA-33E9-5B57-1BE6AE1D9D07}"/>
              </a:ext>
            </a:extLst>
          </p:cNvPr>
          <p:cNvSpPr txBox="1"/>
          <p:nvPr/>
        </p:nvSpPr>
        <p:spPr>
          <a:xfrm>
            <a:off x="4393692" y="4286250"/>
            <a:ext cx="7693533" cy="2457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ltLang="en-US" sz="2000" b="1" dirty="0"/>
              <a:t>A coal or rock outburst that causes withdrawal of miners or which disrupts regular mining activity for more than one hour.</a:t>
            </a:r>
          </a:p>
          <a:p>
            <a:pPr indent="-228600">
              <a:lnSpc>
                <a:spcPct val="90000"/>
              </a:lnSpc>
              <a:spcAft>
                <a:spcPts val="600"/>
              </a:spcAft>
              <a:buFont typeface="Arial" panose="020B0604020202020204" pitchFamily="34" charset="0"/>
              <a:buChar char="•"/>
            </a:pPr>
            <a:endParaRPr lang="en-US" altLang="en-US" sz="2000" b="1" dirty="0"/>
          </a:p>
          <a:p>
            <a:pPr indent="-228600">
              <a:lnSpc>
                <a:spcPct val="90000"/>
              </a:lnSpc>
              <a:spcAft>
                <a:spcPts val="600"/>
              </a:spcAft>
              <a:buFont typeface="Arial" panose="020B0604020202020204" pitchFamily="34" charset="0"/>
              <a:buChar char="•"/>
            </a:pPr>
            <a:r>
              <a:rPr lang="en-US" altLang="en-US" sz="2000" b="1" dirty="0"/>
              <a:t>An unstable condition at an impoundment, refuse pile, or culm bank which requires emergency action in order to prevent failure or which causes individuals to evacuate an area, or failure of an impoundment, refuse pile or culm bank.</a:t>
            </a:r>
          </a:p>
        </p:txBody>
      </p:sp>
      <p:pic>
        <p:nvPicPr>
          <p:cNvPr id="4102" name="Picture 6">
            <a:extLst>
              <a:ext uri="{FF2B5EF4-FFF2-40B4-BE49-F238E27FC236}">
                <a16:creationId xmlns:a16="http://schemas.microsoft.com/office/drawing/2014/main" id="{4F949E9E-1D39-A6DA-C1EA-1EEAF5CEB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903" y="114300"/>
            <a:ext cx="5624194" cy="422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55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oal Mine Rescue Quecreek Mine- Coal Mine Rescue | TMBA Inc. - Animation  Studio">
            <a:extLst>
              <a:ext uri="{FF2B5EF4-FFF2-40B4-BE49-F238E27FC236}">
                <a16:creationId xmlns:a16="http://schemas.microsoft.com/office/drawing/2014/main" id="{86BA235A-4896-88D7-8BDD-77CDBFB766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659" y="457201"/>
            <a:ext cx="2821782" cy="5818110"/>
          </a:xfrm>
          <a:prstGeom prst="rect">
            <a:avLst/>
          </a:prstGeom>
          <a:noFill/>
          <a:extLst>
            <a:ext uri="{909E8E84-426E-40DD-AFC4-6F175D3DCCD1}">
              <a14:hiddenFill xmlns:a14="http://schemas.microsoft.com/office/drawing/2010/main">
                <a:solidFill>
                  <a:srgbClr val="FFFFFF"/>
                </a:solidFill>
              </a14:hiddenFill>
            </a:ext>
          </a:extLst>
        </p:spPr>
      </p:pic>
      <p:sp>
        <p:nvSpPr>
          <p:cNvPr id="5129" name="Freeform: Shape 5128">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3" name="TextBox 2">
            <a:extLst>
              <a:ext uri="{FF2B5EF4-FFF2-40B4-BE49-F238E27FC236}">
                <a16:creationId xmlns:a16="http://schemas.microsoft.com/office/drawing/2014/main" id="{DC4DB570-A758-5F4A-0F2B-29A49F7A533B}"/>
              </a:ext>
            </a:extLst>
          </p:cNvPr>
          <p:cNvSpPr txBox="1"/>
          <p:nvPr/>
        </p:nvSpPr>
        <p:spPr>
          <a:xfrm>
            <a:off x="5759354" y="457201"/>
            <a:ext cx="5337270" cy="183591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en-US" sz="3800" b="1" kern="1200">
                <a:solidFill>
                  <a:srgbClr val="FFFFFF"/>
                </a:solidFill>
                <a:latin typeface="+mj-lt"/>
                <a:ea typeface="+mj-ea"/>
                <a:cs typeface="+mj-cs"/>
              </a:rPr>
              <a:t>List of events that require</a:t>
            </a:r>
          </a:p>
          <a:p>
            <a:pPr>
              <a:lnSpc>
                <a:spcPct val="90000"/>
              </a:lnSpc>
              <a:spcBef>
                <a:spcPct val="0"/>
              </a:spcBef>
              <a:spcAft>
                <a:spcPts val="600"/>
              </a:spcAft>
            </a:pPr>
            <a:r>
              <a:rPr lang="en-US" altLang="en-US" sz="3800" b="1" kern="1200">
                <a:solidFill>
                  <a:srgbClr val="FFFFFF"/>
                </a:solidFill>
                <a:latin typeface="+mj-lt"/>
                <a:ea typeface="+mj-ea"/>
                <a:cs typeface="+mj-cs"/>
              </a:rPr>
              <a:t>  immediate notification</a:t>
            </a:r>
            <a:endParaRPr lang="en-US" sz="3800" b="1" kern="1200">
              <a:solidFill>
                <a:srgbClr val="FFFFFF"/>
              </a:solidFill>
              <a:latin typeface="+mj-lt"/>
              <a:ea typeface="+mj-ea"/>
              <a:cs typeface="+mj-cs"/>
            </a:endParaRPr>
          </a:p>
        </p:txBody>
      </p:sp>
      <p:sp>
        <p:nvSpPr>
          <p:cNvPr id="5131"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461A7F8-86D3-CA19-5837-E0A4C222565C}"/>
              </a:ext>
            </a:extLst>
          </p:cNvPr>
          <p:cNvSpPr txBox="1"/>
          <p:nvPr/>
        </p:nvSpPr>
        <p:spPr>
          <a:xfrm>
            <a:off x="5759354" y="2798064"/>
            <a:ext cx="5461095" cy="3417611"/>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ltLang="en-US" sz="2200" b="1">
                <a:solidFill>
                  <a:srgbClr val="FFFFFF"/>
                </a:solidFill>
              </a:rPr>
              <a:t>Damage to hoisting equipment in a shaft or slope which endangers an individual or interferes with use of the equipment for more than 30 minutes.</a:t>
            </a:r>
          </a:p>
          <a:p>
            <a:pPr indent="-228600">
              <a:lnSpc>
                <a:spcPct val="90000"/>
              </a:lnSpc>
              <a:spcAft>
                <a:spcPts val="600"/>
              </a:spcAft>
              <a:buFont typeface="Arial" panose="020B0604020202020204" pitchFamily="34" charset="0"/>
              <a:buChar char="•"/>
            </a:pPr>
            <a:endParaRPr lang="en-US" altLang="en-US" sz="2200" b="1">
              <a:solidFill>
                <a:srgbClr val="FFFFFF"/>
              </a:solidFill>
            </a:endParaRPr>
          </a:p>
          <a:p>
            <a:pPr indent="-228600">
              <a:lnSpc>
                <a:spcPct val="90000"/>
              </a:lnSpc>
              <a:spcAft>
                <a:spcPts val="600"/>
              </a:spcAft>
              <a:buFont typeface="Arial" panose="020B0604020202020204" pitchFamily="34" charset="0"/>
              <a:buChar char="•"/>
            </a:pPr>
            <a:endParaRPr lang="en-US" altLang="en-US" sz="2200" b="1">
              <a:solidFill>
                <a:srgbClr val="FFFFFF"/>
              </a:solidFill>
            </a:endParaRPr>
          </a:p>
          <a:p>
            <a:pPr indent="-228600">
              <a:lnSpc>
                <a:spcPct val="90000"/>
              </a:lnSpc>
              <a:spcAft>
                <a:spcPts val="600"/>
              </a:spcAft>
              <a:buFont typeface="Arial" panose="020B0604020202020204" pitchFamily="34" charset="0"/>
              <a:buChar char="•"/>
            </a:pPr>
            <a:endParaRPr lang="en-US" altLang="en-US" sz="2200" b="1">
              <a:solidFill>
                <a:srgbClr val="FFFFFF"/>
              </a:solidFill>
            </a:endParaRPr>
          </a:p>
          <a:p>
            <a:pPr indent="-228600">
              <a:lnSpc>
                <a:spcPct val="90000"/>
              </a:lnSpc>
              <a:spcAft>
                <a:spcPts val="600"/>
              </a:spcAft>
              <a:buFont typeface="Arial" panose="020B0604020202020204" pitchFamily="34" charset="0"/>
              <a:buChar char="•"/>
            </a:pPr>
            <a:r>
              <a:rPr lang="en-US" altLang="en-US" sz="2200" b="1">
                <a:solidFill>
                  <a:srgbClr val="FFFFFF"/>
                </a:solidFill>
              </a:rPr>
              <a:t>An event at a mine which causes death or bodily injury to an individual not at the mine at the time the event occurs.</a:t>
            </a:r>
          </a:p>
        </p:txBody>
      </p:sp>
    </p:spTree>
    <p:extLst>
      <p:ext uri="{BB962C8B-B14F-4D97-AF65-F5344CB8AC3E}">
        <p14:creationId xmlns:p14="http://schemas.microsoft.com/office/powerpoint/2010/main" val="128191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C52D90A-701A-FAC1-2B5F-92ECA8C88EAD}"/>
              </a:ext>
            </a:extLst>
          </p:cNvPr>
          <p:cNvGrpSpPr/>
          <p:nvPr/>
        </p:nvGrpSpPr>
        <p:grpSpPr>
          <a:xfrm>
            <a:off x="222737" y="9906"/>
            <a:ext cx="11746525" cy="6848094"/>
            <a:chOff x="222737" y="9906"/>
            <a:chExt cx="11746525" cy="6848094"/>
          </a:xfrm>
        </p:grpSpPr>
        <p:pic>
          <p:nvPicPr>
            <p:cNvPr id="4" name="Picture 3">
              <a:extLst>
                <a:ext uri="{FF2B5EF4-FFF2-40B4-BE49-F238E27FC236}">
                  <a16:creationId xmlns:a16="http://schemas.microsoft.com/office/drawing/2014/main" id="{F33A575D-50A6-C1E7-A8C9-AF86F15C82B0}"/>
                </a:ext>
              </a:extLst>
            </p:cNvPr>
            <p:cNvPicPr>
              <a:picLocks noChangeAspect="1"/>
            </p:cNvPicPr>
            <p:nvPr/>
          </p:nvPicPr>
          <p:blipFill>
            <a:blip r:embed="rId2">
              <a:alphaModFix amt="9000"/>
              <a:extLst>
                <a:ext uri="{28A0092B-C50C-407E-A947-70E740481C1C}">
                  <a14:useLocalDpi xmlns:a14="http://schemas.microsoft.com/office/drawing/2010/main" val="0"/>
                </a:ext>
              </a:extLst>
            </a:blip>
            <a:srcRect l="10361" t="10400" r="9838" b="7229"/>
            <a:stretch>
              <a:fillRect/>
            </a:stretch>
          </p:blipFill>
          <p:spPr>
            <a:xfrm>
              <a:off x="2205036" y="9906"/>
              <a:ext cx="7781925" cy="6848094"/>
            </a:xfrm>
            <a:prstGeom prst="rect">
              <a:avLst/>
            </a:prstGeom>
          </p:spPr>
        </p:pic>
        <p:sp>
          <p:nvSpPr>
            <p:cNvPr id="2" name="TextBox 1">
              <a:extLst>
                <a:ext uri="{FF2B5EF4-FFF2-40B4-BE49-F238E27FC236}">
                  <a16:creationId xmlns:a16="http://schemas.microsoft.com/office/drawing/2014/main" id="{73EE61EF-8188-8FE7-21B9-724380E5D02E}"/>
                </a:ext>
              </a:extLst>
            </p:cNvPr>
            <p:cNvSpPr txBox="1"/>
            <p:nvPr/>
          </p:nvSpPr>
          <p:spPr>
            <a:xfrm>
              <a:off x="222737" y="860893"/>
              <a:ext cx="11746525" cy="5136214"/>
            </a:xfrm>
            <a:prstGeom prst="rect">
              <a:avLst/>
            </a:prstGeom>
            <a:noFill/>
          </p:spPr>
          <p:txBody>
            <a:bodyPr wrap="square">
              <a:spAutoFit/>
            </a:bodyPr>
            <a:lstStyle/>
            <a:p>
              <a:pPr>
                <a:lnSpc>
                  <a:spcPct val="90000"/>
                </a:lnSpc>
                <a:buFontTx/>
                <a:buNone/>
              </a:pPr>
              <a:r>
                <a:rPr lang="en-US" altLang="en-US" sz="2800" b="1" dirty="0">
                  <a:solidFill>
                    <a:srgbClr val="FF0000"/>
                  </a:solidFill>
                </a:rPr>
                <a:t>An up-to-date list of emergency contact numbers </a:t>
              </a:r>
              <a:r>
                <a:rPr lang="en-US" altLang="en-US" sz="2800" b="1" i="1" u="sng" dirty="0">
                  <a:solidFill>
                    <a:srgbClr val="FF0000"/>
                  </a:solidFill>
                </a:rPr>
                <a:t>must be readily available</a:t>
              </a:r>
              <a:r>
                <a:rPr lang="en-US" altLang="en-US" sz="2800" b="1" dirty="0">
                  <a:solidFill>
                    <a:srgbClr val="FF0000"/>
                  </a:solidFill>
                </a:rPr>
                <a:t> and visible at specified locations. At a minimum, this list must include:</a:t>
              </a:r>
            </a:p>
            <a:p>
              <a:pPr>
                <a:lnSpc>
                  <a:spcPct val="90000"/>
                </a:lnSpc>
                <a:buFontTx/>
                <a:buNone/>
              </a:pPr>
              <a:endParaRPr lang="en-US" altLang="en-US" sz="2800" b="1" dirty="0">
                <a:solidFill>
                  <a:srgbClr val="FF0000"/>
                </a:solidFill>
              </a:endParaRPr>
            </a:p>
            <a:p>
              <a:pPr algn="ctr">
                <a:lnSpc>
                  <a:spcPct val="90000"/>
                </a:lnSpc>
              </a:pPr>
              <a:r>
                <a:rPr lang="en-US" altLang="en-US" sz="2800" b="1" dirty="0">
                  <a:solidFill>
                    <a:srgbClr val="FF0000"/>
                  </a:solidFill>
                </a:rPr>
                <a:t>State 	1-866-987-2338</a:t>
              </a:r>
            </a:p>
            <a:p>
              <a:pPr algn="ctr">
                <a:lnSpc>
                  <a:spcPct val="90000"/>
                </a:lnSpc>
              </a:pPr>
              <a:endParaRPr lang="en-US" altLang="en-US" sz="2800" b="1" dirty="0">
                <a:solidFill>
                  <a:srgbClr val="FF0000"/>
                </a:solidFill>
              </a:endParaRPr>
            </a:p>
            <a:p>
              <a:pPr algn="ctr">
                <a:lnSpc>
                  <a:spcPct val="90000"/>
                </a:lnSpc>
              </a:pPr>
              <a:r>
                <a:rPr lang="en-US" altLang="en-US" sz="2800" b="1" dirty="0">
                  <a:solidFill>
                    <a:srgbClr val="FF0000"/>
                  </a:solidFill>
                </a:rPr>
                <a:t>MSHA 	1-800-746-1553</a:t>
              </a:r>
            </a:p>
            <a:p>
              <a:pPr algn="ctr">
                <a:lnSpc>
                  <a:spcPct val="90000"/>
                </a:lnSpc>
              </a:pPr>
              <a:endParaRPr lang="en-US" altLang="en-US" sz="2800" b="1" dirty="0">
                <a:solidFill>
                  <a:srgbClr val="FF0000"/>
                </a:solidFill>
              </a:endParaRPr>
            </a:p>
            <a:p>
              <a:pPr algn="ctr">
                <a:lnSpc>
                  <a:spcPct val="90000"/>
                </a:lnSpc>
              </a:pPr>
              <a:r>
                <a:rPr lang="en-US" altLang="en-US" sz="2800" b="1" dirty="0">
                  <a:solidFill>
                    <a:srgbClr val="FF0000"/>
                  </a:solidFill>
                </a:rPr>
                <a:t>Mine Management</a:t>
              </a:r>
            </a:p>
            <a:p>
              <a:pPr algn="ctr">
                <a:lnSpc>
                  <a:spcPct val="90000"/>
                </a:lnSpc>
              </a:pPr>
              <a:endParaRPr lang="en-US" altLang="en-US" sz="2800" b="1" dirty="0">
                <a:solidFill>
                  <a:srgbClr val="FF0000"/>
                </a:solidFill>
              </a:endParaRPr>
            </a:p>
            <a:p>
              <a:pPr algn="ctr">
                <a:lnSpc>
                  <a:spcPct val="90000"/>
                </a:lnSpc>
              </a:pPr>
              <a:r>
                <a:rPr lang="en-US" altLang="en-US" sz="2800" b="1" dirty="0">
                  <a:solidFill>
                    <a:srgbClr val="FF0000"/>
                  </a:solidFill>
                </a:rPr>
                <a:t>Mine Rescue Teams</a:t>
              </a:r>
            </a:p>
            <a:p>
              <a:pPr algn="ctr">
                <a:lnSpc>
                  <a:spcPct val="90000"/>
                </a:lnSpc>
              </a:pPr>
              <a:endParaRPr lang="en-US" altLang="en-US" sz="2800" b="1" dirty="0">
                <a:solidFill>
                  <a:srgbClr val="FF0000"/>
                </a:solidFill>
              </a:endParaRPr>
            </a:p>
            <a:p>
              <a:pPr algn="ctr">
                <a:lnSpc>
                  <a:spcPct val="90000"/>
                </a:lnSpc>
              </a:pPr>
              <a:r>
                <a:rPr lang="en-US" altLang="en-US" sz="2800" b="1" dirty="0">
                  <a:solidFill>
                    <a:srgbClr val="FF0000"/>
                  </a:solidFill>
                </a:rPr>
                <a:t>Numbers will be listed in your ERP Plans</a:t>
              </a:r>
            </a:p>
          </p:txBody>
        </p:sp>
      </p:grpSp>
    </p:spTree>
    <p:extLst>
      <p:ext uri="{BB962C8B-B14F-4D97-AF65-F5344CB8AC3E}">
        <p14:creationId xmlns:p14="http://schemas.microsoft.com/office/powerpoint/2010/main" val="108311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92328DF9-F210-235C-75DC-A795AD56AA21}"/>
              </a:ext>
            </a:extLst>
          </p:cNvPr>
          <p:cNvGraphicFramePr>
            <a:graphicFrameLocks noChangeAspect="1"/>
          </p:cNvGraphicFramePr>
          <p:nvPr>
            <p:extLst>
              <p:ext uri="{D42A27DB-BD31-4B8C-83A1-F6EECF244321}">
                <p14:modId xmlns:p14="http://schemas.microsoft.com/office/powerpoint/2010/main" val="2213118960"/>
              </p:ext>
            </p:extLst>
          </p:nvPr>
        </p:nvGraphicFramePr>
        <p:xfrm>
          <a:off x="6096000" y="156814"/>
          <a:ext cx="5029200" cy="6509162"/>
        </p:xfrm>
        <a:graphic>
          <a:graphicData uri="http://schemas.openxmlformats.org/presentationml/2006/ole">
            <mc:AlternateContent xmlns:mc="http://schemas.openxmlformats.org/markup-compatibility/2006">
              <mc:Choice xmlns:v="urn:schemas-microsoft-com:vml" Requires="v">
                <p:oleObj name="PDF Document" r:id="rId2" imgW="5829120" imgH="7543800" progId="PowerPDF.Document">
                  <p:embed/>
                </p:oleObj>
              </mc:Choice>
              <mc:Fallback>
                <p:oleObj name="PDF Document" r:id="rId2" imgW="5829120" imgH="7543800" progId="PowerPDF.Document">
                  <p:embed/>
                  <p:pic>
                    <p:nvPicPr>
                      <p:cNvPr id="0" name=""/>
                      <p:cNvPicPr/>
                      <p:nvPr/>
                    </p:nvPicPr>
                    <p:blipFill>
                      <a:blip r:embed="rId3"/>
                      <a:stretch>
                        <a:fillRect/>
                      </a:stretch>
                    </p:blipFill>
                    <p:spPr>
                      <a:xfrm>
                        <a:off x="6096000" y="156814"/>
                        <a:ext cx="5029200" cy="650916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3EBC8D86-D884-20E0-A375-30EF96A399C3}"/>
              </a:ext>
            </a:extLst>
          </p:cNvPr>
          <p:cNvSpPr txBox="1"/>
          <p:nvPr/>
        </p:nvSpPr>
        <p:spPr>
          <a:xfrm>
            <a:off x="384048" y="192024"/>
            <a:ext cx="5541264"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Operator shall certify by signature and date after each responsible person has completed the training and keep the certification </a:t>
            </a:r>
            <a:r>
              <a:rPr lang="en-US" sz="2400" b="1" u="sng" dirty="0">
                <a:latin typeface="Times New Roman" panose="02020603050405020304" pitchFamily="18" charset="0"/>
                <a:cs typeface="Times New Roman" panose="02020603050405020304" pitchFamily="18" charset="0"/>
              </a:rPr>
              <a:t>at the mine </a:t>
            </a:r>
            <a:r>
              <a:rPr lang="en-US" sz="2400" b="1" dirty="0">
                <a:latin typeface="Times New Roman" panose="02020603050405020304" pitchFamily="18" charset="0"/>
                <a:cs typeface="Times New Roman" panose="02020603050405020304" pitchFamily="18" charset="0"/>
              </a:rPr>
              <a:t>for 1 year.</a:t>
            </a:r>
          </a:p>
        </p:txBody>
      </p:sp>
      <p:pic>
        <p:nvPicPr>
          <p:cNvPr id="4098" name="Picture 2" descr="270+ 3d Stickman Pointing Stock Photos, Pictures &amp; Royalty-Free Images -  iStock">
            <a:extLst>
              <a:ext uri="{FF2B5EF4-FFF2-40B4-BE49-F238E27FC236}">
                <a16:creationId xmlns:a16="http://schemas.microsoft.com/office/drawing/2014/main" id="{75F6A7C5-166C-95A5-C43A-D52EDBBCB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92" y="2542032"/>
            <a:ext cx="3575304" cy="357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18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64CC0E-AD85-88D7-F6E6-606B9A512AE3}"/>
              </a:ext>
            </a:extLst>
          </p:cNvPr>
          <p:cNvSpPr txBox="1"/>
          <p:nvPr/>
        </p:nvSpPr>
        <p:spPr>
          <a:xfrm>
            <a:off x="274320" y="1797167"/>
            <a:ext cx="11643360"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Ionic"/>
                <a:ea typeface="+mn-ea"/>
                <a:cs typeface="+mn-cs"/>
              </a:rPr>
              <a:t>The </a:t>
            </a:r>
            <a:r>
              <a:rPr lang="en-US" sz="3600" b="1" dirty="0">
                <a:solidFill>
                  <a:srgbClr val="FF0000"/>
                </a:solidFill>
                <a:latin typeface="MIonic"/>
              </a:rPr>
              <a:t>R</a:t>
            </a:r>
            <a:r>
              <a:rPr kumimoji="0" lang="en-US" sz="3600" b="1" i="0" u="none" strike="noStrike" kern="1200" cap="none" spc="0" normalizeH="0" baseline="0" noProof="0" dirty="0" err="1">
                <a:ln>
                  <a:noFill/>
                </a:ln>
                <a:solidFill>
                  <a:srgbClr val="FF0000"/>
                </a:solidFill>
                <a:effectLst/>
                <a:uLnTx/>
                <a:uFillTx/>
                <a:latin typeface="MIonic"/>
                <a:ea typeface="+mn-ea"/>
                <a:cs typeface="+mn-cs"/>
              </a:rPr>
              <a:t>esponsible</a:t>
            </a:r>
            <a:r>
              <a:rPr kumimoji="0" lang="en-US" sz="3600" b="1" i="0" u="none" strike="noStrike" kern="1200" cap="none" spc="0" normalizeH="0" baseline="0" noProof="0" dirty="0">
                <a:ln>
                  <a:noFill/>
                </a:ln>
                <a:solidFill>
                  <a:srgbClr val="FF0000"/>
                </a:solidFill>
                <a:effectLst/>
                <a:uLnTx/>
                <a:uFillTx/>
                <a:latin typeface="MIonic"/>
                <a:ea typeface="+mn-ea"/>
                <a:cs typeface="+mn-cs"/>
              </a:rPr>
              <a:t> Person </a:t>
            </a:r>
            <a:r>
              <a:rPr kumimoji="0" lang="en-US" sz="3600" b="1" i="0" u="none" strike="noStrike" kern="1200" cap="none" spc="0" normalizeH="0" baseline="0" noProof="0" dirty="0">
                <a:ln>
                  <a:noFill/>
                </a:ln>
                <a:solidFill>
                  <a:prstClr val="black"/>
                </a:solidFill>
                <a:effectLst/>
                <a:uLnTx/>
                <a:uFillTx/>
                <a:latin typeface="MIonic"/>
                <a:ea typeface="+mn-ea"/>
                <a:cs typeface="+mn-cs"/>
              </a:rPr>
              <a:t>shall initiate and conduct an </a:t>
            </a:r>
            <a:r>
              <a:rPr kumimoji="0" lang="en-US" sz="3600" b="1" u="sng" strike="noStrike" kern="1200" cap="none" spc="0" normalizeH="0" baseline="0" noProof="0" dirty="0">
                <a:ln>
                  <a:noFill/>
                </a:ln>
                <a:solidFill>
                  <a:prstClr val="black"/>
                </a:solidFill>
                <a:effectLst/>
                <a:uLnTx/>
                <a:uFillTx/>
                <a:latin typeface="MIonic"/>
                <a:ea typeface="+mn-ea"/>
                <a:cs typeface="+mn-cs"/>
              </a:rPr>
              <a:t>immediate</a:t>
            </a:r>
            <a:r>
              <a:rPr kumimoji="0" lang="en-US" sz="3600" b="1" i="0" u="none" strike="noStrike" kern="1200" cap="none" spc="0" normalizeH="0" baseline="0" noProof="0" dirty="0">
                <a:ln>
                  <a:noFill/>
                </a:ln>
                <a:solidFill>
                  <a:prstClr val="black"/>
                </a:solidFill>
                <a:effectLst/>
                <a:uLnTx/>
                <a:uFillTx/>
                <a:latin typeface="MIonic"/>
                <a:ea typeface="+mn-ea"/>
                <a:cs typeface="+mn-cs"/>
              </a:rPr>
              <a:t> </a:t>
            </a:r>
            <a:r>
              <a:rPr kumimoji="0" lang="en-US" sz="3600" b="1" i="0" u="sng" strike="noStrike" kern="1200" cap="none" spc="0" normalizeH="0" baseline="0" noProof="0" dirty="0">
                <a:ln>
                  <a:noFill/>
                </a:ln>
                <a:solidFill>
                  <a:prstClr val="black"/>
                </a:solidFill>
                <a:effectLst/>
                <a:uLnTx/>
                <a:uFillTx/>
                <a:latin typeface="MIonic"/>
                <a:ea typeface="+mn-ea"/>
                <a:cs typeface="+mn-cs"/>
              </a:rPr>
              <a:t>mine evacuation </a:t>
            </a:r>
            <a:r>
              <a:rPr kumimoji="0" lang="en-US" sz="3600" b="1" i="0" u="none" strike="noStrike" kern="1200" cap="none" spc="0" normalizeH="0" baseline="0" noProof="0" dirty="0">
                <a:ln>
                  <a:noFill/>
                </a:ln>
                <a:solidFill>
                  <a:prstClr val="black"/>
                </a:solidFill>
                <a:effectLst/>
                <a:uLnTx/>
                <a:uFillTx/>
                <a:latin typeface="MIonic"/>
                <a:ea typeface="+mn-ea"/>
                <a:cs typeface="+mn-cs"/>
              </a:rPr>
              <a:t>when there is a mine emergency which presents an </a:t>
            </a:r>
            <a:r>
              <a:rPr kumimoji="0" lang="en-US" sz="3600" b="1" i="0" u="sng" strike="noStrike" kern="1200" cap="none" spc="0" normalizeH="0" baseline="0" noProof="0" dirty="0">
                <a:ln>
                  <a:noFill/>
                </a:ln>
                <a:solidFill>
                  <a:prstClr val="black"/>
                </a:solidFill>
                <a:effectLst/>
                <a:uLnTx/>
                <a:uFillTx/>
                <a:latin typeface="MIonic"/>
                <a:ea typeface="+mn-ea"/>
                <a:cs typeface="+mn-cs"/>
              </a:rPr>
              <a:t>imminent danger to miners </a:t>
            </a:r>
            <a:r>
              <a:rPr kumimoji="0" lang="en-US" sz="3600" b="1" i="0" u="none" strike="noStrike" kern="1200" cap="none" spc="0" normalizeH="0" baseline="0" noProof="0" dirty="0">
                <a:ln>
                  <a:noFill/>
                </a:ln>
                <a:solidFill>
                  <a:prstClr val="black"/>
                </a:solidFill>
                <a:effectLst/>
                <a:uLnTx/>
                <a:uFillTx/>
                <a:latin typeface="MIonic"/>
                <a:ea typeface="+mn-ea"/>
                <a:cs typeface="+mn-cs"/>
              </a:rPr>
              <a:t>due to fire or explosion or gas or water inundation. </a:t>
            </a:r>
            <a:r>
              <a:rPr kumimoji="0" lang="en-US" sz="3600" b="1" i="0" u="sng" strike="noStrike" kern="1200" cap="none" spc="0" normalizeH="0" baseline="0" noProof="0" dirty="0">
                <a:ln>
                  <a:noFill/>
                </a:ln>
                <a:solidFill>
                  <a:srgbClr val="FF0000"/>
                </a:solidFill>
                <a:effectLst/>
                <a:uLnTx/>
                <a:uFillTx/>
                <a:latin typeface="MIonic"/>
                <a:ea typeface="+mn-ea"/>
                <a:cs typeface="+mn-cs"/>
              </a:rPr>
              <a:t>Only properly trained and equipped persons essential to respond to the mine emergency may remain underground</a:t>
            </a:r>
            <a:endPar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D69B3A0-0EEE-6F71-673C-846B11BC41EB}"/>
              </a:ext>
            </a:extLst>
          </p:cNvPr>
          <p:cNvSpPr txBox="1">
            <a:spLocks/>
          </p:cNvSpPr>
          <p:nvPr/>
        </p:nvSpPr>
        <p:spPr>
          <a:xfrm>
            <a:off x="838200" y="47160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Daytona" panose="020B0604030500040204" pitchFamily="34" charset="0"/>
              </a:rPr>
              <a:t>Responsible Person</a:t>
            </a:r>
          </a:p>
        </p:txBody>
      </p:sp>
    </p:spTree>
    <p:extLst>
      <p:ext uri="{BB962C8B-B14F-4D97-AF65-F5344CB8AC3E}">
        <p14:creationId xmlns:p14="http://schemas.microsoft.com/office/powerpoint/2010/main" val="227466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C4AC-09EB-4D36-3029-BE9C0468F033}"/>
              </a:ext>
            </a:extLst>
          </p:cNvPr>
          <p:cNvSpPr txBox="1">
            <a:spLocks/>
          </p:cNvSpPr>
          <p:nvPr/>
        </p:nvSpPr>
        <p:spPr>
          <a:xfrm>
            <a:off x="838200" y="352733"/>
            <a:ext cx="10515600" cy="7811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0000"/>
                </a:solidFill>
                <a:latin typeface="Daytona" panose="020B0604030500040204" pitchFamily="34" charset="0"/>
              </a:rPr>
              <a:t>Fan Stoppage Reminder</a:t>
            </a:r>
          </a:p>
        </p:txBody>
      </p:sp>
      <p:sp>
        <p:nvSpPr>
          <p:cNvPr id="4" name="TextBox 3">
            <a:extLst>
              <a:ext uri="{FF2B5EF4-FFF2-40B4-BE49-F238E27FC236}">
                <a16:creationId xmlns:a16="http://schemas.microsoft.com/office/drawing/2014/main" id="{F532485C-A2AE-AB67-6D82-34217D2DCF81}"/>
              </a:ext>
            </a:extLst>
          </p:cNvPr>
          <p:cNvSpPr txBox="1"/>
          <p:nvPr/>
        </p:nvSpPr>
        <p:spPr>
          <a:xfrm>
            <a:off x="0" y="1362420"/>
            <a:ext cx="12192000" cy="5324535"/>
          </a:xfrm>
          <a:prstGeom prst="rect">
            <a:avLst/>
          </a:prstGeom>
          <a:noFill/>
        </p:spPr>
        <p:txBody>
          <a:bodyPr wrap="square">
            <a:spAutoFit/>
          </a:bodyPr>
          <a:lstStyle/>
          <a:p>
            <a:pPr algn="ctr"/>
            <a:r>
              <a:rPr lang="en-US" sz="2000" b="1" i="0" u="none" strike="noStrike" baseline="0" dirty="0">
                <a:solidFill>
                  <a:srgbClr val="000000"/>
                </a:solidFill>
                <a:latin typeface="ArialMT"/>
              </a:rPr>
              <a:t>§22A-2-3. Fans.</a:t>
            </a:r>
          </a:p>
          <a:p>
            <a:pPr algn="l"/>
            <a:r>
              <a:rPr lang="en-US" sz="2000" b="0" i="0" u="none" strike="noStrike" baseline="0" dirty="0">
                <a:solidFill>
                  <a:srgbClr val="000000"/>
                </a:solidFill>
                <a:latin typeface="ArialMT"/>
              </a:rPr>
              <a:t>(a) The ventilation of mines, the systems for which extend for more than 200 feet underground, and which are opened after the effective date of this article, shall be produced by a mechanically operated fan or mechanically operated fans. Ventilation by means of a furnace is prohibited in any mine. The fan or fans shall be kept in continuous operation, unless written permission to do otherwise be granted by the director. </a:t>
            </a:r>
            <a:r>
              <a:rPr lang="en-US" sz="2000" b="0" i="0" u="sng" strike="noStrike" baseline="0" dirty="0">
                <a:solidFill>
                  <a:srgbClr val="000000"/>
                </a:solidFill>
                <a:latin typeface="ArialMT"/>
              </a:rPr>
              <a:t>In case of interruption to a ventilating fan or its machinery whereby the ventilation of the mine is interrupted, immediate action shall be taken by the mine operator or the operator’s management personnel, in all mines, to cut off the power and withdraw the men from the face regions or other areas of the mine affected. If ventilation is restored in 15 minutes, the face regions and other places in the affected areas where gas (methane) is likely to accumulate, shall be reexamined by a certified person; and if found free of explosive gas, power may be restored and work resumed. If ventilation is not restored in 15 minutes, all underground employees shall be removed from the mine, all power shall be cut off in a timely manner, and the underground employees shall not return until ventilation is restored and the mine examined by certified persons, mine examiners, or other persons holding a certificate to make pre-shift examination. If ventilation is restored to the mine before miner search the surface, the miners may return to underground working areas only after an examination of the areas is made by a certified person and the areas are determined to be safe.</a:t>
            </a:r>
          </a:p>
        </p:txBody>
      </p:sp>
      <p:pic>
        <p:nvPicPr>
          <p:cNvPr id="5124" name="Picture 4" descr="Seal of West Virginia - Wikipedia">
            <a:extLst>
              <a:ext uri="{FF2B5EF4-FFF2-40B4-BE49-F238E27FC236}">
                <a16:creationId xmlns:a16="http://schemas.microsoft.com/office/drawing/2014/main" id="{EF9FAAB3-740D-0BE7-9128-F8AA26D63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71045"/>
            <a:ext cx="1468438" cy="146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8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1CF989D-9DE4-1314-345C-C4306563EAC7}"/>
              </a:ext>
            </a:extLst>
          </p:cNvPr>
          <p:cNvSpPr txBox="1">
            <a:spLocks/>
          </p:cNvSpPr>
          <p:nvPr/>
        </p:nvSpPr>
        <p:spPr>
          <a:xfrm>
            <a:off x="6094105" y="802955"/>
            <a:ext cx="4977976"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kern="1200">
                <a:solidFill>
                  <a:schemeClr val="tx2"/>
                </a:solidFill>
                <a:latin typeface="+mj-lt"/>
                <a:ea typeface="+mj-ea"/>
                <a:cs typeface="+mj-cs"/>
              </a:rPr>
              <a:t>Responsible Person</a:t>
            </a:r>
          </a:p>
        </p:txBody>
      </p:sp>
      <p:pic>
        <p:nvPicPr>
          <p:cNvPr id="7" name="Graphic 6" descr="Construction Worker">
            <a:extLst>
              <a:ext uri="{FF2B5EF4-FFF2-40B4-BE49-F238E27FC236}">
                <a16:creationId xmlns:a16="http://schemas.microsoft.com/office/drawing/2014/main" id="{48859BCF-1A98-7F45-86A6-53EF83810F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2" name="TextBox 1">
            <a:extLst>
              <a:ext uri="{FF2B5EF4-FFF2-40B4-BE49-F238E27FC236}">
                <a16:creationId xmlns:a16="http://schemas.microsoft.com/office/drawing/2014/main" id="{B6420BF1-39FB-1DAE-4473-D63F2C4311D1}"/>
              </a:ext>
            </a:extLst>
          </p:cNvPr>
          <p:cNvSpPr txBox="1"/>
          <p:nvPr/>
        </p:nvSpPr>
        <p:spPr>
          <a:xfrm>
            <a:off x="6094503" y="2257006"/>
            <a:ext cx="4977578" cy="3639289"/>
          </a:xfrm>
          <a:prstGeom prst="rect">
            <a:avLst/>
          </a:prstGeom>
        </p:spPr>
        <p:txBody>
          <a:bodyPr vert="horz" lIns="91440" tIns="45720" rIns="91440" bIns="45720" rtlCol="0" anchor="ctr">
            <a:normAutofit lnSpcReduction="10000"/>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800" b="1" i="0" u="none" strike="noStrike"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The mine operator shall instruct all miners of the identity of the </a:t>
            </a:r>
            <a:r>
              <a:rPr kumimoji="0" lang="en-US" sz="2800" b="1" i="0" u="none" strike="noStrike"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Responsible </a:t>
            </a:r>
            <a:r>
              <a:rPr lang="en-US" sz="2800" b="1" dirty="0">
                <a:solidFill>
                  <a:srgbClr val="FF0000"/>
                </a:solidFill>
                <a:latin typeface="Times New Roman" panose="02020603050405020304" pitchFamily="18" charset="0"/>
                <a:cs typeface="Times New Roman" panose="02020603050405020304" pitchFamily="18" charset="0"/>
              </a:rPr>
              <a:t>P</a:t>
            </a:r>
            <a:r>
              <a:rPr kumimoji="0" lang="en-US" sz="2800" b="1" i="0" u="none" strike="noStrike"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erson</a:t>
            </a:r>
            <a:r>
              <a:rPr kumimoji="0" lang="en-US" sz="2800" b="1" i="0" u="none" strike="noStrike"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800" b="1" i="0" u="none" strike="noStrike"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designated by the operator for their work shift. The mine operator shall instruct miners of any change in the identity of the </a:t>
            </a:r>
            <a:r>
              <a:rPr kumimoji="0" lang="en-US" sz="2800" b="1" i="0" u="none" strike="noStrike"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Responsible </a:t>
            </a:r>
            <a:r>
              <a:rPr lang="en-US" sz="2800" b="1" dirty="0">
                <a:solidFill>
                  <a:srgbClr val="FF0000"/>
                </a:solidFill>
                <a:latin typeface="Times New Roman" panose="02020603050405020304" pitchFamily="18" charset="0"/>
                <a:cs typeface="Times New Roman" panose="02020603050405020304" pitchFamily="18" charset="0"/>
              </a:rPr>
              <a:t>P</a:t>
            </a:r>
            <a:r>
              <a:rPr kumimoji="0" lang="en-US" sz="2800" b="1" i="0" u="none" strike="noStrike"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erson</a:t>
            </a:r>
            <a:r>
              <a:rPr kumimoji="0" lang="en-US" sz="2800" b="1" i="0" u="none" strike="noStrike"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before the start of their work shift</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5020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5A00D-EC16-6FE4-DD49-113420B81CA4}"/>
              </a:ext>
            </a:extLst>
          </p:cNvPr>
          <p:cNvSpPr/>
          <p:nvPr/>
        </p:nvSpPr>
        <p:spPr>
          <a:xfrm>
            <a:off x="3103642" y="553319"/>
            <a:ext cx="5984715" cy="1446550"/>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Responsible Person List</a:t>
            </a:r>
          </a:p>
          <a:p>
            <a:pPr algn="ctr"/>
            <a:r>
              <a:rPr lang="en-US" sz="4400" dirty="0">
                <a:ln w="0"/>
                <a:effectLst>
                  <a:outerShdw blurRad="38100" dist="19050" dir="2700000" algn="tl" rotWithShape="0">
                    <a:schemeClr val="dk1">
                      <a:alpha val="40000"/>
                    </a:schemeClr>
                  </a:outerShdw>
                </a:effectLst>
              </a:rPr>
              <a:t>(Example)</a:t>
            </a:r>
            <a:endParaRPr lang="en-US" sz="4400" b="0" cap="none" spc="0" dirty="0">
              <a:ln w="0"/>
              <a:solidFill>
                <a:schemeClr val="tx1"/>
              </a:solidFill>
              <a:effectLst>
                <a:outerShdw blurRad="38100" dist="19050" dir="2700000" algn="tl" rotWithShape="0">
                  <a:schemeClr val="dk1">
                    <a:alpha val="40000"/>
                  </a:schemeClr>
                </a:outerShdw>
              </a:effectLst>
            </a:endParaRPr>
          </a:p>
        </p:txBody>
      </p:sp>
      <p:grpSp>
        <p:nvGrpSpPr>
          <p:cNvPr id="8" name="Group 7">
            <a:extLst>
              <a:ext uri="{FF2B5EF4-FFF2-40B4-BE49-F238E27FC236}">
                <a16:creationId xmlns:a16="http://schemas.microsoft.com/office/drawing/2014/main" id="{CE7CD625-2198-A088-41EB-584F32DEF6B2}"/>
              </a:ext>
            </a:extLst>
          </p:cNvPr>
          <p:cNvGrpSpPr/>
          <p:nvPr/>
        </p:nvGrpSpPr>
        <p:grpSpPr>
          <a:xfrm>
            <a:off x="3337560" y="2712196"/>
            <a:ext cx="5984714" cy="2677656"/>
            <a:chOff x="3364992" y="2218420"/>
            <a:chExt cx="5984714" cy="2677656"/>
          </a:xfrm>
        </p:grpSpPr>
        <p:sp>
          <p:nvSpPr>
            <p:cNvPr id="6" name="TextBox 5">
              <a:extLst>
                <a:ext uri="{FF2B5EF4-FFF2-40B4-BE49-F238E27FC236}">
                  <a16:creationId xmlns:a16="http://schemas.microsoft.com/office/drawing/2014/main" id="{B5E0D903-1703-D7D5-44E6-E1B6DB80BCB4}"/>
                </a:ext>
              </a:extLst>
            </p:cNvPr>
            <p:cNvSpPr txBox="1"/>
            <p:nvPr/>
          </p:nvSpPr>
          <p:spPr>
            <a:xfrm>
              <a:off x="3364992" y="2587752"/>
              <a:ext cx="5984714" cy="2308324"/>
            </a:xfrm>
            <a:prstGeom prst="rect">
              <a:avLst/>
            </a:prstGeom>
            <a:noFill/>
          </p:spPr>
          <p:txBody>
            <a:bodyPr wrap="square" rtlCol="0">
              <a:spAutoFit/>
            </a:bodyPr>
            <a:lstStyle/>
            <a:p>
              <a:r>
                <a:rPr lang="en-US" dirty="0"/>
                <a:t>DAY SHIFT			SUPERINTENDENT</a:t>
              </a:r>
            </a:p>
            <a:p>
              <a:r>
                <a:rPr lang="en-US" dirty="0"/>
                <a:t>DAY SHIFT BACKUP		MINE FOREMAN</a:t>
              </a:r>
            </a:p>
            <a:p>
              <a:endParaRPr lang="en-US" dirty="0"/>
            </a:p>
            <a:p>
              <a:r>
                <a:rPr lang="en-US" dirty="0"/>
                <a:t>EVENING SHIFT			SHIFT FOREMAN</a:t>
              </a:r>
            </a:p>
            <a:p>
              <a:r>
                <a:rPr lang="en-US" dirty="0"/>
                <a:t>EVENING SHIFT BACKUP		DISPATCHER</a:t>
              </a:r>
            </a:p>
            <a:p>
              <a:endParaRPr lang="en-US" dirty="0"/>
            </a:p>
            <a:p>
              <a:r>
                <a:rPr lang="en-US" dirty="0"/>
                <a:t>MIDNIGHT SHIFT			SHIFT FOREMAN</a:t>
              </a:r>
            </a:p>
            <a:p>
              <a:r>
                <a:rPr lang="en-US" dirty="0"/>
                <a:t>MIDNIGHT SHIFT 			DISPATCHER</a:t>
              </a:r>
            </a:p>
          </p:txBody>
        </p:sp>
        <p:sp>
          <p:nvSpPr>
            <p:cNvPr id="7" name="TextBox 6">
              <a:extLst>
                <a:ext uri="{FF2B5EF4-FFF2-40B4-BE49-F238E27FC236}">
                  <a16:creationId xmlns:a16="http://schemas.microsoft.com/office/drawing/2014/main" id="{5296EFC1-ECA4-E98E-AA1D-8E1462FB6403}"/>
                </a:ext>
              </a:extLst>
            </p:cNvPr>
            <p:cNvSpPr txBox="1"/>
            <p:nvPr/>
          </p:nvSpPr>
          <p:spPr>
            <a:xfrm>
              <a:off x="4229489" y="2218420"/>
              <a:ext cx="4123165" cy="369332"/>
            </a:xfrm>
            <a:prstGeom prst="rect">
              <a:avLst/>
            </a:prstGeom>
            <a:noFill/>
          </p:spPr>
          <p:txBody>
            <a:bodyPr wrap="square" rtlCol="0">
              <a:spAutoFit/>
            </a:bodyPr>
            <a:lstStyle/>
            <a:p>
              <a:r>
                <a:rPr lang="en-US" u="sng" dirty="0"/>
                <a:t>RESPONSIBLE PERSON  	TITLE ONLY</a:t>
              </a:r>
            </a:p>
          </p:txBody>
        </p:sp>
      </p:grpSp>
    </p:spTree>
    <p:extLst>
      <p:ext uri="{BB962C8B-B14F-4D97-AF65-F5344CB8AC3E}">
        <p14:creationId xmlns:p14="http://schemas.microsoft.com/office/powerpoint/2010/main" val="1677791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FC61DB-2699-5991-DC1E-99125407E6C1}"/>
              </a:ext>
            </a:extLst>
          </p:cNvPr>
          <p:cNvSpPr/>
          <p:nvPr/>
        </p:nvSpPr>
        <p:spPr>
          <a:xfrm>
            <a:off x="1753785" y="150983"/>
            <a:ext cx="8684429"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Responsible Person Change </a:t>
            </a:r>
          </a:p>
          <a:p>
            <a:pPr algn="ctr"/>
            <a:r>
              <a:rPr lang="en-US" sz="5400" dirty="0">
                <a:ln w="0"/>
                <a:effectLst>
                  <a:outerShdw blurRad="38100" dist="19050" dir="2700000" algn="tl" rotWithShape="0">
                    <a:schemeClr val="dk1">
                      <a:alpha val="40000"/>
                    </a:schemeClr>
                  </a:outerShdw>
                </a:effectLst>
              </a:rPr>
              <a:t>(Example)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C42D8D1B-0AAD-945E-9ECA-06DA7501B55D}"/>
              </a:ext>
            </a:extLst>
          </p:cNvPr>
          <p:cNvSpPr txBox="1"/>
          <p:nvPr/>
        </p:nvSpPr>
        <p:spPr>
          <a:xfrm>
            <a:off x="493776" y="1969317"/>
            <a:ext cx="11402568" cy="440120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If there are any changes in the </a:t>
            </a:r>
            <a:r>
              <a:rPr lang="en-US" sz="2800" b="1" dirty="0">
                <a:solidFill>
                  <a:srgbClr val="FF0000"/>
                </a:solidFill>
                <a:latin typeface="Times New Roman" panose="02020603050405020304" pitchFamily="18" charset="0"/>
                <a:cs typeface="Times New Roman" panose="02020603050405020304" pitchFamily="18" charset="0"/>
              </a:rPr>
              <a:t>Responsible Person</a:t>
            </a:r>
            <a:r>
              <a:rPr lang="en-US" sz="2800" b="1" dirty="0">
                <a:latin typeface="Times New Roman" panose="02020603050405020304" pitchFamily="18" charset="0"/>
                <a:cs typeface="Times New Roman" panose="02020603050405020304" pitchFamily="18" charset="0"/>
              </a:rPr>
              <a:t>, then mine management will notify the underground miners through posting on the bulletin boards and through direct contact with shift meetings. If the </a:t>
            </a:r>
            <a:r>
              <a:rPr lang="en-US" sz="2800" b="1" dirty="0">
                <a:solidFill>
                  <a:srgbClr val="FF0000"/>
                </a:solidFill>
                <a:latin typeface="Times New Roman" panose="02020603050405020304" pitchFamily="18" charset="0"/>
                <a:cs typeface="Times New Roman" panose="02020603050405020304" pitchFamily="18" charset="0"/>
              </a:rPr>
              <a:t>Responsible Person </a:t>
            </a:r>
            <a:r>
              <a:rPr lang="en-US" sz="2800" b="1" dirty="0">
                <a:latin typeface="Times New Roman" panose="02020603050405020304" pitchFamily="18" charset="0"/>
                <a:cs typeface="Times New Roman" panose="02020603050405020304" pitchFamily="18" charset="0"/>
              </a:rPr>
              <a:t>must leave during the shift, miners underground will be notified by mine phone or direct communication that  the identity of the </a:t>
            </a:r>
            <a:r>
              <a:rPr lang="en-US" sz="2800" b="1" dirty="0">
                <a:solidFill>
                  <a:srgbClr val="FF0000"/>
                </a:solidFill>
                <a:latin typeface="Times New Roman" panose="02020603050405020304" pitchFamily="18" charset="0"/>
                <a:cs typeface="Times New Roman" panose="02020603050405020304" pitchFamily="18" charset="0"/>
              </a:rPr>
              <a:t>Responsible Person </a:t>
            </a:r>
            <a:r>
              <a:rPr lang="en-US" sz="2800" b="1" dirty="0">
                <a:latin typeface="Times New Roman" panose="02020603050405020304" pitchFamily="18" charset="0"/>
                <a:cs typeface="Times New Roman" panose="02020603050405020304" pitchFamily="18" charset="0"/>
              </a:rPr>
              <a:t>has changed.</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 list of </a:t>
            </a:r>
            <a:r>
              <a:rPr lang="en-US" sz="2800" b="1" dirty="0">
                <a:solidFill>
                  <a:srgbClr val="FF0000"/>
                </a:solidFill>
                <a:latin typeface="Times New Roman" panose="02020603050405020304" pitchFamily="18" charset="0"/>
                <a:cs typeface="Times New Roman" panose="02020603050405020304" pitchFamily="18" charset="0"/>
              </a:rPr>
              <a:t>Responsible Persons </a:t>
            </a:r>
            <a:r>
              <a:rPr lang="en-US" sz="2800" b="1" dirty="0">
                <a:latin typeface="Times New Roman" panose="02020603050405020304" pitchFamily="18" charset="0"/>
                <a:cs typeface="Times New Roman" panose="02020603050405020304" pitchFamily="18" charset="0"/>
              </a:rPr>
              <a:t>will be maintained at the office on the bulletin board. All miners will be notified of any changes before entering the mine.</a:t>
            </a:r>
          </a:p>
        </p:txBody>
      </p:sp>
    </p:spTree>
    <p:extLst>
      <p:ext uri="{BB962C8B-B14F-4D97-AF65-F5344CB8AC3E}">
        <p14:creationId xmlns:p14="http://schemas.microsoft.com/office/powerpoint/2010/main" val="1192249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8656-C5AE-4488-B1CD-9646CD434313}"/>
              </a:ext>
            </a:extLst>
          </p:cNvPr>
          <p:cNvSpPr>
            <a:spLocks noGrp="1"/>
          </p:cNvSpPr>
          <p:nvPr>
            <p:ph type="title"/>
          </p:nvPr>
        </p:nvSpPr>
        <p:spPr>
          <a:xfrm>
            <a:off x="838200" y="136525"/>
            <a:ext cx="10515600" cy="1325563"/>
          </a:xfrm>
        </p:spPr>
        <p:txBody>
          <a:bodyPr/>
          <a:lstStyle/>
          <a:p>
            <a:pPr algn="ctr"/>
            <a:r>
              <a:rPr lang="en-US" b="1" dirty="0">
                <a:solidFill>
                  <a:srgbClr val="FF0000"/>
                </a:solidFill>
                <a:latin typeface="Daytona" panose="020B0604030500040204" pitchFamily="34" charset="0"/>
              </a:rPr>
              <a:t>Responsible Person</a:t>
            </a:r>
          </a:p>
        </p:txBody>
      </p:sp>
      <p:sp>
        <p:nvSpPr>
          <p:cNvPr id="3" name="Content Placeholder 2">
            <a:extLst>
              <a:ext uri="{FF2B5EF4-FFF2-40B4-BE49-F238E27FC236}">
                <a16:creationId xmlns:a16="http://schemas.microsoft.com/office/drawing/2014/main" id="{EF0DA1FF-3F89-45B1-827E-E754B7DF015D}"/>
              </a:ext>
            </a:extLst>
          </p:cNvPr>
          <p:cNvSpPr>
            <a:spLocks noGrp="1"/>
          </p:cNvSpPr>
          <p:nvPr>
            <p:ph idx="1"/>
          </p:nvPr>
        </p:nvSpPr>
        <p:spPr>
          <a:xfrm>
            <a:off x="838200" y="1462087"/>
            <a:ext cx="10515600" cy="4967287"/>
          </a:xfrm>
        </p:spPr>
        <p:txBody>
          <a:bodyPr>
            <a:normAutofit lnSpcReduction="10000"/>
          </a:bodyPr>
          <a:lstStyle/>
          <a:p>
            <a:pPr marL="0" indent="0" algn="ctr">
              <a:buNone/>
            </a:pPr>
            <a:r>
              <a:rPr lang="en-US" sz="3200" b="1" dirty="0"/>
              <a:t>Best Practices</a:t>
            </a:r>
          </a:p>
          <a:p>
            <a:r>
              <a:rPr lang="en-US" sz="3200" b="1" dirty="0"/>
              <a:t>Make sure your responsible persons have the proper training</a:t>
            </a:r>
          </a:p>
          <a:p>
            <a:pPr marL="514350" indent="-514350">
              <a:buFont typeface="+mj-lt"/>
              <a:buAutoNum type="alphaUcPeriod"/>
            </a:pPr>
            <a:r>
              <a:rPr lang="en-US" sz="3200" b="1" dirty="0"/>
              <a:t>MSHA required training</a:t>
            </a:r>
          </a:p>
          <a:p>
            <a:pPr marL="514350" indent="-514350">
              <a:buFont typeface="+mj-lt"/>
              <a:buAutoNum type="alphaUcPeriod"/>
            </a:pPr>
            <a:r>
              <a:rPr lang="en-US" sz="3200" b="1" dirty="0"/>
              <a:t>Responsible persons should attend </a:t>
            </a:r>
            <a:r>
              <a:rPr lang="en-US" sz="3200" b="1" u="sng" dirty="0"/>
              <a:t>Mine Rescue Mock Emergency Response Drills (MERD) training exercises  for hands on training. </a:t>
            </a:r>
            <a:r>
              <a:rPr lang="en-US" sz="3200" b="1" dirty="0"/>
              <a:t>These exercises are held annually by the Mine Rescue team providing coverage for your mine.</a:t>
            </a:r>
          </a:p>
          <a:p>
            <a:pPr marL="514350" indent="-514350">
              <a:buFont typeface="+mj-lt"/>
              <a:buAutoNum type="alphaUcPeriod"/>
            </a:pPr>
            <a:r>
              <a:rPr lang="en-US" sz="3200" b="1" dirty="0"/>
              <a:t>Take part in all Fire Drills conducted at the mine.</a:t>
            </a:r>
          </a:p>
        </p:txBody>
      </p:sp>
      <p:pic>
        <p:nvPicPr>
          <p:cNvPr id="5" name="Picture 4" descr="Logo, company name&#10;&#10;AI-generated content may be incorrect.">
            <a:extLst>
              <a:ext uri="{FF2B5EF4-FFF2-40B4-BE49-F238E27FC236}">
                <a16:creationId xmlns:a16="http://schemas.microsoft.com/office/drawing/2014/main" id="{0D67757B-908A-78BD-6019-4BE23CC11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6524"/>
            <a:ext cx="1554851" cy="1325564"/>
          </a:xfrm>
          <a:prstGeom prst="rect">
            <a:avLst/>
          </a:prstGeom>
        </p:spPr>
      </p:pic>
    </p:spTree>
    <p:extLst>
      <p:ext uri="{BB962C8B-B14F-4D97-AF65-F5344CB8AC3E}">
        <p14:creationId xmlns:p14="http://schemas.microsoft.com/office/powerpoint/2010/main" val="343826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D4DCF-259B-491B-BD1F-38E52EF558F3}"/>
              </a:ext>
            </a:extLst>
          </p:cNvPr>
          <p:cNvSpPr>
            <a:spLocks noGrp="1"/>
          </p:cNvSpPr>
          <p:nvPr>
            <p:ph type="title"/>
          </p:nvPr>
        </p:nvSpPr>
        <p:spPr>
          <a:xfrm>
            <a:off x="838200" y="136380"/>
            <a:ext cx="10515600" cy="1325563"/>
          </a:xfrm>
        </p:spPr>
        <p:txBody>
          <a:bodyPr/>
          <a:lstStyle/>
          <a:p>
            <a:pPr algn="ctr"/>
            <a:r>
              <a:rPr lang="en-US" b="1" dirty="0">
                <a:solidFill>
                  <a:srgbClr val="FF0000"/>
                </a:solidFill>
                <a:latin typeface="Daytona" panose="020B0604030500040204" pitchFamily="34" charset="0"/>
              </a:rPr>
              <a:t>Responsible Person</a:t>
            </a:r>
          </a:p>
        </p:txBody>
      </p:sp>
      <p:sp>
        <p:nvSpPr>
          <p:cNvPr id="3" name="Content Placeholder 2">
            <a:extLst>
              <a:ext uri="{FF2B5EF4-FFF2-40B4-BE49-F238E27FC236}">
                <a16:creationId xmlns:a16="http://schemas.microsoft.com/office/drawing/2014/main" id="{509D557F-04DE-4678-A529-15A770946E20}"/>
              </a:ext>
            </a:extLst>
          </p:cNvPr>
          <p:cNvSpPr>
            <a:spLocks noGrp="1"/>
          </p:cNvSpPr>
          <p:nvPr>
            <p:ph idx="1"/>
          </p:nvPr>
        </p:nvSpPr>
        <p:spPr>
          <a:xfrm>
            <a:off x="762138" y="1461943"/>
            <a:ext cx="10515600" cy="4351338"/>
          </a:xfrm>
        </p:spPr>
        <p:txBody>
          <a:bodyPr>
            <a:noAutofit/>
          </a:bodyPr>
          <a:lstStyle/>
          <a:p>
            <a:r>
              <a:rPr lang="en-US" sz="3200" b="1" dirty="0"/>
              <a:t>Being a certified person can put a lot of responsibility on a person in performing their job. A certified person could find themselves being asked to serve as the Responsible Person at a mine along with their daily jobs. When that time comes, you as a certified Foreman must know what it takes to perform that duty and should never accept those duties unless you have had the </a:t>
            </a:r>
            <a:r>
              <a:rPr lang="en-US" sz="3200" b="1" u="sng" dirty="0"/>
              <a:t>proper training</a:t>
            </a:r>
            <a:r>
              <a:rPr lang="en-US" sz="3200" b="1" dirty="0"/>
              <a:t>. The following set of slides will inform you on what is required to be a </a:t>
            </a:r>
            <a:r>
              <a:rPr lang="en-US" sz="3200" b="1" dirty="0">
                <a:solidFill>
                  <a:srgbClr val="FF0000"/>
                </a:solidFill>
              </a:rPr>
              <a:t>Responsible Person</a:t>
            </a:r>
            <a:r>
              <a:rPr lang="en-US" sz="3200" b="1" dirty="0"/>
              <a:t>  but </a:t>
            </a:r>
            <a:r>
              <a:rPr lang="en-US" sz="3200" b="1" u="sng" dirty="0">
                <a:solidFill>
                  <a:srgbClr val="FF0000"/>
                </a:solidFill>
              </a:rPr>
              <a:t>does not take the place of Responsible Person training.</a:t>
            </a:r>
          </a:p>
        </p:txBody>
      </p:sp>
    </p:spTree>
    <p:extLst>
      <p:ext uri="{BB962C8B-B14F-4D97-AF65-F5344CB8AC3E}">
        <p14:creationId xmlns:p14="http://schemas.microsoft.com/office/powerpoint/2010/main" val="37132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FFB3-202B-4E93-9948-5566521C590F}"/>
              </a:ext>
            </a:extLst>
          </p:cNvPr>
          <p:cNvSpPr>
            <a:spLocks noGrp="1"/>
          </p:cNvSpPr>
          <p:nvPr>
            <p:ph type="title"/>
          </p:nvPr>
        </p:nvSpPr>
        <p:spPr/>
        <p:txBody>
          <a:bodyPr/>
          <a:lstStyle/>
          <a:p>
            <a:pPr algn="ctr"/>
            <a:r>
              <a:rPr lang="en-US" b="1" dirty="0">
                <a:solidFill>
                  <a:srgbClr val="FF0000"/>
                </a:solidFill>
                <a:latin typeface="Daytona" panose="020B0604030500040204" pitchFamily="34" charset="0"/>
              </a:rPr>
              <a:t>Responsible Person</a:t>
            </a:r>
          </a:p>
        </p:txBody>
      </p:sp>
      <p:sp>
        <p:nvSpPr>
          <p:cNvPr id="3" name="Content Placeholder 2">
            <a:extLst>
              <a:ext uri="{FF2B5EF4-FFF2-40B4-BE49-F238E27FC236}">
                <a16:creationId xmlns:a16="http://schemas.microsoft.com/office/drawing/2014/main" id="{8645705D-2A7C-4788-B1EF-27C15F55836C}"/>
              </a:ext>
            </a:extLst>
          </p:cNvPr>
          <p:cNvSpPr>
            <a:spLocks noGrp="1"/>
          </p:cNvSpPr>
          <p:nvPr>
            <p:ph idx="1"/>
          </p:nvPr>
        </p:nvSpPr>
        <p:spPr/>
        <p:txBody>
          <a:bodyPr>
            <a:normAutofit/>
          </a:bodyPr>
          <a:lstStyle/>
          <a:p>
            <a:r>
              <a:rPr lang="en-US" sz="3600" b="1" dirty="0"/>
              <a:t>The next two slides are the only places in the WV law that a </a:t>
            </a:r>
            <a:r>
              <a:rPr lang="en-US" sz="3600" b="1" dirty="0">
                <a:solidFill>
                  <a:srgbClr val="FF0000"/>
                </a:solidFill>
              </a:rPr>
              <a:t>responsible person</a:t>
            </a:r>
            <a:r>
              <a:rPr lang="en-US" sz="3600" b="1" dirty="0"/>
              <a:t> is talked about. The requirements of a </a:t>
            </a:r>
            <a:r>
              <a:rPr lang="en-US" sz="3600" b="1" dirty="0">
                <a:solidFill>
                  <a:srgbClr val="FF0000"/>
                </a:solidFill>
              </a:rPr>
              <a:t>Responsible Person </a:t>
            </a:r>
            <a:r>
              <a:rPr lang="en-US" sz="3600" b="1" dirty="0"/>
              <a:t>required by MSHA require annual retraining and a record that that training be kept for one year at the mine site. That training does not follow you to another mine because parts of the training is mine specific. </a:t>
            </a:r>
          </a:p>
        </p:txBody>
      </p:sp>
      <p:cxnSp>
        <p:nvCxnSpPr>
          <p:cNvPr id="7" name="Straight Connector 6">
            <a:extLst>
              <a:ext uri="{FF2B5EF4-FFF2-40B4-BE49-F238E27FC236}">
                <a16:creationId xmlns:a16="http://schemas.microsoft.com/office/drawing/2014/main" id="{913FA25C-6A36-22C2-9C00-73CB680673E7}"/>
              </a:ext>
            </a:extLst>
          </p:cNvPr>
          <p:cNvCxnSpPr/>
          <p:nvPr/>
        </p:nvCxnSpPr>
        <p:spPr>
          <a:xfrm>
            <a:off x="4105656" y="4736592"/>
            <a:ext cx="6684264"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B3FCF7B-91FB-997F-95F6-FCA8FE61453B}"/>
              </a:ext>
            </a:extLst>
          </p:cNvPr>
          <p:cNvCxnSpPr>
            <a:cxnSpLocks/>
          </p:cNvCxnSpPr>
          <p:nvPr/>
        </p:nvCxnSpPr>
        <p:spPr>
          <a:xfrm>
            <a:off x="1167384" y="5227320"/>
            <a:ext cx="975969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23D1589-A132-4B34-CD43-A908664B4B12}"/>
              </a:ext>
            </a:extLst>
          </p:cNvPr>
          <p:cNvCxnSpPr>
            <a:cxnSpLocks/>
          </p:cNvCxnSpPr>
          <p:nvPr/>
        </p:nvCxnSpPr>
        <p:spPr>
          <a:xfrm>
            <a:off x="1167384" y="5736336"/>
            <a:ext cx="293827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411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A00275-A2CC-426B-B869-F169B228425F}"/>
              </a:ext>
            </a:extLst>
          </p:cNvPr>
          <p:cNvSpPr>
            <a:spLocks noGrp="1"/>
          </p:cNvSpPr>
          <p:nvPr>
            <p:ph idx="1"/>
          </p:nvPr>
        </p:nvSpPr>
        <p:spPr>
          <a:xfrm>
            <a:off x="838200" y="1471087"/>
            <a:ext cx="10515600" cy="4351338"/>
          </a:xfrm>
        </p:spPr>
        <p:txBody>
          <a:bodyPr>
            <a:noAutofit/>
          </a:bodyPr>
          <a:lstStyle/>
          <a:p>
            <a:pPr marL="0" indent="0" algn="l">
              <a:buNone/>
            </a:pPr>
            <a:r>
              <a:rPr lang="en-US" sz="3600" b="1" i="0" u="none" strike="noStrike" baseline="0" dirty="0">
                <a:latin typeface="ArialMT"/>
              </a:rPr>
              <a:t>The dispatcher’s only duty shall be to direct traffic: </a:t>
            </a:r>
            <a:r>
              <a:rPr lang="en-US" sz="3600" b="1" i="1" u="none" strike="noStrike" baseline="0" dirty="0">
                <a:latin typeface="ArialMT,Italic"/>
              </a:rPr>
              <a:t>Provided, </a:t>
            </a:r>
            <a:r>
              <a:rPr lang="en-US" sz="3600" b="1" i="0" u="none" strike="noStrike" baseline="0" dirty="0">
                <a:latin typeface="ArialMT"/>
              </a:rPr>
              <a:t>That the dispatcher’s duties may also include those of the </a:t>
            </a:r>
            <a:r>
              <a:rPr lang="en-US" sz="3600" b="1" i="0" u="none" strike="noStrike" baseline="0" dirty="0">
                <a:solidFill>
                  <a:srgbClr val="FF0000"/>
                </a:solidFill>
                <a:latin typeface="ArialMT"/>
              </a:rPr>
              <a:t>responsible person</a:t>
            </a:r>
            <a:r>
              <a:rPr lang="en-US" sz="3600" b="1" i="0" u="none" strike="noStrike" baseline="0" dirty="0">
                <a:latin typeface="ArialMT"/>
              </a:rPr>
              <a:t> required by §22A-2-42 of this code: </a:t>
            </a:r>
            <a:r>
              <a:rPr lang="en-US" sz="3600" b="1" i="1" u="none" strike="noStrike" baseline="0" dirty="0">
                <a:latin typeface="ArialMT,Italic"/>
              </a:rPr>
              <a:t>Provided, however, </a:t>
            </a:r>
            <a:r>
              <a:rPr lang="en-US" sz="3600" b="1" i="0" u="none" strike="noStrike" baseline="0" dirty="0">
                <a:latin typeface="ArialMT"/>
              </a:rPr>
              <a:t>That the dispatcher may perform other duties which do not interfere with his or her dispatching responsibilities and do not require him or her to leave the dispatcher’s station except as approved by the Mine Safety and Technical Review Committee.</a:t>
            </a:r>
            <a:endParaRPr lang="en-US" sz="3600" b="1" dirty="0"/>
          </a:p>
        </p:txBody>
      </p:sp>
      <p:sp>
        <p:nvSpPr>
          <p:cNvPr id="2" name="Title 1">
            <a:extLst>
              <a:ext uri="{FF2B5EF4-FFF2-40B4-BE49-F238E27FC236}">
                <a16:creationId xmlns:a16="http://schemas.microsoft.com/office/drawing/2014/main" id="{F99BA22F-0FA5-755A-DB8B-132FCA614257}"/>
              </a:ext>
            </a:extLst>
          </p:cNvPr>
          <p:cNvSpPr>
            <a:spLocks noGrp="1"/>
          </p:cNvSpPr>
          <p:nvPr>
            <p:ph type="title"/>
          </p:nvPr>
        </p:nvSpPr>
        <p:spPr>
          <a:xfrm>
            <a:off x="838200" y="365125"/>
            <a:ext cx="10515600" cy="1325563"/>
          </a:xfrm>
        </p:spPr>
        <p:txBody>
          <a:bodyPr/>
          <a:lstStyle/>
          <a:p>
            <a:pPr algn="ctr"/>
            <a:r>
              <a:rPr lang="en-US" b="1" dirty="0">
                <a:solidFill>
                  <a:srgbClr val="FF0000"/>
                </a:solidFill>
                <a:latin typeface="Daytona" panose="020B0604030500040204" pitchFamily="34" charset="0"/>
              </a:rPr>
              <a:t>Responsible Person/Dispatcher</a:t>
            </a:r>
          </a:p>
        </p:txBody>
      </p:sp>
    </p:spTree>
    <p:extLst>
      <p:ext uri="{BB962C8B-B14F-4D97-AF65-F5344CB8AC3E}">
        <p14:creationId xmlns:p14="http://schemas.microsoft.com/office/powerpoint/2010/main" val="4289389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180C02-1822-4793-9097-2E745D6C7B39}"/>
              </a:ext>
            </a:extLst>
          </p:cNvPr>
          <p:cNvSpPr>
            <a:spLocks noGrp="1"/>
          </p:cNvSpPr>
          <p:nvPr>
            <p:ph idx="1"/>
          </p:nvPr>
        </p:nvSpPr>
        <p:spPr>
          <a:xfrm>
            <a:off x="710915" y="563374"/>
            <a:ext cx="4765949" cy="6027926"/>
          </a:xfrm>
        </p:spPr>
        <p:txBody>
          <a:bodyPr anchor="t">
            <a:normAutofit fontScale="92500"/>
          </a:bodyPr>
          <a:lstStyle/>
          <a:p>
            <a:r>
              <a:rPr lang="en-US" sz="2400" b="1" i="0" u="none" strike="noStrike" baseline="0" dirty="0">
                <a:latin typeface="Times New Roman" panose="02020603050405020304" pitchFamily="18" charset="0"/>
                <a:cs typeface="Times New Roman" panose="02020603050405020304" pitchFamily="18" charset="0"/>
              </a:rPr>
              <a:t>A telephone or equivalent two-way communication facility shall be located on the surface within five hundred feet of all main portals and shall be installed either in a building or in a box-like structure designed to protect the facilities from damage by inclement weather. At least one of these communication facilities shall be at a location where a </a:t>
            </a:r>
            <a:r>
              <a:rPr lang="en-US" sz="2400" b="1" dirty="0">
                <a:solidFill>
                  <a:srgbClr val="FF0000"/>
                </a:solidFill>
                <a:latin typeface="Times New Roman" panose="02020603050405020304" pitchFamily="18" charset="0"/>
                <a:cs typeface="Times New Roman" panose="02020603050405020304" pitchFamily="18" charset="0"/>
              </a:rPr>
              <a:t>R</a:t>
            </a:r>
            <a:r>
              <a:rPr lang="en-US" sz="2400" b="1" i="0" u="none" strike="noStrike" baseline="0" dirty="0">
                <a:solidFill>
                  <a:srgbClr val="FF0000"/>
                </a:solidFill>
                <a:latin typeface="Times New Roman" panose="02020603050405020304" pitchFamily="18" charset="0"/>
                <a:cs typeface="Times New Roman" panose="02020603050405020304" pitchFamily="18" charset="0"/>
              </a:rPr>
              <a:t>esponsible </a:t>
            </a:r>
            <a:r>
              <a:rPr lang="en-US" sz="2400" b="1" dirty="0">
                <a:solidFill>
                  <a:srgbClr val="FF0000"/>
                </a:solidFill>
                <a:latin typeface="Times New Roman" panose="02020603050405020304" pitchFamily="18" charset="0"/>
                <a:cs typeface="Times New Roman" panose="02020603050405020304" pitchFamily="18" charset="0"/>
              </a:rPr>
              <a:t>P</a:t>
            </a:r>
            <a:r>
              <a:rPr lang="en-US" sz="2400" b="1" i="0" u="none" strike="noStrike" baseline="0" dirty="0">
                <a:solidFill>
                  <a:srgbClr val="FF0000"/>
                </a:solidFill>
                <a:latin typeface="Times New Roman" panose="02020603050405020304" pitchFamily="18" charset="0"/>
                <a:cs typeface="Times New Roman" panose="02020603050405020304" pitchFamily="18" charset="0"/>
              </a:rPr>
              <a:t>erson </a:t>
            </a:r>
            <a:r>
              <a:rPr lang="en-US" sz="2400" b="1" i="0" u="none" strike="noStrike" baseline="0" dirty="0">
                <a:latin typeface="Times New Roman" panose="02020603050405020304" pitchFamily="18" charset="0"/>
                <a:cs typeface="Times New Roman" panose="02020603050405020304" pitchFamily="18" charset="0"/>
              </a:rPr>
              <a:t>who is always on duty when miners are underground can hear the facility and respond immediately in the event of an emergency. “Two-way communication facility” shall mean a system maintained to allow voice contact to come in and out of the working section at all times.</a:t>
            </a:r>
            <a:endParaRPr lang="en-US" sz="2400" b="1" dirty="0">
              <a:latin typeface="Times New Roman" panose="02020603050405020304" pitchFamily="18" charset="0"/>
              <a:cs typeface="Times New Roman" panose="02020603050405020304" pitchFamily="18" charset="0"/>
            </a:endParaRPr>
          </a:p>
        </p:txBody>
      </p:sp>
      <p:grpSp>
        <p:nvGrpSpPr>
          <p:cNvPr id="7179" name="Group 717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7180" name="Freeform: Shape 717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Freeform: Shape 718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2" name="Freeform: Shape 718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3" name="Freeform: Shape 718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70" name="Picture 2" descr="Underground Mine Phones &amp; Mining Telephone Systems">
            <a:extLst>
              <a:ext uri="{FF2B5EF4-FFF2-40B4-BE49-F238E27FC236}">
                <a16:creationId xmlns:a16="http://schemas.microsoft.com/office/drawing/2014/main" id="{3B20201E-B480-DCB9-8A3C-C8CC5BE344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92248" y="1998055"/>
            <a:ext cx="3502551" cy="347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27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998B-C1C3-4A6A-AD44-70AF5E7A8E3D}"/>
              </a:ext>
            </a:extLst>
          </p:cNvPr>
          <p:cNvSpPr>
            <a:spLocks noGrp="1"/>
          </p:cNvSpPr>
          <p:nvPr>
            <p:ph type="title"/>
          </p:nvPr>
        </p:nvSpPr>
        <p:spPr>
          <a:xfrm>
            <a:off x="838200" y="118237"/>
            <a:ext cx="10515600" cy="1325563"/>
          </a:xfrm>
        </p:spPr>
        <p:txBody>
          <a:bodyPr>
            <a:normAutofit/>
          </a:bodyPr>
          <a:lstStyle/>
          <a:p>
            <a:pPr algn="ctr"/>
            <a:r>
              <a:rPr lang="en-US" b="1" dirty="0">
                <a:solidFill>
                  <a:srgbClr val="FF0000"/>
                </a:solidFill>
                <a:latin typeface="Daytona" panose="020B0604030500040204" pitchFamily="34" charset="0"/>
              </a:rPr>
              <a:t>Responsible Person </a:t>
            </a:r>
          </a:p>
        </p:txBody>
      </p:sp>
      <p:sp>
        <p:nvSpPr>
          <p:cNvPr id="3" name="Content Placeholder 2">
            <a:extLst>
              <a:ext uri="{FF2B5EF4-FFF2-40B4-BE49-F238E27FC236}">
                <a16:creationId xmlns:a16="http://schemas.microsoft.com/office/drawing/2014/main" id="{747BFB6F-CC36-403A-AE5E-5E891C8D745F}"/>
              </a:ext>
            </a:extLst>
          </p:cNvPr>
          <p:cNvSpPr>
            <a:spLocks noGrp="1"/>
          </p:cNvSpPr>
          <p:nvPr>
            <p:ph idx="1"/>
          </p:nvPr>
        </p:nvSpPr>
        <p:spPr>
          <a:xfrm>
            <a:off x="1156092" y="1614836"/>
            <a:ext cx="9879816" cy="3628327"/>
          </a:xfrm>
        </p:spPr>
        <p:txBody>
          <a:bodyPr>
            <a:normAutofit/>
          </a:bodyPr>
          <a:lstStyle/>
          <a:p>
            <a:pPr algn="l"/>
            <a:r>
              <a:rPr lang="en-US" sz="4400" b="1" i="0" u="none" strike="noStrike" baseline="0" dirty="0">
                <a:latin typeface="MIonic"/>
              </a:rPr>
              <a:t> While persons are underground, a</a:t>
            </a:r>
          </a:p>
          <a:p>
            <a:pPr marL="0" indent="0" algn="l">
              <a:buNone/>
            </a:pPr>
            <a:r>
              <a:rPr lang="en-US" sz="4400" b="1" i="0" u="none" strike="noStrike" baseline="0" dirty="0">
                <a:solidFill>
                  <a:srgbClr val="FF0000"/>
                </a:solidFill>
                <a:latin typeface="MIonic"/>
              </a:rPr>
              <a:t>responsible person</a:t>
            </a:r>
            <a:r>
              <a:rPr lang="en-US" sz="4400" b="1" i="0" u="none" strike="noStrike" baseline="0" dirty="0">
                <a:latin typeface="MIonic"/>
              </a:rPr>
              <a:t> designated by the</a:t>
            </a:r>
          </a:p>
          <a:p>
            <a:pPr marL="0" indent="0" algn="l">
              <a:buNone/>
            </a:pPr>
            <a:r>
              <a:rPr lang="en-US" sz="4400" b="1" i="0" u="none" strike="noStrike" baseline="0" dirty="0">
                <a:latin typeface="MIonic"/>
              </a:rPr>
              <a:t>operator shall always be at a </a:t>
            </a:r>
            <a:r>
              <a:rPr lang="en-US" sz="4400" b="1" i="0" u="sng" strike="noStrike" baseline="0" dirty="0">
                <a:latin typeface="MIonic"/>
              </a:rPr>
              <a:t>surface</a:t>
            </a:r>
          </a:p>
          <a:p>
            <a:pPr marL="0" indent="0" algn="l">
              <a:buNone/>
            </a:pPr>
            <a:r>
              <a:rPr lang="en-US" sz="4400" b="1" i="0" u="sng" strike="noStrike" baseline="0" dirty="0">
                <a:latin typeface="MIonic"/>
              </a:rPr>
              <a:t>location</a:t>
            </a:r>
            <a:r>
              <a:rPr lang="en-US" sz="4400" b="1" i="0" u="none" strike="noStrike" baseline="0" dirty="0">
                <a:latin typeface="MIonic"/>
              </a:rPr>
              <a:t> where each main mine fan signal</a:t>
            </a:r>
          </a:p>
          <a:p>
            <a:pPr marL="0" indent="0" algn="l">
              <a:buNone/>
            </a:pPr>
            <a:r>
              <a:rPr lang="en-US" sz="4400" b="1" i="0" u="none" strike="noStrike" baseline="0" dirty="0">
                <a:latin typeface="MIonic"/>
              </a:rPr>
              <a:t>can be seen or heard.</a:t>
            </a:r>
            <a:endParaRPr lang="en-US" sz="4400" b="1" dirty="0"/>
          </a:p>
        </p:txBody>
      </p:sp>
    </p:spTree>
    <p:extLst>
      <p:ext uri="{BB962C8B-B14F-4D97-AF65-F5344CB8AC3E}">
        <p14:creationId xmlns:p14="http://schemas.microsoft.com/office/powerpoint/2010/main" val="375777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5D6787-EF37-AF8A-C135-5D2EFD2158CE}"/>
              </a:ext>
            </a:extLst>
          </p:cNvPr>
          <p:cNvSpPr/>
          <p:nvPr/>
        </p:nvSpPr>
        <p:spPr>
          <a:xfrm>
            <a:off x="640080" y="325369"/>
            <a:ext cx="4368602" cy="195684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cap="none" spc="0" dirty="0">
                <a:ln w="0"/>
                <a:effectLst>
                  <a:outerShdw blurRad="38100" dist="19050" dir="2700000" algn="tl" rotWithShape="0">
                    <a:schemeClr val="dk1">
                      <a:alpha val="40000"/>
                    </a:schemeClr>
                  </a:outerShdw>
                </a:effectLst>
                <a:latin typeface="+mj-lt"/>
                <a:ea typeface="+mj-ea"/>
                <a:cs typeface="+mj-cs"/>
              </a:rPr>
              <a:t>Responsible Persons</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99D97B-C986-1EEB-6FD7-31CD9610886E}"/>
              </a:ext>
            </a:extLst>
          </p:cNvPr>
          <p:cNvSpPr txBox="1"/>
          <p:nvPr/>
        </p:nvSpPr>
        <p:spPr>
          <a:xfrm>
            <a:off x="640080" y="2872899"/>
            <a:ext cx="4243589" cy="3320668"/>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For each shift that miners work underground, there must be in attendance a responsible person designated by the mine operator to take charge during mine emergencies involving a fire, explosion, or gas or water inundation.</a:t>
            </a:r>
          </a:p>
        </p:txBody>
      </p:sp>
      <p:pic>
        <p:nvPicPr>
          <p:cNvPr id="1026" name="Picture 2" descr="Cartoon character of a miner sitting on a pile of coal 3d illustration |  Premium AI-generated image">
            <a:extLst>
              <a:ext uri="{FF2B5EF4-FFF2-40B4-BE49-F238E27FC236}">
                <a16:creationId xmlns:a16="http://schemas.microsoft.com/office/drawing/2014/main" id="{F773863C-DFB6-52CB-67E0-9C5CA2CD3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3"/>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7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B8FD15-C7EA-EB8E-8523-83EB6C742121}"/>
              </a:ext>
            </a:extLst>
          </p:cNvPr>
          <p:cNvSpPr/>
          <p:nvPr/>
        </p:nvSpPr>
        <p:spPr>
          <a:xfrm>
            <a:off x="640080" y="325369"/>
            <a:ext cx="4368602" cy="1956841"/>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5400" b="1" cap="none" spc="0" dirty="0">
              <a:ln w="0"/>
              <a:effectLst>
                <a:outerShdw blurRad="38100" dist="19050" dir="2700000" algn="tl" rotWithShape="0">
                  <a:schemeClr val="dk1">
                    <a:alpha val="40000"/>
                  </a:schemeClr>
                </a:outerShdw>
              </a:effectLst>
              <a:latin typeface="+mj-lt"/>
              <a:ea typeface="+mj-ea"/>
              <a:cs typeface="+mj-cs"/>
            </a:endParaRPr>
          </a:p>
        </p:txBody>
      </p:sp>
      <p:sp>
        <p:nvSpPr>
          <p:cNvPr id="6" name="Rectangle 5">
            <a:extLst>
              <a:ext uri="{FF2B5EF4-FFF2-40B4-BE49-F238E27FC236}">
                <a16:creationId xmlns:a16="http://schemas.microsoft.com/office/drawing/2014/main" id="{A9F1D356-D705-80D3-3283-7A678D826BAC}"/>
              </a:ext>
            </a:extLst>
          </p:cNvPr>
          <p:cNvSpPr/>
          <p:nvPr/>
        </p:nvSpPr>
        <p:spPr>
          <a:xfrm>
            <a:off x="1322432" y="118872"/>
            <a:ext cx="9544088" cy="1754326"/>
          </a:xfrm>
          <a:prstGeom prst="rect">
            <a:avLst/>
          </a:prstGeom>
          <a:noFill/>
        </p:spPr>
        <p:txBody>
          <a:bodyPr wrap="none" lIns="91440" tIns="45720" rIns="91440" bIns="45720">
            <a:spAutoFit/>
          </a:bodyPr>
          <a:lstStyle/>
          <a:p>
            <a:pPr algn="ctr"/>
            <a:r>
              <a:rPr lang="en-US" sz="5400" b="1" dirty="0"/>
              <a:t>The Responsible Person shall </a:t>
            </a:r>
          </a:p>
          <a:p>
            <a:pPr algn="ctr"/>
            <a:r>
              <a:rPr lang="en-US" sz="5400" b="1" dirty="0"/>
              <a:t>have current knowledge of:</a:t>
            </a:r>
          </a:p>
        </p:txBody>
      </p:sp>
      <p:sp>
        <p:nvSpPr>
          <p:cNvPr id="7" name="TextBox 6">
            <a:extLst>
              <a:ext uri="{FF2B5EF4-FFF2-40B4-BE49-F238E27FC236}">
                <a16:creationId xmlns:a16="http://schemas.microsoft.com/office/drawing/2014/main" id="{3A45647E-8E5E-74E7-A827-DD30659E7B3C}"/>
              </a:ext>
            </a:extLst>
          </p:cNvPr>
          <p:cNvSpPr txBox="1"/>
          <p:nvPr/>
        </p:nvSpPr>
        <p:spPr>
          <a:xfrm>
            <a:off x="2104263" y="2282210"/>
            <a:ext cx="7980426" cy="3416320"/>
          </a:xfrm>
          <a:prstGeom prst="rect">
            <a:avLst/>
          </a:prstGeom>
          <a:noFill/>
        </p:spPr>
        <p:txBody>
          <a:bodyPr wrap="square" rtlCol="0">
            <a:spAutoFit/>
          </a:bodyPr>
          <a:lstStyle/>
          <a:p>
            <a:pPr marL="285750" indent="-285750">
              <a:buFont typeface="Wingdings" panose="05000000000000000000" pitchFamily="2" charset="2"/>
              <a:buChar char="ü"/>
            </a:pPr>
            <a:r>
              <a:rPr lang="en-US" sz="2400" b="1" dirty="0"/>
              <a:t>Assigned location and expected movements of miners underground</a:t>
            </a:r>
          </a:p>
          <a:p>
            <a:pPr marL="285750" indent="-285750">
              <a:buFont typeface="Wingdings" panose="05000000000000000000" pitchFamily="2" charset="2"/>
              <a:buChar char="ü"/>
            </a:pPr>
            <a:r>
              <a:rPr lang="en-US" sz="2400" b="1" dirty="0"/>
              <a:t>Mine Ventilation System</a:t>
            </a:r>
          </a:p>
          <a:p>
            <a:pPr marL="285750" indent="-285750">
              <a:buFont typeface="Wingdings" panose="05000000000000000000" pitchFamily="2" charset="2"/>
              <a:buChar char="ü"/>
            </a:pPr>
            <a:r>
              <a:rPr lang="en-US" sz="2400" b="1" dirty="0"/>
              <a:t>Mine Monitoring System (If Used)</a:t>
            </a:r>
          </a:p>
          <a:p>
            <a:pPr marL="285750" indent="-285750">
              <a:buFont typeface="Wingdings" panose="05000000000000000000" pitchFamily="2" charset="2"/>
              <a:buChar char="ü"/>
            </a:pPr>
            <a:r>
              <a:rPr lang="en-US" sz="2400" b="1" dirty="0"/>
              <a:t>Locations of Firefighting Equipment</a:t>
            </a:r>
          </a:p>
          <a:p>
            <a:pPr marL="285750" indent="-285750">
              <a:buFont typeface="Wingdings" panose="05000000000000000000" pitchFamily="2" charset="2"/>
              <a:buChar char="ü"/>
            </a:pPr>
            <a:r>
              <a:rPr lang="en-US" sz="2400" b="1" dirty="0"/>
              <a:t>Mine Emergency Response Plan</a:t>
            </a:r>
          </a:p>
          <a:p>
            <a:pPr marL="285750" indent="-285750">
              <a:buFont typeface="Wingdings" panose="05000000000000000000" pitchFamily="2" charset="2"/>
              <a:buChar char="ü"/>
            </a:pPr>
            <a:r>
              <a:rPr lang="en-US" sz="2400" b="1" dirty="0"/>
              <a:t>Mine Rescue Notification Plan</a:t>
            </a:r>
          </a:p>
          <a:p>
            <a:pPr marL="285750" indent="-285750">
              <a:buFont typeface="Wingdings" panose="05000000000000000000" pitchFamily="2" charset="2"/>
              <a:buChar char="ü"/>
            </a:pPr>
            <a:r>
              <a:rPr lang="en-US" sz="2400" b="1" dirty="0"/>
              <a:t>Mine Emergency Evac and Firefighting Program of Instruction</a:t>
            </a:r>
          </a:p>
        </p:txBody>
      </p:sp>
    </p:spTree>
    <p:extLst>
      <p:ext uri="{BB962C8B-B14F-4D97-AF65-F5344CB8AC3E}">
        <p14:creationId xmlns:p14="http://schemas.microsoft.com/office/powerpoint/2010/main" val="13092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93363-FAEC-4F8E-887C-6B5C96FC3C8A}"/>
              </a:ext>
            </a:extLst>
          </p:cNvPr>
          <p:cNvSpPr>
            <a:spLocks noGrp="1"/>
          </p:cNvSpPr>
          <p:nvPr>
            <p:ph type="title"/>
          </p:nvPr>
        </p:nvSpPr>
        <p:spPr>
          <a:xfrm>
            <a:off x="686834" y="1153572"/>
            <a:ext cx="3200400" cy="4461163"/>
          </a:xfrm>
        </p:spPr>
        <p:txBody>
          <a:bodyPr>
            <a:normAutofit/>
          </a:bodyPr>
          <a:lstStyle/>
          <a:p>
            <a:r>
              <a:rPr lang="en-US" sz="3700" b="1" dirty="0">
                <a:solidFill>
                  <a:srgbClr val="FFFFFF"/>
                </a:solidFill>
                <a:latin typeface="Daytona" panose="020B0604030500040204" pitchFamily="34" charset="0"/>
              </a:rPr>
              <a:t>Responsible Person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4E1A739-653F-4B38-9024-A3613364BC5A}"/>
              </a:ext>
            </a:extLst>
          </p:cNvPr>
          <p:cNvSpPr>
            <a:spLocks noGrp="1"/>
          </p:cNvSpPr>
          <p:nvPr>
            <p:ph idx="1"/>
          </p:nvPr>
        </p:nvSpPr>
        <p:spPr>
          <a:xfrm>
            <a:off x="4447308" y="591344"/>
            <a:ext cx="6906491" cy="5585619"/>
          </a:xfrm>
        </p:spPr>
        <p:txBody>
          <a:bodyPr anchor="ctr">
            <a:normAutofit lnSpcReduction="10000"/>
          </a:bodyPr>
          <a:lstStyle/>
          <a:p>
            <a:pPr marL="0" indent="0">
              <a:buNone/>
            </a:pPr>
            <a:r>
              <a:rPr lang="en-US" b="1" u="sng" dirty="0">
                <a:solidFill>
                  <a:srgbClr val="FF0000"/>
                </a:solidFill>
              </a:rPr>
              <a:t>Mine Specific information </a:t>
            </a:r>
            <a:r>
              <a:rPr lang="en-US" b="1" dirty="0"/>
              <a:t>a Responsible Person shall have knowledge about.</a:t>
            </a:r>
          </a:p>
          <a:p>
            <a:pPr marL="0" indent="0">
              <a:buNone/>
            </a:pPr>
            <a:endParaRPr lang="en-US" b="1" dirty="0"/>
          </a:p>
          <a:p>
            <a:r>
              <a:rPr lang="en-US" sz="2000" b="1" dirty="0"/>
              <a:t>Emergency response Plan (ERP)</a:t>
            </a:r>
          </a:p>
          <a:p>
            <a:r>
              <a:rPr lang="en-US" sz="2000" b="1" dirty="0"/>
              <a:t>Emergency Notification Plan</a:t>
            </a:r>
          </a:p>
          <a:p>
            <a:r>
              <a:rPr lang="en-US" sz="2000" b="1" dirty="0"/>
              <a:t>Emergency Evacuation and Fire Fighting Plan</a:t>
            </a:r>
          </a:p>
          <a:p>
            <a:r>
              <a:rPr lang="en-US" sz="2000" b="1" dirty="0"/>
              <a:t>Mine Maps- with ventilation system and escapeway systems</a:t>
            </a:r>
          </a:p>
          <a:p>
            <a:r>
              <a:rPr lang="en-US" sz="2000" b="1" dirty="0"/>
              <a:t>Information or training materials for mine specific Atmospheric Monitoring System (AMS), if applicable</a:t>
            </a:r>
          </a:p>
          <a:p>
            <a:r>
              <a:rPr lang="en-US" sz="2000" b="1" dirty="0"/>
              <a:t>SCSR Storage Plan</a:t>
            </a:r>
          </a:p>
          <a:p>
            <a:r>
              <a:rPr lang="en-US" sz="2000" b="1" dirty="0"/>
              <a:t>Ventilation Plan</a:t>
            </a:r>
          </a:p>
          <a:p>
            <a:r>
              <a:rPr lang="en-US" sz="2000" b="1" dirty="0"/>
              <a:t>Any other site-specific plans, materials, and/or policies related to mine emergency preparedness and readiness training.</a:t>
            </a:r>
          </a:p>
          <a:p>
            <a:endParaRPr lang="en-US" sz="2000" b="1" dirty="0"/>
          </a:p>
        </p:txBody>
      </p:sp>
    </p:spTree>
    <p:extLst>
      <p:ext uri="{BB962C8B-B14F-4D97-AF65-F5344CB8AC3E}">
        <p14:creationId xmlns:p14="http://schemas.microsoft.com/office/powerpoint/2010/main" val="368365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F88A3E-226C-BF21-3922-45836B868683}"/>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en-US" sz="5400" b="1">
                <a:latin typeface="+mj-lt"/>
                <a:ea typeface="+mj-ea"/>
                <a:cs typeface="+mj-cs"/>
              </a:rPr>
              <a:t>Immediate Notification</a:t>
            </a:r>
            <a:endParaRPr lang="en-US" sz="5400" b="1">
              <a:latin typeface="+mj-lt"/>
              <a:ea typeface="+mj-ea"/>
              <a:cs typeface="+mj-cs"/>
            </a:endParaRPr>
          </a:p>
        </p:txBody>
      </p:sp>
      <p:sp>
        <p:nvSpPr>
          <p:cNvPr id="10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3E94D6-0072-67B7-031A-1448EBDCCFDD}"/>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ltLang="en-US" sz="2200" b="1"/>
              <a:t>Immediate Notification means that a representative of the WV Office of Miner’s Health, Safety &amp; Training and MSHA must be contacted within 15 minutes of the operator finding out that the situation exists.</a:t>
            </a:r>
          </a:p>
        </p:txBody>
      </p:sp>
      <p:pic>
        <p:nvPicPr>
          <p:cNvPr id="1026" name="Picture 2" descr="Mine Page Phones | Communicator Series by Minesafe Electronics">
            <a:extLst>
              <a:ext uri="{FF2B5EF4-FFF2-40B4-BE49-F238E27FC236}">
                <a16:creationId xmlns:a16="http://schemas.microsoft.com/office/drawing/2014/main" id="{A028DC59-56E1-DC63-8319-EB87CB5AD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797"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5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97EAF5-C5B1-0081-B938-947D7D1868F6}"/>
              </a:ext>
            </a:extLst>
          </p:cNvPr>
          <p:cNvSpPr txBox="1"/>
          <p:nvPr/>
        </p:nvSpPr>
        <p:spPr>
          <a:xfrm>
            <a:off x="630936" y="640080"/>
            <a:ext cx="481888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en-US" sz="3000" b="1" kern="1200">
                <a:solidFill>
                  <a:schemeClr val="tx1"/>
                </a:solidFill>
                <a:latin typeface="+mj-lt"/>
                <a:ea typeface="+mj-ea"/>
                <a:cs typeface="+mj-cs"/>
              </a:rPr>
              <a:t>List of Events that Require</a:t>
            </a:r>
          </a:p>
          <a:p>
            <a:pPr>
              <a:lnSpc>
                <a:spcPct val="90000"/>
              </a:lnSpc>
              <a:spcBef>
                <a:spcPct val="0"/>
              </a:spcBef>
              <a:spcAft>
                <a:spcPts val="600"/>
              </a:spcAft>
            </a:pPr>
            <a:r>
              <a:rPr lang="en-US" altLang="en-US" sz="3000" b="1" u="sng" kern="1200">
                <a:solidFill>
                  <a:schemeClr val="tx1"/>
                </a:solidFill>
                <a:latin typeface="+mj-lt"/>
                <a:ea typeface="+mj-ea"/>
                <a:cs typeface="+mj-cs"/>
              </a:rPr>
              <a:t>  Immediate Notification</a:t>
            </a:r>
            <a:endParaRPr lang="en-US" sz="3000" b="1" u="sng" kern="1200">
              <a:solidFill>
                <a:schemeClr val="tx1"/>
              </a:solidFill>
              <a:latin typeface="+mj-lt"/>
              <a:ea typeface="+mj-ea"/>
              <a:cs typeface="+mj-cs"/>
            </a:endParaRPr>
          </a:p>
        </p:txBody>
      </p:sp>
      <p:sp>
        <p:nvSpPr>
          <p:cNvPr id="206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97A099F-E10A-0009-ED27-CF7B4721D638}"/>
              </a:ext>
            </a:extLst>
          </p:cNvPr>
          <p:cNvSpPr txBox="1"/>
          <p:nvPr/>
        </p:nvSpPr>
        <p:spPr>
          <a:xfrm>
            <a:off x="630936" y="2660904"/>
            <a:ext cx="4818888" cy="35478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ltLang="en-US" sz="2000" b="1"/>
              <a:t>Death of an individual at a mine.</a:t>
            </a:r>
          </a:p>
          <a:p>
            <a:pPr indent="-228600">
              <a:lnSpc>
                <a:spcPct val="90000"/>
              </a:lnSpc>
              <a:spcAft>
                <a:spcPts val="600"/>
              </a:spcAft>
              <a:buFont typeface="Arial" panose="020B0604020202020204" pitchFamily="34" charset="0"/>
              <a:buChar char="•"/>
            </a:pPr>
            <a:endParaRPr lang="en-US" altLang="en-US" sz="2000" b="1"/>
          </a:p>
          <a:p>
            <a:pPr indent="-228600">
              <a:lnSpc>
                <a:spcPct val="90000"/>
              </a:lnSpc>
              <a:spcAft>
                <a:spcPts val="600"/>
              </a:spcAft>
              <a:buFont typeface="Arial" panose="020B0604020202020204" pitchFamily="34" charset="0"/>
              <a:buChar char="•"/>
            </a:pPr>
            <a:r>
              <a:rPr lang="en-US" altLang="en-US" sz="2000" b="1"/>
              <a:t>Injury to an individual with a reasonable potential to result in death.</a:t>
            </a:r>
          </a:p>
          <a:p>
            <a:pPr indent="-228600">
              <a:lnSpc>
                <a:spcPct val="90000"/>
              </a:lnSpc>
              <a:spcAft>
                <a:spcPts val="600"/>
              </a:spcAft>
              <a:buFont typeface="Arial" panose="020B0604020202020204" pitchFamily="34" charset="0"/>
              <a:buChar char="•"/>
            </a:pPr>
            <a:endParaRPr lang="en-US" altLang="en-US" sz="2000" b="1"/>
          </a:p>
          <a:p>
            <a:pPr indent="-228600">
              <a:lnSpc>
                <a:spcPct val="90000"/>
              </a:lnSpc>
              <a:spcAft>
                <a:spcPts val="600"/>
              </a:spcAft>
              <a:buFont typeface="Arial" panose="020B0604020202020204" pitchFamily="34" charset="0"/>
              <a:buChar char="•"/>
            </a:pPr>
            <a:r>
              <a:rPr lang="en-US" altLang="en-US" sz="2000" b="1"/>
              <a:t>Entrapment of an individual for more than 30 minutes.</a:t>
            </a:r>
          </a:p>
          <a:p>
            <a:pPr indent="-228600">
              <a:lnSpc>
                <a:spcPct val="90000"/>
              </a:lnSpc>
              <a:spcAft>
                <a:spcPts val="600"/>
              </a:spcAft>
              <a:buFont typeface="Arial" panose="020B0604020202020204" pitchFamily="34" charset="0"/>
              <a:buChar char="•"/>
            </a:pPr>
            <a:endParaRPr lang="en-US" altLang="en-US" sz="2000" b="1"/>
          </a:p>
          <a:p>
            <a:pPr indent="-228600">
              <a:lnSpc>
                <a:spcPct val="90000"/>
              </a:lnSpc>
              <a:spcAft>
                <a:spcPts val="600"/>
              </a:spcAft>
              <a:buFont typeface="Arial" panose="020B0604020202020204" pitchFamily="34" charset="0"/>
              <a:buChar char="•"/>
            </a:pPr>
            <a:r>
              <a:rPr lang="en-US" altLang="en-US" sz="2000" b="1"/>
              <a:t>An unplanned inundation of a mine by a liquid or gas.</a:t>
            </a:r>
          </a:p>
        </p:txBody>
      </p:sp>
      <p:pic>
        <p:nvPicPr>
          <p:cNvPr id="2050" name="Picture 2" descr="Page 3 | Construction Manager PNGs for Free Download">
            <a:extLst>
              <a:ext uri="{FF2B5EF4-FFF2-40B4-BE49-F238E27FC236}">
                <a16:creationId xmlns:a16="http://schemas.microsoft.com/office/drawing/2014/main" id="{69442260-A8B4-8DBB-6769-C31DC0FA04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6211674" y="930783"/>
            <a:ext cx="5337048" cy="545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96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EB3C17-04AD-EB54-2B55-BD115EB447AC}"/>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en-US" sz="3000" b="1">
                <a:latin typeface="+mj-lt"/>
                <a:ea typeface="+mj-ea"/>
                <a:cs typeface="+mj-cs"/>
              </a:rPr>
              <a:t>List of Events that Require</a:t>
            </a:r>
          </a:p>
          <a:p>
            <a:pPr>
              <a:lnSpc>
                <a:spcPct val="90000"/>
              </a:lnSpc>
              <a:spcBef>
                <a:spcPct val="0"/>
              </a:spcBef>
              <a:spcAft>
                <a:spcPts val="600"/>
              </a:spcAft>
            </a:pPr>
            <a:r>
              <a:rPr lang="en-US" altLang="en-US" sz="3000" b="1">
                <a:latin typeface="+mj-lt"/>
                <a:ea typeface="+mj-ea"/>
                <a:cs typeface="+mj-cs"/>
              </a:rPr>
              <a:t> Immediate Notification</a:t>
            </a:r>
            <a:endParaRPr lang="en-US" sz="3000" b="1">
              <a:latin typeface="+mj-lt"/>
              <a:ea typeface="+mj-ea"/>
              <a:cs typeface="+mj-cs"/>
            </a:endParaRP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11177F-F323-1584-32C9-A346A983A22C}"/>
              </a:ext>
            </a:extLst>
          </p:cNvPr>
          <p:cNvSpPr txBox="1"/>
          <p:nvPr/>
        </p:nvSpPr>
        <p:spPr>
          <a:xfrm>
            <a:off x="427282" y="2746793"/>
            <a:ext cx="4884420" cy="37858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ltLang="en-US" b="1" dirty="0"/>
              <a:t>An unplanned ignition or explosion of a gas or dust.</a:t>
            </a:r>
          </a:p>
          <a:p>
            <a:pPr indent="-228600">
              <a:lnSpc>
                <a:spcPct val="90000"/>
              </a:lnSpc>
              <a:spcAft>
                <a:spcPts val="600"/>
              </a:spcAft>
              <a:buFont typeface="Arial" panose="020B0604020202020204" pitchFamily="34" charset="0"/>
              <a:buChar char="•"/>
            </a:pPr>
            <a:endParaRPr lang="en-US" altLang="en-US" b="1" dirty="0"/>
          </a:p>
          <a:p>
            <a:pPr indent="-228600">
              <a:lnSpc>
                <a:spcPct val="90000"/>
              </a:lnSpc>
              <a:spcAft>
                <a:spcPts val="600"/>
              </a:spcAft>
              <a:buFont typeface="Arial" panose="020B0604020202020204" pitchFamily="34" charset="0"/>
              <a:buChar char="•"/>
            </a:pPr>
            <a:r>
              <a:rPr lang="en-US" altLang="en-US" b="1" dirty="0"/>
              <a:t>An unplanned mine fire not extinguished within 5 minutes of ignition.</a:t>
            </a:r>
          </a:p>
          <a:p>
            <a:pPr indent="-228600">
              <a:lnSpc>
                <a:spcPct val="90000"/>
              </a:lnSpc>
              <a:spcAft>
                <a:spcPts val="600"/>
              </a:spcAft>
              <a:buFont typeface="Arial" panose="020B0604020202020204" pitchFamily="34" charset="0"/>
              <a:buChar char="•"/>
            </a:pPr>
            <a:endParaRPr lang="en-US" altLang="en-US" b="1" dirty="0"/>
          </a:p>
          <a:p>
            <a:pPr indent="-228600">
              <a:lnSpc>
                <a:spcPct val="90000"/>
              </a:lnSpc>
              <a:spcAft>
                <a:spcPts val="600"/>
              </a:spcAft>
              <a:buFont typeface="Arial" panose="020B0604020202020204" pitchFamily="34" charset="0"/>
              <a:buChar char="•"/>
            </a:pPr>
            <a:r>
              <a:rPr lang="en-US" altLang="en-US" b="1" dirty="0"/>
              <a:t>An unplanned ignition or explosion of a blasting agent or explosion.</a:t>
            </a:r>
          </a:p>
          <a:p>
            <a:pPr indent="-228600">
              <a:lnSpc>
                <a:spcPct val="90000"/>
              </a:lnSpc>
              <a:spcAft>
                <a:spcPts val="600"/>
              </a:spcAft>
              <a:buFont typeface="Arial" panose="020B0604020202020204" pitchFamily="34" charset="0"/>
              <a:buChar char="•"/>
            </a:pPr>
            <a:endParaRPr lang="en-US" altLang="en-US" b="1" dirty="0"/>
          </a:p>
          <a:p>
            <a:pPr indent="-228600">
              <a:lnSpc>
                <a:spcPct val="90000"/>
              </a:lnSpc>
              <a:spcAft>
                <a:spcPts val="600"/>
              </a:spcAft>
              <a:buFont typeface="Arial" panose="020B0604020202020204" pitchFamily="34" charset="0"/>
              <a:buChar char="•"/>
            </a:pPr>
            <a:r>
              <a:rPr lang="en-US" altLang="en-US" b="1" dirty="0"/>
              <a:t>An unplanned roof fall at or above the anchorage zone in active workings where roof bolts are used, or in active workings that impairs ventilation or impedes passage.</a:t>
            </a:r>
          </a:p>
        </p:txBody>
      </p:sp>
      <p:pic>
        <p:nvPicPr>
          <p:cNvPr id="3074" name="Picture 2" descr="Cartoon explosion with debris | Premium AI-generated image">
            <a:extLst>
              <a:ext uri="{FF2B5EF4-FFF2-40B4-BE49-F238E27FC236}">
                <a16:creationId xmlns:a16="http://schemas.microsoft.com/office/drawing/2014/main" id="{C65E9CA3-4BCD-1677-4C32-10060FA62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45" r="20485"/>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688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1409</TotalTime>
  <Words>1546</Words>
  <Application>Microsoft Office PowerPoint</Application>
  <PresentationFormat>Widescreen</PresentationFormat>
  <Paragraphs>109</Paragraphs>
  <Slides>22</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4" baseType="lpstr">
      <vt:lpstr>Aptos</vt:lpstr>
      <vt:lpstr>Aptos Display</vt:lpstr>
      <vt:lpstr>Arial</vt:lpstr>
      <vt:lpstr>ArialMT</vt:lpstr>
      <vt:lpstr>ArialMT,Italic</vt:lpstr>
      <vt:lpstr>Calibri</vt:lpstr>
      <vt:lpstr>Daytona</vt:lpstr>
      <vt:lpstr>MIonic</vt:lpstr>
      <vt:lpstr>Times New Roman</vt:lpstr>
      <vt:lpstr>Wingdings</vt:lpstr>
      <vt:lpstr>Office Theme</vt:lpstr>
      <vt:lpstr>PDF Document</vt:lpstr>
      <vt:lpstr>PowerPoint Presentation</vt:lpstr>
      <vt:lpstr>Responsible Person</vt:lpstr>
      <vt:lpstr>Responsible Person </vt:lpstr>
      <vt:lpstr>PowerPoint Presentation</vt:lpstr>
      <vt:lpstr>PowerPoint Presentation</vt:lpstr>
      <vt:lpstr>Responsible Person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Responsible Person</vt:lpstr>
      <vt:lpstr>Responsible Person</vt:lpstr>
      <vt:lpstr>Responsible Person/Dispatcher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Tincher, Gary S</dc:creator>
  <cp:lastModifiedBy>Bell, Joshua B</cp:lastModifiedBy>
  <cp:revision>22</cp:revision>
  <cp:lastPrinted>2025-08-06T13:21:39Z</cp:lastPrinted>
  <dcterms:created xsi:type="dcterms:W3CDTF">2025-07-23T12:08:16Z</dcterms:created>
  <dcterms:modified xsi:type="dcterms:W3CDTF">2025-09-04T14:47:30Z</dcterms:modified>
</cp:coreProperties>
</file>