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324" r:id="rId2"/>
    <p:sldId id="257" r:id="rId3"/>
    <p:sldId id="258" r:id="rId4"/>
    <p:sldId id="259" r:id="rId5"/>
    <p:sldId id="260" r:id="rId6"/>
    <p:sldId id="261" r:id="rId7"/>
    <p:sldId id="262" r:id="rId8"/>
    <p:sldId id="263" r:id="rId9"/>
    <p:sldId id="264" r:id="rId10"/>
    <p:sldId id="265" r:id="rId11"/>
    <p:sldId id="319"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92" r:id="rId26"/>
    <p:sldId id="291" r:id="rId27"/>
    <p:sldId id="279" r:id="rId28"/>
    <p:sldId id="280" r:id="rId29"/>
    <p:sldId id="281" r:id="rId30"/>
    <p:sldId id="282" r:id="rId31"/>
    <p:sldId id="283" r:id="rId32"/>
    <p:sldId id="293" r:id="rId33"/>
    <p:sldId id="294" r:id="rId34"/>
    <p:sldId id="295" r:id="rId35"/>
    <p:sldId id="296" r:id="rId36"/>
    <p:sldId id="297" r:id="rId37"/>
    <p:sldId id="284" r:id="rId38"/>
    <p:sldId id="285" r:id="rId39"/>
    <p:sldId id="286" r:id="rId40"/>
    <p:sldId id="287" r:id="rId41"/>
    <p:sldId id="288" r:id="rId42"/>
    <p:sldId id="289" r:id="rId43"/>
    <p:sldId id="290"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26" r:id="rId59"/>
    <p:sldId id="312" r:id="rId60"/>
    <p:sldId id="313" r:id="rId61"/>
    <p:sldId id="314" r:id="rId62"/>
    <p:sldId id="315" r:id="rId63"/>
    <p:sldId id="316" r:id="rId64"/>
    <p:sldId id="317" r:id="rId65"/>
    <p:sldId id="318" r:id="rId66"/>
    <p:sldId id="321" r:id="rId67"/>
    <p:sldId id="322" r:id="rId68"/>
    <p:sldId id="320"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25" r:id="rId88"/>
    <p:sldId id="345" r:id="rId89"/>
    <p:sldId id="346" r:id="rId90"/>
    <p:sldId id="347" r:id="rId91"/>
    <p:sldId id="348" r:id="rId92"/>
    <p:sldId id="349" r:id="rId93"/>
    <p:sldId id="350" r:id="rId94"/>
    <p:sldId id="355" r:id="rId95"/>
    <p:sldId id="356" r:id="rId96"/>
    <p:sldId id="351" r:id="rId97"/>
    <p:sldId id="352" r:id="rId98"/>
    <p:sldId id="353" r:id="rId99"/>
    <p:sldId id="354"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1" d="100"/>
          <a:sy n="101" d="100"/>
        </p:scale>
        <p:origin x="8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96F1A-5126-45E6-8E0D-949EB7472C16}"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CFE12-374B-4BD2-BCE3-001731C2C3A3}" type="slidenum">
              <a:rPr lang="en-US" smtClean="0"/>
              <a:t>‹#›</a:t>
            </a:fld>
            <a:endParaRPr lang="en-US"/>
          </a:p>
        </p:txBody>
      </p:sp>
    </p:spTree>
    <p:extLst>
      <p:ext uri="{BB962C8B-B14F-4D97-AF65-F5344CB8AC3E}">
        <p14:creationId xmlns:p14="http://schemas.microsoft.com/office/powerpoint/2010/main" val="3229541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CFE12-374B-4BD2-BCE3-001731C2C3A3}" type="slidenum">
              <a:rPr lang="en-US" smtClean="0"/>
              <a:t>13</a:t>
            </a:fld>
            <a:endParaRPr lang="en-US"/>
          </a:p>
        </p:txBody>
      </p:sp>
    </p:spTree>
    <p:extLst>
      <p:ext uri="{BB962C8B-B14F-4D97-AF65-F5344CB8AC3E}">
        <p14:creationId xmlns:p14="http://schemas.microsoft.com/office/powerpoint/2010/main" val="102291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ECFE12-374B-4BD2-BCE3-001731C2C3A3}" type="slidenum">
              <a:rPr lang="en-US" smtClean="0"/>
              <a:t>30</a:t>
            </a:fld>
            <a:endParaRPr lang="en-US"/>
          </a:p>
        </p:txBody>
      </p:sp>
    </p:spTree>
    <p:extLst>
      <p:ext uri="{BB962C8B-B14F-4D97-AF65-F5344CB8AC3E}">
        <p14:creationId xmlns:p14="http://schemas.microsoft.com/office/powerpoint/2010/main" val="2239208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BCAD-776C-E190-8628-CF074CA2EB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1E58DB-0BD7-BA43-97A7-4C8E9A5B2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5324E1-D0B3-018B-7E3B-49208C48C021}"/>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5" name="Footer Placeholder 4">
            <a:extLst>
              <a:ext uri="{FF2B5EF4-FFF2-40B4-BE49-F238E27FC236}">
                <a16:creationId xmlns:a16="http://schemas.microsoft.com/office/drawing/2014/main" id="{36F2D93B-F01B-A240-20B4-8FC5F508D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3D7C33-1F14-0A0F-9E90-B1FE25448227}"/>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244108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4C08-4222-D226-C450-C7C2168EA4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BCD75-3506-499C-8285-13BB382AF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74430-98F7-ECD5-1500-C492EA0AECD0}"/>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5" name="Footer Placeholder 4">
            <a:extLst>
              <a:ext uri="{FF2B5EF4-FFF2-40B4-BE49-F238E27FC236}">
                <a16:creationId xmlns:a16="http://schemas.microsoft.com/office/drawing/2014/main" id="{3261A24C-487E-B2D9-79BE-5EEBAACE2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ADA46-AE5E-2C58-5E05-29DF4FAD094A}"/>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120285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87ECC-2CC6-245A-5528-B84490BCBB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9738A3-3924-C95C-3E68-FB007EC46F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AC6CB-FF93-D047-A6C9-9E33D1C7199A}"/>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5" name="Footer Placeholder 4">
            <a:extLst>
              <a:ext uri="{FF2B5EF4-FFF2-40B4-BE49-F238E27FC236}">
                <a16:creationId xmlns:a16="http://schemas.microsoft.com/office/drawing/2014/main" id="{D7BE5F26-42BC-414E-940E-9757C6528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3E6822-2057-B410-3611-0A77D9417E8B}"/>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3562711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B3763-5330-F24D-B16C-BF4B155DC4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E2506-DD02-7AAD-461B-7F18048000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E12C7-8F47-E394-098C-3E041613C093}"/>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5" name="Footer Placeholder 4">
            <a:extLst>
              <a:ext uri="{FF2B5EF4-FFF2-40B4-BE49-F238E27FC236}">
                <a16:creationId xmlns:a16="http://schemas.microsoft.com/office/drawing/2014/main" id="{41F8660D-A35B-FA82-51F8-C941018AD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B2AB6-8C85-116D-35E3-73EAF32E4B2B}"/>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736369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F9F39-71C0-5F88-7301-EE2880E59B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63F4BB-DF89-8F7C-5493-F40119B995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F34F2E-3D7C-87DC-7645-C6408A280656}"/>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5" name="Footer Placeholder 4">
            <a:extLst>
              <a:ext uri="{FF2B5EF4-FFF2-40B4-BE49-F238E27FC236}">
                <a16:creationId xmlns:a16="http://schemas.microsoft.com/office/drawing/2014/main" id="{2D9F05C2-9737-C4AB-8FEA-5D6C35CEA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CFECA-EBF7-FBF0-A0F1-D46745992890}"/>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2421460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D4A0-16B3-99E4-163C-16F55F90B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287ACC-32E5-6153-809D-3C76E204D3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A40872-C848-CFC6-EED5-EDC3919631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4A4A15-9593-B67E-D66B-70C62B16AFE9}"/>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6" name="Footer Placeholder 5">
            <a:extLst>
              <a:ext uri="{FF2B5EF4-FFF2-40B4-BE49-F238E27FC236}">
                <a16:creationId xmlns:a16="http://schemas.microsoft.com/office/drawing/2014/main" id="{9643FD97-904B-3083-4439-3AE580B03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80BBD-2EB4-4CDF-10EA-D3F5FBEC4A6A}"/>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3028731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1739-DB54-9267-0387-65FCC0A2DB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14253-0306-315F-1A08-15235256C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809A7-4CB0-6D79-8D6B-9484B8B5B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E348C-BB72-0BCA-11E7-374436A70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E49D6E-E1C8-CEBB-7BDE-B2111905F6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30581-BD77-3A54-8C52-F3D05ECA8BFB}"/>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8" name="Footer Placeholder 7">
            <a:extLst>
              <a:ext uri="{FF2B5EF4-FFF2-40B4-BE49-F238E27FC236}">
                <a16:creationId xmlns:a16="http://schemas.microsoft.com/office/drawing/2014/main" id="{55BC1F69-CA7C-D44A-BB59-9F4847155B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D13AE8-6FD8-609E-9772-512FA886CAEF}"/>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32198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06D1-A518-803F-97BC-71EBE6805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C09FFA-97D9-79C3-9676-FE26E6EDF5FD}"/>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4" name="Footer Placeholder 3">
            <a:extLst>
              <a:ext uri="{FF2B5EF4-FFF2-40B4-BE49-F238E27FC236}">
                <a16:creationId xmlns:a16="http://schemas.microsoft.com/office/drawing/2014/main" id="{B92CD484-901A-E68C-A4C2-E09DE9CDCF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133EF5-E2A8-65C2-F89B-7C95F4514AC6}"/>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1412697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F8C491-34CF-ABCA-80D8-EB63D54C7BDB}"/>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3" name="Footer Placeholder 2">
            <a:extLst>
              <a:ext uri="{FF2B5EF4-FFF2-40B4-BE49-F238E27FC236}">
                <a16:creationId xmlns:a16="http://schemas.microsoft.com/office/drawing/2014/main" id="{38B4CB10-E384-FC0B-E29D-C2BC18531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B95543-565D-CD04-E24D-E6ECE5393674}"/>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2839759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24DC-AA77-191B-1AFA-8030C76EC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93CEAD-95CA-CECD-BD68-534A7373B3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372905-E582-8676-AD76-DF5748CC1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3A9AA-27D8-EF1A-759A-FAF6553FA9E3}"/>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6" name="Footer Placeholder 5">
            <a:extLst>
              <a:ext uri="{FF2B5EF4-FFF2-40B4-BE49-F238E27FC236}">
                <a16:creationId xmlns:a16="http://schemas.microsoft.com/office/drawing/2014/main" id="{32CA633C-125D-27C6-443F-811C67AF7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D21ED-B9A3-760A-67C6-114A8695C8F4}"/>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1931293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CA370-4D4F-698F-E7CF-87356F6E07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CE04C5-4DA3-D06F-66BD-9EA524BBF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71109A-E651-0416-2AB3-84415F6DA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1CB34-71E6-323C-681F-E0A6BF96B9A7}"/>
              </a:ext>
            </a:extLst>
          </p:cNvPr>
          <p:cNvSpPr>
            <a:spLocks noGrp="1"/>
          </p:cNvSpPr>
          <p:nvPr>
            <p:ph type="dt" sz="half" idx="10"/>
          </p:nvPr>
        </p:nvSpPr>
        <p:spPr/>
        <p:txBody>
          <a:bodyPr/>
          <a:lstStyle/>
          <a:p>
            <a:fld id="{2ACB8715-AAAE-4D18-B401-1DF6DD111B74}" type="datetimeFigureOut">
              <a:rPr lang="en-US" smtClean="0"/>
              <a:t>10/16/2025</a:t>
            </a:fld>
            <a:endParaRPr lang="en-US"/>
          </a:p>
        </p:txBody>
      </p:sp>
      <p:sp>
        <p:nvSpPr>
          <p:cNvPr id="6" name="Footer Placeholder 5">
            <a:extLst>
              <a:ext uri="{FF2B5EF4-FFF2-40B4-BE49-F238E27FC236}">
                <a16:creationId xmlns:a16="http://schemas.microsoft.com/office/drawing/2014/main" id="{7867AD28-51C9-B79E-1DEC-E65376B73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CF984-05A1-7330-6603-4814211B918C}"/>
              </a:ext>
            </a:extLst>
          </p:cNvPr>
          <p:cNvSpPr>
            <a:spLocks noGrp="1"/>
          </p:cNvSpPr>
          <p:nvPr>
            <p:ph type="sldNum" sz="quarter" idx="12"/>
          </p:nvPr>
        </p:nvSpPr>
        <p:spPr/>
        <p:txBody>
          <a:bodyPr/>
          <a:lstStyle/>
          <a:p>
            <a:fld id="{717CCBBB-84DF-4136-AAC3-5728EA1F21CA}" type="slidenum">
              <a:rPr lang="en-US" smtClean="0"/>
              <a:t>‹#›</a:t>
            </a:fld>
            <a:endParaRPr lang="en-US"/>
          </a:p>
        </p:txBody>
      </p:sp>
    </p:spTree>
    <p:extLst>
      <p:ext uri="{BB962C8B-B14F-4D97-AF65-F5344CB8AC3E}">
        <p14:creationId xmlns:p14="http://schemas.microsoft.com/office/powerpoint/2010/main" val="3554990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DB2555-2742-B977-257D-C3E968379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8F00C7-5CC9-1001-0134-B5D2A439E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041CE-AE44-DF5E-AA82-F44D21D90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CB8715-AAAE-4D18-B401-1DF6DD111B74}" type="datetimeFigureOut">
              <a:rPr lang="en-US" smtClean="0"/>
              <a:t>10/16/2025</a:t>
            </a:fld>
            <a:endParaRPr lang="en-US"/>
          </a:p>
        </p:txBody>
      </p:sp>
      <p:sp>
        <p:nvSpPr>
          <p:cNvPr id="5" name="Footer Placeholder 4">
            <a:extLst>
              <a:ext uri="{FF2B5EF4-FFF2-40B4-BE49-F238E27FC236}">
                <a16:creationId xmlns:a16="http://schemas.microsoft.com/office/drawing/2014/main" id="{F5D801EC-BA75-5E79-30FA-F797BFA2A1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A6C50FE-67D7-7FB1-16BC-810BE9CE1C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7CCBBB-84DF-4136-AAC3-5728EA1F21CA}" type="slidenum">
              <a:rPr lang="en-US" smtClean="0"/>
              <a:t>‹#›</a:t>
            </a:fld>
            <a:endParaRPr lang="en-US"/>
          </a:p>
        </p:txBody>
      </p:sp>
    </p:spTree>
    <p:extLst>
      <p:ext uri="{BB962C8B-B14F-4D97-AF65-F5344CB8AC3E}">
        <p14:creationId xmlns:p14="http://schemas.microsoft.com/office/powerpoint/2010/main" val="2419989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Graphical user interface&#10;&#10;AI-generated content may be incorrect.">
            <a:extLst>
              <a:ext uri="{FF2B5EF4-FFF2-40B4-BE49-F238E27FC236}">
                <a16:creationId xmlns:a16="http://schemas.microsoft.com/office/drawing/2014/main" id="{8AE79992-F8B9-FF7C-7A0A-40AE07EA0779}"/>
              </a:ext>
            </a:extLst>
          </p:cNvPr>
          <p:cNvPicPr>
            <a:picLocks noChangeAspect="1"/>
          </p:cNvPicPr>
          <p:nvPr/>
        </p:nvPicPr>
        <p:blipFill>
          <a:blip r:embed="rId2">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12" name="TextBox 11">
            <a:extLst>
              <a:ext uri="{FF2B5EF4-FFF2-40B4-BE49-F238E27FC236}">
                <a16:creationId xmlns:a16="http://schemas.microsoft.com/office/drawing/2014/main" id="{076A1A43-9293-E20B-32C2-233213378163}"/>
              </a:ext>
            </a:extLst>
          </p:cNvPr>
          <p:cNvSpPr txBox="1"/>
          <p:nvPr/>
        </p:nvSpPr>
        <p:spPr>
          <a:xfrm>
            <a:off x="4606170" y="2656711"/>
            <a:ext cx="4757286" cy="369332"/>
          </a:xfrm>
          <a:prstGeom prst="rect">
            <a:avLst/>
          </a:prstGeom>
          <a:noFill/>
        </p:spPr>
        <p:txBody>
          <a:bodyPr wrap="square">
            <a:spAutoFit/>
          </a:bodyPr>
          <a:lstStyle/>
          <a:p>
            <a:r>
              <a:rPr lang="en-US" b="1" dirty="0"/>
              <a:t>2023-2024 Fatal Review UGMF Con-Ed  26-27</a:t>
            </a:r>
          </a:p>
        </p:txBody>
      </p:sp>
    </p:spTree>
    <p:extLst>
      <p:ext uri="{BB962C8B-B14F-4D97-AF65-F5344CB8AC3E}">
        <p14:creationId xmlns:p14="http://schemas.microsoft.com/office/powerpoint/2010/main" val="13721520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04C7C2-1072-AB09-22C9-C7A6C21D5721}"/>
              </a:ext>
            </a:extLst>
          </p:cNvPr>
          <p:cNvSpPr txBox="1"/>
          <p:nvPr/>
        </p:nvSpPr>
        <p:spPr>
          <a:xfrm>
            <a:off x="0" y="96173"/>
            <a:ext cx="12192000" cy="3046988"/>
          </a:xfrm>
          <a:prstGeom prst="rect">
            <a:avLst/>
          </a:prstGeom>
          <a:noFill/>
        </p:spPr>
        <p:txBody>
          <a:bodyPr wrap="square">
            <a:spAutoFit/>
          </a:bodyPr>
          <a:lstStyle/>
          <a:p>
            <a:pPr algn="ctr"/>
            <a:r>
              <a:rPr lang="en-US" sz="2400" i="0" u="none" strike="noStrike" baseline="0" dirty="0">
                <a:solidFill>
                  <a:srgbClr val="000000"/>
                </a:solidFill>
                <a:latin typeface="TimesNewRoman"/>
              </a:rPr>
              <a:t>Geology</a:t>
            </a:r>
          </a:p>
          <a:p>
            <a:pPr algn="l"/>
            <a:r>
              <a:rPr lang="en-US" sz="2400" i="0" u="none" strike="noStrike" baseline="0" dirty="0">
                <a:solidFill>
                  <a:srgbClr val="000000"/>
                </a:solidFill>
                <a:latin typeface="TimesNewRoman"/>
              </a:rPr>
              <a:t>The immediate roof (layer of roof immediately above the mined area) in the fall area is comprised of Energy ‘gray’ shale that varies in thickness from zero to four feet, five inches and Anna ‘black’ shale that varies in thickness from zero to three feet, three inches. The Energy and Anna shales are inherently weak and difficult ground to support. A layer of Brereton Limestone that varies in thickness from one foot, four inches to six feet, five inches is located above the shale. The average mining height is eight feet, ten inches and the average cover over the coal seam is 950 feet.</a:t>
            </a:r>
          </a:p>
          <a:p>
            <a:pPr algn="l"/>
            <a:endParaRPr lang="en-US" sz="2400" i="0" u="none" strike="noStrike" baseline="0" dirty="0">
              <a:solidFill>
                <a:srgbClr val="000000"/>
              </a:solidFill>
              <a:latin typeface="TimesNewRoman"/>
            </a:endParaRPr>
          </a:p>
        </p:txBody>
      </p:sp>
      <p:pic>
        <p:nvPicPr>
          <p:cNvPr id="3074" name="Picture 2">
            <a:extLst>
              <a:ext uri="{FF2B5EF4-FFF2-40B4-BE49-F238E27FC236}">
                <a16:creationId xmlns:a16="http://schemas.microsoft.com/office/drawing/2014/main" id="{2CB0DD15-63E1-D48D-C21F-189D510424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040" b="49895"/>
          <a:stretch>
            <a:fillRect/>
          </a:stretch>
        </p:blipFill>
        <p:spPr bwMode="auto">
          <a:xfrm>
            <a:off x="2635718" y="2829402"/>
            <a:ext cx="6920564" cy="393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535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0E7B74-A7DC-DA57-9545-F9142E084B0C}"/>
              </a:ext>
            </a:extLst>
          </p:cNvPr>
          <p:cNvSpPr txBox="1"/>
          <p:nvPr/>
        </p:nvSpPr>
        <p:spPr>
          <a:xfrm>
            <a:off x="148590" y="98334"/>
            <a:ext cx="11903202" cy="2308324"/>
          </a:xfrm>
          <a:prstGeom prst="rect">
            <a:avLst/>
          </a:prstGeom>
          <a:noFill/>
        </p:spPr>
        <p:txBody>
          <a:bodyPr wrap="square">
            <a:spAutoFit/>
          </a:bodyPr>
          <a:lstStyle/>
          <a:p>
            <a:pPr algn="l"/>
            <a:r>
              <a:rPr lang="en-US" sz="1800" i="0" u="none" strike="noStrike" baseline="0" dirty="0">
                <a:solidFill>
                  <a:srgbClr val="000000"/>
                </a:solidFill>
                <a:latin typeface="TimesNewRoman"/>
              </a:rPr>
              <a:t>Longwall mining creates abutment loads from the extracted area which increase the stress on the face during the mining process and in the area where longwall equipment recovery occurs. As each shield is recovered, the roof it had been supporting can cave into the active work area. Wide sections of synthetic roof mesh are installed above the shields to provide roof support and help control the loose roof rock. The mesh is bolted to the roof on the solid coal side of the longwall face and held against the roof by the remaining pressurized shields on the gob side. Each recovered shield is also replaced with two to three cribs. The cribs also serve to keep the mesh held tightly against the roof. The miners constructing the cribs rely on the walking shield, the closest remaining pressurized shield, the previously installed cribs, and the roof mesh all to control the roof while they are working in this area.</a:t>
            </a:r>
          </a:p>
        </p:txBody>
      </p:sp>
      <p:pic>
        <p:nvPicPr>
          <p:cNvPr id="4098" name="Picture 2" descr="Underground Coal Mining Methods and Their Impact on Safety | IntechOpen">
            <a:extLst>
              <a:ext uri="{FF2B5EF4-FFF2-40B4-BE49-F238E27FC236}">
                <a16:creationId xmlns:a16="http://schemas.microsoft.com/office/drawing/2014/main" id="{E8481160-4EB1-7D64-39CE-582EF96C9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334" y="2781099"/>
            <a:ext cx="8405331" cy="384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9432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B501B8-457C-51F4-F2ED-2AB506D011A5}"/>
              </a:ext>
            </a:extLst>
          </p:cNvPr>
          <p:cNvSpPr txBox="1"/>
          <p:nvPr/>
        </p:nvSpPr>
        <p:spPr>
          <a:xfrm>
            <a:off x="476740" y="2345508"/>
            <a:ext cx="11238520" cy="3761721"/>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0" i="0" u="none" strike="noStrike" baseline="0" dirty="0"/>
              <a:t>The rock that fell through the mesh created a void in the mine roof that was measured to be approximately four feet in diameter and four feet high. Investigators calculated the fallen rock to weigh approximately five tons.</a:t>
            </a:r>
          </a:p>
          <a:p>
            <a:pPr indent="-228600">
              <a:lnSpc>
                <a:spcPct val="90000"/>
              </a:lnSpc>
              <a:spcAft>
                <a:spcPts val="600"/>
              </a:spcAft>
              <a:buFont typeface="Arial" panose="020B0604020202020204" pitchFamily="34" charset="0"/>
              <a:buChar char="•"/>
            </a:pPr>
            <a:endParaRPr lang="en-US" sz="2400" b="0" i="0" u="none" strike="noStrike" baseline="0" dirty="0"/>
          </a:p>
          <a:p>
            <a:pPr indent="-228600">
              <a:lnSpc>
                <a:spcPct val="90000"/>
              </a:lnSpc>
              <a:spcAft>
                <a:spcPts val="600"/>
              </a:spcAft>
              <a:buFont typeface="Arial" panose="020B0604020202020204" pitchFamily="34" charset="0"/>
              <a:buChar char="•"/>
            </a:pPr>
            <a:r>
              <a:rPr lang="en-US" sz="2400" b="0" i="0" u="none" strike="noStrike" baseline="0" dirty="0"/>
              <a:t>The mine operator installed polyurethane grout into the mine roof in the longwall area on the day shift and second shift of March 12, 2023, to consolidate loose rock strata. The grout is injected into the mine roof where it expands and sets to consolidate and seal broken rock. Twenty-one holes were drilled, and three tons of grout was injected into the mine roof to stabilize the area over shields 53 through 83.</a:t>
            </a:r>
          </a:p>
        </p:txBody>
      </p:sp>
      <p:pic>
        <p:nvPicPr>
          <p:cNvPr id="2" name="Picture 1">
            <a:extLst>
              <a:ext uri="{FF2B5EF4-FFF2-40B4-BE49-F238E27FC236}">
                <a16:creationId xmlns:a16="http://schemas.microsoft.com/office/drawing/2014/main" id="{557FD79B-12FA-B8CF-A2DE-E2A0B1702648}"/>
              </a:ext>
            </a:extLst>
          </p:cNvPr>
          <p:cNvPicPr>
            <a:picLocks noChangeAspect="1"/>
          </p:cNvPicPr>
          <p:nvPr/>
        </p:nvPicPr>
        <p:blipFill>
          <a:blip r:embed="rId2"/>
          <a:srcRect l="811" b="84561"/>
          <a:stretch>
            <a:fillRect/>
          </a:stretch>
        </p:blipFill>
        <p:spPr>
          <a:xfrm>
            <a:off x="476740" y="490889"/>
            <a:ext cx="11238520" cy="1309035"/>
          </a:xfrm>
          <a:prstGeom prst="rect">
            <a:avLst/>
          </a:prstGeom>
        </p:spPr>
      </p:pic>
    </p:spTree>
    <p:extLst>
      <p:ext uri="{BB962C8B-B14F-4D97-AF65-F5344CB8AC3E}">
        <p14:creationId xmlns:p14="http://schemas.microsoft.com/office/powerpoint/2010/main" val="89964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7F203C-9DF8-0C09-B1B3-AF8FC873B1FA}"/>
              </a:ext>
            </a:extLst>
          </p:cNvPr>
          <p:cNvSpPr txBox="1"/>
          <p:nvPr/>
        </p:nvSpPr>
        <p:spPr>
          <a:xfrm>
            <a:off x="0" y="117693"/>
            <a:ext cx="12192000" cy="6740307"/>
          </a:xfrm>
          <a:prstGeom prst="rect">
            <a:avLst/>
          </a:prstGeom>
          <a:noFill/>
        </p:spPr>
        <p:txBody>
          <a:bodyPr wrap="square">
            <a:spAutoFit/>
          </a:bodyPr>
          <a:lstStyle/>
          <a:p>
            <a:pPr algn="ctr"/>
            <a:r>
              <a:rPr lang="en-US" sz="2400" b="0" i="0" u="none" strike="noStrike" baseline="0" dirty="0">
                <a:solidFill>
                  <a:srgbClr val="000000"/>
                </a:solidFill>
                <a:latin typeface="TimesNewRoman"/>
              </a:rPr>
              <a:t>Roof Control Plan and Support</a:t>
            </a:r>
          </a:p>
          <a:p>
            <a:pPr algn="l"/>
            <a:r>
              <a:rPr lang="en-US" sz="2400" b="0" i="0" u="none" strike="noStrike" baseline="0" dirty="0">
                <a:solidFill>
                  <a:srgbClr val="000000"/>
                </a:solidFill>
                <a:latin typeface="TimesNewRoman"/>
              </a:rPr>
              <a:t>The mine operator installed two rows of primary roof bolts as permanent roof support in the mine roof next to the longwall face. The mine operator also installed rib bolts in the solid coal face. The mine operator installed roof mesh, manufactured by Huesker </a:t>
            </a:r>
            <a:r>
              <a:rPr lang="en-US" sz="2400" b="0" i="0" u="none" strike="noStrike" baseline="0" dirty="0" err="1">
                <a:solidFill>
                  <a:srgbClr val="000000"/>
                </a:solidFill>
                <a:latin typeface="TimesNewRoman"/>
              </a:rPr>
              <a:t>Minegrid</a:t>
            </a:r>
            <a:r>
              <a:rPr lang="en-US" sz="2400" b="0" i="0" u="none" strike="noStrike" baseline="0" dirty="0">
                <a:solidFill>
                  <a:srgbClr val="000000"/>
                </a:solidFill>
                <a:latin typeface="TimesNewRoman"/>
              </a:rPr>
              <a:t>, in the accident location prior to the recovery, as the longwall completed mining to provide skin control roof support. The 46-foot-long roof mesh extended from the mine floor, up the coal face rib, along the mine roof, behind the shields that the mine operator was recovering, and into the gob. The high strength polyester fabric roof mesh is installed to protect miners when the powered roof support is pulled away for transport. The mesh over the shields is intended to hold the gob rubble and loose rock out of the work area.</a:t>
            </a:r>
          </a:p>
          <a:p>
            <a:pPr algn="l"/>
            <a:endParaRPr lang="en-US" sz="2400" b="0" i="0" u="none" strike="noStrike" baseline="0" dirty="0">
              <a:solidFill>
                <a:srgbClr val="000000"/>
              </a:solidFill>
              <a:latin typeface="TimesNewRoman"/>
            </a:endParaRPr>
          </a:p>
          <a:p>
            <a:r>
              <a:rPr lang="en-US" sz="2400" b="0" i="0" u="none" strike="noStrike" baseline="0" dirty="0">
                <a:solidFill>
                  <a:srgbClr val="000000"/>
                </a:solidFill>
                <a:latin typeface="TimesNewRoman"/>
              </a:rPr>
              <a:t>Huesker </a:t>
            </a:r>
            <a:r>
              <a:rPr lang="en-US" sz="2400" b="0" i="0" u="none" strike="noStrike" baseline="0" dirty="0" err="1">
                <a:solidFill>
                  <a:srgbClr val="000000"/>
                </a:solidFill>
                <a:latin typeface="TimesNewRoman"/>
              </a:rPr>
              <a:t>Minegrid</a:t>
            </a:r>
            <a:r>
              <a:rPr lang="en-US" sz="2400" b="0" i="0" u="none" strike="noStrike" baseline="0" dirty="0">
                <a:solidFill>
                  <a:srgbClr val="000000"/>
                </a:solidFill>
                <a:latin typeface="TimesNewRoman"/>
              </a:rPr>
              <a:t> 400/300 – 3/4S roof mesh was installed to cover the mine roof prior to the accident occurring to prevent rock intrusion. The mesh has a minimum ultimate tensile strength of 23,365 pound/foot, which exceeded the requirements of the Roof Control Plan. The hole in the roof mesh was near the end of an I-beam that had been pressed against the mine roof by shield 61 prior to the removal </a:t>
            </a:r>
            <a:r>
              <a:rPr lang="en-US" sz="2400" dirty="0"/>
              <a:t>of that shield. </a:t>
            </a:r>
            <a:r>
              <a:rPr lang="en-US" sz="2400" dirty="0">
                <a:latin typeface="Times New Roman" panose="02020603050405020304" pitchFamily="18" charset="0"/>
                <a:cs typeface="Times New Roman" panose="02020603050405020304" pitchFamily="18" charset="0"/>
              </a:rPr>
              <a:t>Miners stated the roof mesh can be damaged when installing the I-beam.</a:t>
            </a:r>
          </a:p>
          <a:p>
            <a:pPr algn="l"/>
            <a:endParaRPr lang="en-US" sz="2400" dirty="0"/>
          </a:p>
        </p:txBody>
      </p:sp>
    </p:spTree>
    <p:extLst>
      <p:ext uri="{BB962C8B-B14F-4D97-AF65-F5344CB8AC3E}">
        <p14:creationId xmlns:p14="http://schemas.microsoft.com/office/powerpoint/2010/main" val="204270307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What Are Steal Beams Used For In The Construction Industry?">
            <a:extLst>
              <a:ext uri="{FF2B5EF4-FFF2-40B4-BE49-F238E27FC236}">
                <a16:creationId xmlns:a16="http://schemas.microsoft.com/office/drawing/2014/main" id="{2973B159-B55B-BB46-931E-8F28A546A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865" r="24244"/>
          <a:stretch>
            <a:fillRect/>
          </a:stretch>
        </p:blipFill>
        <p:spPr bwMode="auto">
          <a:xfrm>
            <a:off x="-1" y="0"/>
            <a:ext cx="5205197" cy="6858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AEA4A4B-4A32-9B21-538B-1B2177A12EFE}"/>
              </a:ext>
            </a:extLst>
          </p:cNvPr>
          <p:cNvSpPr txBox="1"/>
          <p:nvPr/>
        </p:nvSpPr>
        <p:spPr>
          <a:xfrm>
            <a:off x="5205196" y="243437"/>
            <a:ext cx="6831293" cy="6689208"/>
          </a:xfrm>
          <a:prstGeom prst="rect">
            <a:avLst/>
          </a:prstGeom>
        </p:spPr>
        <p:txBody>
          <a:bodyPr vert="horz" lIns="91440" tIns="45720" rIns="91440" bIns="45720" rtlCol="0">
            <a:normAutofit/>
          </a:bodyPr>
          <a:lstStyle/>
          <a:p>
            <a:pPr>
              <a:lnSpc>
                <a:spcPct val="90000"/>
              </a:lnSpc>
            </a:pPr>
            <a:r>
              <a:rPr lang="en-US" b="0" i="0" u="none" strike="noStrike" baseline="0" dirty="0"/>
              <a:t>Miners were installing four-inch steel I-beams as the mine operator thought they were needed, based on mine roof conditions. Miners installed one I-beam per shield where the accident</a:t>
            </a:r>
          </a:p>
          <a:p>
            <a:pPr>
              <a:lnSpc>
                <a:spcPct val="90000"/>
              </a:lnSpc>
            </a:pPr>
            <a:r>
              <a:rPr lang="en-US" b="0" i="0" u="none" strike="noStrike" baseline="0" dirty="0"/>
              <a:t>occurred. Miners placed the steel I-beam on top of the shield and against the mine roof prior to shield removal. As the walking shield advanced under the I-beam, miners constructed wooden</a:t>
            </a:r>
          </a:p>
          <a:p>
            <a:pPr>
              <a:lnSpc>
                <a:spcPct val="90000"/>
              </a:lnSpc>
            </a:pPr>
            <a:r>
              <a:rPr lang="en-US" b="0" i="0" u="none" strike="noStrike" baseline="0" dirty="0"/>
              <a:t>cribs underneath each end of the I-beam to support it. The I-beams located in the accident area were pre-installed during the previous shift.</a:t>
            </a:r>
          </a:p>
          <a:p>
            <a:pPr>
              <a:lnSpc>
                <a:spcPct val="90000"/>
              </a:lnSpc>
            </a:pPr>
            <a:endParaRPr lang="en-US" b="0" i="0" u="none" strike="noStrike" baseline="0" dirty="0"/>
          </a:p>
          <a:p>
            <a:pPr>
              <a:lnSpc>
                <a:spcPct val="90000"/>
              </a:lnSpc>
              <a:spcAft>
                <a:spcPts val="600"/>
              </a:spcAft>
            </a:pPr>
            <a:r>
              <a:rPr lang="en-US" b="0" i="0" u="none" strike="noStrike" baseline="0" dirty="0"/>
              <a:t>Miners were installing wooden cribs by hand when the accident occurred. The wooden cribs were built using wood blocks that were six inches wide by six inches tall by 30 inches long. Miners were passing wood blocks to each other and constructing square cribs. The crib installation began by miners placing two wood blocks in parallel with a space between them on the mine floor. Miners would stack two more parallel wood blocks perpendicular to and on top of the previous blocks. They repeated this stacking process until the stacked assembly of wood blocks (a wooden crib) provided support between the mine floor and mine roof. Investigators determined that miners were constructing the three cribs closest to shield 60 simultaneously, but none had been completed when the accident occurred. Miners interviewed stated that they installed additional cribs to support the mine roof as miners worked to recover the victim</a:t>
            </a:r>
            <a:r>
              <a:rPr lang="en-US" sz="1400" b="0" i="0" u="none" strike="noStrike" baseline="0" dirty="0"/>
              <a:t>.</a:t>
            </a:r>
          </a:p>
        </p:txBody>
      </p:sp>
    </p:spTree>
    <p:extLst>
      <p:ext uri="{BB962C8B-B14F-4D97-AF65-F5344CB8AC3E}">
        <p14:creationId xmlns:p14="http://schemas.microsoft.com/office/powerpoint/2010/main" val="20758651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Rocprop™">
            <a:extLst>
              <a:ext uri="{FF2B5EF4-FFF2-40B4-BE49-F238E27FC236}">
                <a16:creationId xmlns:a16="http://schemas.microsoft.com/office/drawing/2014/main" id="{E2FAC4C0-5E9E-6476-1DC0-15364F3F31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9588" y="327123"/>
            <a:ext cx="2848853" cy="6203753"/>
          </a:xfrm>
          <a:prstGeom prst="rect">
            <a:avLst/>
          </a:prstGeom>
          <a:noFill/>
          <a:extLst>
            <a:ext uri="{909E8E84-426E-40DD-AFC4-6F175D3DCCD1}">
              <a14:hiddenFill xmlns:a14="http://schemas.microsoft.com/office/drawing/2010/main">
                <a:solidFill>
                  <a:srgbClr val="FFFFFF"/>
                </a:solidFill>
              </a14:hiddenFill>
            </a:ext>
          </a:extLst>
        </p:spPr>
      </p:pic>
      <p:sp>
        <p:nvSpPr>
          <p:cNvPr id="8201" name="Freeform: Shape 820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8203"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51DB15-03D3-018B-27C6-BA4274D15CF4}"/>
              </a:ext>
            </a:extLst>
          </p:cNvPr>
          <p:cNvSpPr txBox="1"/>
          <p:nvPr/>
        </p:nvSpPr>
        <p:spPr>
          <a:xfrm>
            <a:off x="5442114" y="2872708"/>
            <a:ext cx="6351781" cy="3417611"/>
          </a:xfrm>
          <a:prstGeom prst="rect">
            <a:avLst/>
          </a:prstGeom>
        </p:spPr>
        <p:txBody>
          <a:bodyPr vert="horz" lIns="91440" tIns="45720" rIns="91440" bIns="45720" rtlCol="0" anchor="t">
            <a:normAutofit lnSpcReduction="10000"/>
          </a:bodyPr>
          <a:lstStyle/>
          <a:p>
            <a:pPr>
              <a:lnSpc>
                <a:spcPct val="90000"/>
              </a:lnSpc>
            </a:pPr>
            <a:r>
              <a:rPr lang="en-US" b="1" i="0" u="none" strike="noStrike" baseline="0" dirty="0">
                <a:solidFill>
                  <a:srgbClr val="FFFFFF"/>
                </a:solidFill>
              </a:rPr>
              <a:t>The mine operator’s approved Roof Control Plan states, “The installation of the cribs/posts shall be done from the shields, permanently supported roof or from the previously installed temporary support. If necessary, simplex-type jacks may be set to provide personnel temporary roof support during crib/post installation.” Based on interviews, investigators determined that simplex-type jacks were not being set to provide personnel temporary roof support during crib installation. Miners also stated that they did not provide additional support or take additional measures to address the hole in the roof mesh. The mine operator did not ensure the mine roof  was adequately supported around the damaged roof mesh to protect miners from the hazards of falling rock.</a:t>
            </a:r>
          </a:p>
          <a:p>
            <a:pPr indent="-228600">
              <a:lnSpc>
                <a:spcPct val="90000"/>
              </a:lnSpc>
              <a:spcAft>
                <a:spcPts val="600"/>
              </a:spcAft>
              <a:buFont typeface="Arial" panose="020B0604020202020204" pitchFamily="34" charset="0"/>
              <a:buChar char="•"/>
            </a:pPr>
            <a:endParaRPr lang="en-US" sz="1000" b="0" i="0" u="none" strike="noStrike" baseline="0" dirty="0">
              <a:solidFill>
                <a:srgbClr val="FFFFFF"/>
              </a:solidFill>
            </a:endParaRPr>
          </a:p>
        </p:txBody>
      </p:sp>
    </p:spTree>
    <p:extLst>
      <p:ext uri="{BB962C8B-B14F-4D97-AF65-F5344CB8AC3E}">
        <p14:creationId xmlns:p14="http://schemas.microsoft.com/office/powerpoint/2010/main" val="23593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48C8A-2267-37DA-9692-B9BF3572A8E5}"/>
              </a:ext>
            </a:extLst>
          </p:cNvPr>
          <p:cNvSpPr txBox="1"/>
          <p:nvPr/>
        </p:nvSpPr>
        <p:spPr>
          <a:xfrm>
            <a:off x="152400" y="0"/>
            <a:ext cx="12039600" cy="4524315"/>
          </a:xfrm>
          <a:prstGeom prst="rect">
            <a:avLst/>
          </a:prstGeom>
          <a:noFill/>
        </p:spPr>
        <p:txBody>
          <a:bodyPr wrap="square">
            <a:spAutoFit/>
          </a:bodyPr>
          <a:lstStyle/>
          <a:p>
            <a:pPr algn="l"/>
            <a:r>
              <a:rPr lang="en-US" sz="2400" b="0" i="0" u="none" strike="noStrike" baseline="0" dirty="0">
                <a:solidFill>
                  <a:srgbClr val="000000"/>
                </a:solidFill>
                <a:latin typeface="TimesNewRoman"/>
              </a:rPr>
              <a:t>Additionally, miners were installing cribs away from under the support of the shields,</a:t>
            </a:r>
          </a:p>
          <a:p>
            <a:pPr algn="l"/>
            <a:r>
              <a:rPr lang="en-US" sz="2400" b="0" i="0" u="none" strike="noStrike" baseline="0" dirty="0">
                <a:solidFill>
                  <a:srgbClr val="000000"/>
                </a:solidFill>
                <a:latin typeface="TimesNewRoman"/>
              </a:rPr>
              <a:t>permanently supported roof, or from previously installed temporary supports (cribs/posts). The</a:t>
            </a:r>
          </a:p>
          <a:p>
            <a:pPr algn="l"/>
            <a:r>
              <a:rPr lang="en-US" sz="2400" b="0" i="0" u="none" strike="noStrike" baseline="0" dirty="0">
                <a:solidFill>
                  <a:srgbClr val="000000"/>
                </a:solidFill>
                <a:latin typeface="TimesNewRoman"/>
              </a:rPr>
              <a:t>mine operator stated they interpreted their approved Roof Control Plan to mean miners could</a:t>
            </a:r>
          </a:p>
          <a:p>
            <a:pPr algn="l"/>
            <a:r>
              <a:rPr lang="en-US" sz="2400" b="0" i="0" u="none" strike="noStrike" baseline="0" dirty="0">
                <a:solidFill>
                  <a:srgbClr val="000000"/>
                </a:solidFill>
                <a:latin typeface="TimesNewRoman"/>
              </a:rPr>
              <a:t>work up to five feet away from a shield, permanently supported roof, I-beams, or from</a:t>
            </a:r>
          </a:p>
          <a:p>
            <a:pPr algn="l"/>
            <a:r>
              <a:rPr lang="en-US" sz="2400" b="0" i="0" u="none" strike="noStrike" baseline="0" dirty="0">
                <a:solidFill>
                  <a:srgbClr val="000000"/>
                </a:solidFill>
                <a:latin typeface="TimesNewRoman"/>
              </a:rPr>
              <a:t>previously installed cribs and posts as they installed new crib sets. According to interviews with</a:t>
            </a:r>
          </a:p>
          <a:p>
            <a:pPr algn="l"/>
            <a:r>
              <a:rPr lang="en-US" sz="2400" b="0" i="0" u="none" strike="noStrike" baseline="0" dirty="0">
                <a:solidFill>
                  <a:srgbClr val="000000"/>
                </a:solidFill>
                <a:latin typeface="TimesNewRoman"/>
              </a:rPr>
              <a:t>miners and mine management, the normal longwall recovery practice on this shift was for</a:t>
            </a:r>
          </a:p>
          <a:p>
            <a:pPr algn="l"/>
            <a:r>
              <a:rPr lang="en-US" sz="2400" b="0" i="0" u="none" strike="noStrike" baseline="0" dirty="0">
                <a:solidFill>
                  <a:srgbClr val="000000"/>
                </a:solidFill>
                <a:latin typeface="TimesNewRoman"/>
              </a:rPr>
              <a:t>multiple miners to enter the pit area, under unsupported roof, to build multiple cribs</a:t>
            </a:r>
          </a:p>
          <a:p>
            <a:pPr algn="l"/>
            <a:r>
              <a:rPr lang="en-US" sz="2400" b="0" i="0" u="none" strike="noStrike" baseline="0" dirty="0">
                <a:solidFill>
                  <a:srgbClr val="000000"/>
                </a:solidFill>
                <a:latin typeface="TimesNewRoman"/>
              </a:rPr>
              <a:t>simultaneously. Mine management instructed miners to build cribs simultaneously, rather than</a:t>
            </a:r>
          </a:p>
          <a:p>
            <a:pPr algn="l"/>
            <a:r>
              <a:rPr lang="en-US" sz="2400" b="0" i="0" u="none" strike="noStrike" baseline="0" dirty="0">
                <a:solidFill>
                  <a:srgbClr val="000000"/>
                </a:solidFill>
                <a:latin typeface="TimesNewRoman"/>
              </a:rPr>
              <a:t>sequentially, from the shields or other roof support. The investigators determined that the hazardous conditions of the damaged roof mesh and loose rock in the mine roof, the roof not adequately supported to protect miners from hazards of falling rock, and the mine operator not following the approved Roof Control Plan contributed to the accident.</a:t>
            </a:r>
          </a:p>
        </p:txBody>
      </p:sp>
    </p:spTree>
    <p:extLst>
      <p:ext uri="{BB962C8B-B14F-4D97-AF65-F5344CB8AC3E}">
        <p14:creationId xmlns:p14="http://schemas.microsoft.com/office/powerpoint/2010/main" val="89983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able&#10;&#10;AI-generated content may be incorrect.">
            <a:extLst>
              <a:ext uri="{FF2B5EF4-FFF2-40B4-BE49-F238E27FC236}">
                <a16:creationId xmlns:a16="http://schemas.microsoft.com/office/drawing/2014/main" id="{5D205E5B-A9B7-1819-6D42-2ECF88D42CAA}"/>
              </a:ext>
            </a:extLst>
          </p:cNvPr>
          <p:cNvPicPr>
            <a:picLocks noChangeAspect="1"/>
          </p:cNvPicPr>
          <p:nvPr/>
        </p:nvPicPr>
        <p:blipFill>
          <a:blip r:embed="rId2"/>
          <a:stretch>
            <a:fillRect/>
          </a:stretch>
        </p:blipFill>
        <p:spPr>
          <a:xfrm>
            <a:off x="817205" y="965199"/>
            <a:ext cx="3264535" cy="4927602"/>
          </a:xfrm>
          <a:prstGeom prst="rect">
            <a:avLst/>
          </a:prstGeom>
        </p:spPr>
      </p:pic>
      <p:sp>
        <p:nvSpPr>
          <p:cNvPr id="15" name="Freeform: Shape 14">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13"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6DE117-E8D0-09B4-C50A-ED1352E12339}"/>
              </a:ext>
            </a:extLst>
          </p:cNvPr>
          <p:cNvSpPr txBox="1"/>
          <p:nvPr/>
        </p:nvSpPr>
        <p:spPr>
          <a:xfrm>
            <a:off x="5759354" y="2798064"/>
            <a:ext cx="6301582" cy="3840480"/>
          </a:xfrm>
          <a:prstGeom prst="rect">
            <a:avLst/>
          </a:prstGeom>
        </p:spPr>
        <p:txBody>
          <a:bodyPr vert="horz" lIns="91440" tIns="45720" rIns="91440" bIns="45720" rtlCol="0" anchor="t">
            <a:normAutofit/>
          </a:bodyPr>
          <a:lstStyle/>
          <a:p>
            <a:pPr algn="ctr">
              <a:lnSpc>
                <a:spcPct val="90000"/>
              </a:lnSpc>
              <a:spcAft>
                <a:spcPts val="600"/>
              </a:spcAft>
            </a:pPr>
            <a:r>
              <a:rPr lang="en-US" b="1" i="0" u="none" strike="noStrike" baseline="0" dirty="0">
                <a:solidFill>
                  <a:srgbClr val="FFFFFF"/>
                </a:solidFill>
              </a:rPr>
              <a:t>Training and Experience</a:t>
            </a:r>
          </a:p>
          <a:p>
            <a:pPr indent="-228600">
              <a:lnSpc>
                <a:spcPct val="90000"/>
              </a:lnSpc>
              <a:spcAft>
                <a:spcPts val="600"/>
              </a:spcAft>
              <a:buFont typeface="Arial" panose="020B0604020202020204" pitchFamily="34" charset="0"/>
              <a:buChar char="•"/>
            </a:pPr>
            <a:r>
              <a:rPr lang="en-US" b="1" i="0" u="none" strike="noStrike" baseline="0" dirty="0">
                <a:solidFill>
                  <a:srgbClr val="FFFFFF"/>
                </a:solidFill>
              </a:rPr>
              <a:t>The victim had over eight years of mining experience with approximately one and a half years at Mine No. 1. The Mine Safety and Health Training Specialist, reviewed the victims training records. This was the victims third longwall recovery at Mine No. 1, and he performed the same work activities during the other two recoveries. The victim received task training on the longwall recovery process, and inspectors previously observed miners installing one crib at a time while protected by roof support. Investigators determined that training was adequate; however, the mine operator instructed multiple miners to enter the pit area, while not protected by roof support, to build multiple cribs simultaneously.</a:t>
            </a:r>
          </a:p>
        </p:txBody>
      </p:sp>
    </p:spTree>
    <p:extLst>
      <p:ext uri="{BB962C8B-B14F-4D97-AF65-F5344CB8AC3E}">
        <p14:creationId xmlns:p14="http://schemas.microsoft.com/office/powerpoint/2010/main" val="1190246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APC 6-1489: Pre-shift On-shift &amp; Daily Report">
            <a:extLst>
              <a:ext uri="{FF2B5EF4-FFF2-40B4-BE49-F238E27FC236}">
                <a16:creationId xmlns:a16="http://schemas.microsoft.com/office/drawing/2014/main" id="{4963A7BA-BB0E-DA88-B4FD-BAAA2BC579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9224" y="335893"/>
            <a:ext cx="4777000" cy="30931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314EEF-AD38-DEDA-8ADD-7D2760986FE5}"/>
              </a:ext>
            </a:extLst>
          </p:cNvPr>
          <p:cNvSpPr txBox="1"/>
          <p:nvPr/>
        </p:nvSpPr>
        <p:spPr>
          <a:xfrm>
            <a:off x="5456244" y="672137"/>
            <a:ext cx="6178203" cy="5513726"/>
          </a:xfrm>
          <a:prstGeom prst="rect">
            <a:avLst/>
          </a:prstGeom>
        </p:spPr>
        <p:txBody>
          <a:bodyPr vert="horz" lIns="91440" tIns="45720" rIns="91440" bIns="45720" rtlCol="0" anchor="t">
            <a:normAutofit fontScale="92500" lnSpcReduction="20000"/>
          </a:bodyPr>
          <a:lstStyle/>
          <a:p>
            <a:pPr algn="ctr">
              <a:lnSpc>
                <a:spcPct val="90000"/>
              </a:lnSpc>
              <a:spcAft>
                <a:spcPts val="600"/>
              </a:spcAft>
            </a:pPr>
            <a:r>
              <a:rPr lang="en-US" sz="2400" b="1" i="0" u="none" strike="noStrike" baseline="0" dirty="0"/>
              <a:t>Examinations</a:t>
            </a:r>
          </a:p>
          <a:p>
            <a:pPr algn="ctr">
              <a:lnSpc>
                <a:spcPct val="90000"/>
              </a:lnSpc>
              <a:spcAft>
                <a:spcPts val="600"/>
              </a:spcAft>
            </a:pPr>
            <a:endParaRPr lang="en-US" sz="2400" b="1" i="0" u="none" strike="noStrike" baseline="0" dirty="0"/>
          </a:p>
          <a:p>
            <a:pPr indent="-228600">
              <a:lnSpc>
                <a:spcPct val="90000"/>
              </a:lnSpc>
              <a:spcAft>
                <a:spcPts val="600"/>
              </a:spcAft>
              <a:buFont typeface="Arial" panose="020B0604020202020204" pitchFamily="34" charset="0"/>
              <a:buChar char="•"/>
            </a:pPr>
            <a:r>
              <a:rPr lang="en-US" sz="2400" b="1" i="0" u="none" strike="noStrike" baseline="0" dirty="0"/>
              <a:t>A pre-shift examination was conducted by the mine Examiner, on the second shift on March 17, 2023, and no hazards were recorded. Shield 61 was in place at the time of the pre-shift examination. The hoot owl Longwall Foreman conducted an on-shift examination on the third shift at 12:00 a.m. and 2:00 a.m. on March 18, 2023, and he did not record any hazards. Shield 61 had not yet been removed at that time.</a:t>
            </a:r>
          </a:p>
          <a:p>
            <a:pPr indent="-228600">
              <a:lnSpc>
                <a:spcPct val="90000"/>
              </a:lnSpc>
              <a:spcAft>
                <a:spcPts val="600"/>
              </a:spcAft>
              <a:buFont typeface="Arial" panose="020B0604020202020204" pitchFamily="34" charset="0"/>
              <a:buChar char="•"/>
            </a:pPr>
            <a:endParaRPr lang="en-US" sz="2400" b="1" i="0" u="none" strike="noStrike" baseline="0" dirty="0"/>
          </a:p>
          <a:p>
            <a:pPr indent="-228600">
              <a:lnSpc>
                <a:spcPct val="90000"/>
              </a:lnSpc>
              <a:spcAft>
                <a:spcPts val="600"/>
              </a:spcAft>
              <a:buFont typeface="Arial" panose="020B0604020202020204" pitchFamily="34" charset="0"/>
              <a:buChar char="•"/>
            </a:pPr>
            <a:r>
              <a:rPr lang="en-US" sz="2400" b="1" i="0" u="none" strike="noStrike" baseline="0" dirty="0"/>
              <a:t>When miners removed shield 61 minutes before the accident, they observed a hole in the roof mesh. The mine operator did not correct the hazardous roof condition before miners worked in the affected area. Investigators determined this contributed to the accident.</a:t>
            </a:r>
          </a:p>
        </p:txBody>
      </p:sp>
      <p:grpSp>
        <p:nvGrpSpPr>
          <p:cNvPr id="9227" name="Group 9226">
            <a:extLst>
              <a:ext uri="{FF2B5EF4-FFF2-40B4-BE49-F238E27FC236}">
                <a16:creationId xmlns:a16="http://schemas.microsoft.com/office/drawing/2014/main" id="{31C49F18-8757-4E87-5C2E-9D6D7B82BA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9224" name="Rectangle 9223">
              <a:extLst>
                <a:ext uri="{FF2B5EF4-FFF2-40B4-BE49-F238E27FC236}">
                  <a16:creationId xmlns:a16="http://schemas.microsoft.com/office/drawing/2014/main" id="{25C84D91-E5BF-B919-ACEF-4A25262CE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8" name="Rectangle 9227">
              <a:extLst>
                <a:ext uri="{FF2B5EF4-FFF2-40B4-BE49-F238E27FC236}">
                  <a16:creationId xmlns:a16="http://schemas.microsoft.com/office/drawing/2014/main" id="{DD889E38-27CA-E23F-B646-8D7B4BB17D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20" name="Picture 4" descr="3d construction worker character pointing to the left pose | Premium PSD">
            <a:extLst>
              <a:ext uri="{FF2B5EF4-FFF2-40B4-BE49-F238E27FC236}">
                <a16:creationId xmlns:a16="http://schemas.microsoft.com/office/drawing/2014/main" id="{37FAE46E-949B-790B-B4D9-78331849B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925" y="3638350"/>
            <a:ext cx="2172141" cy="234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274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901B4F-E12D-D2B6-95D2-F27825F84F23}"/>
              </a:ext>
            </a:extLst>
          </p:cNvPr>
          <p:cNvSpPr txBox="1"/>
          <p:nvPr/>
        </p:nvSpPr>
        <p:spPr>
          <a:xfrm>
            <a:off x="147637" y="75134"/>
            <a:ext cx="11896725" cy="6001643"/>
          </a:xfrm>
          <a:prstGeom prst="rect">
            <a:avLst/>
          </a:prstGeom>
          <a:noFill/>
        </p:spPr>
        <p:txBody>
          <a:bodyPr wrap="square">
            <a:spAutoFit/>
          </a:bodyPr>
          <a:lstStyle/>
          <a:p>
            <a:pPr algn="ctr"/>
            <a:r>
              <a:rPr lang="en-US" sz="2400" b="1" u="none" strike="noStrike" baseline="0" dirty="0">
                <a:solidFill>
                  <a:srgbClr val="000000"/>
                </a:solidFill>
                <a:latin typeface="TimesNewRoman"/>
              </a:rPr>
              <a:t>ROOT CAUSE ANALYSIS</a:t>
            </a:r>
          </a:p>
          <a:p>
            <a:pPr algn="ctr"/>
            <a:endParaRPr lang="en-US" sz="2400" b="1" u="none" strike="noStrike" baseline="0" dirty="0">
              <a:solidFill>
                <a:srgbClr val="000000"/>
              </a:solidFill>
              <a:latin typeface="TimesNewRoman"/>
            </a:endParaRPr>
          </a:p>
          <a:p>
            <a:pPr algn="l"/>
            <a:r>
              <a:rPr lang="en-US" sz="2400" b="1" u="none" strike="noStrike" baseline="0" dirty="0">
                <a:solidFill>
                  <a:srgbClr val="000000"/>
                </a:solidFill>
                <a:latin typeface="TimesNewRoman"/>
              </a:rPr>
              <a:t>The accident investigation team conducted an analysis to identify the underlying causes of the accident. The team identified the following root causes, and the mine operator implemented the corresponding corrective actions to prevent a recurrence.</a:t>
            </a:r>
          </a:p>
          <a:p>
            <a:pPr algn="l"/>
            <a:endParaRPr lang="en-US" sz="2400" b="1" u="none" strike="noStrike" baseline="0" dirty="0">
              <a:solidFill>
                <a:srgbClr val="000000"/>
              </a:solidFill>
              <a:latin typeface="TimesNewRoman"/>
            </a:endParaRPr>
          </a:p>
          <a:p>
            <a:pPr algn="l"/>
            <a:r>
              <a:rPr lang="en-US" sz="2400" b="1" u="none" strike="noStrike" baseline="0" dirty="0">
                <a:solidFill>
                  <a:srgbClr val="000000"/>
                </a:solidFill>
                <a:latin typeface="TimesNewRoman"/>
              </a:rPr>
              <a:t>1. Root Cause: The mine operator did not ensure that miners followed the approved Roof</a:t>
            </a:r>
          </a:p>
          <a:p>
            <a:pPr algn="l"/>
            <a:r>
              <a:rPr lang="en-US" sz="2400" b="1" u="none" strike="noStrike" baseline="0" dirty="0">
                <a:solidFill>
                  <a:srgbClr val="000000"/>
                </a:solidFill>
                <a:latin typeface="TimesNewRoman"/>
              </a:rPr>
              <a:t>Control Plan.</a:t>
            </a:r>
          </a:p>
          <a:p>
            <a:pPr algn="l"/>
            <a:endParaRPr lang="en-US" sz="2400" b="1" u="none" strike="noStrike" baseline="0" dirty="0">
              <a:solidFill>
                <a:srgbClr val="000000"/>
              </a:solidFill>
              <a:latin typeface="TimesNewRoman"/>
            </a:endParaRPr>
          </a:p>
          <a:p>
            <a:pPr algn="l"/>
            <a:r>
              <a:rPr lang="en-US" sz="2400" b="1" u="none" strike="noStrike" baseline="0" dirty="0">
                <a:solidFill>
                  <a:srgbClr val="000000"/>
                </a:solidFill>
                <a:latin typeface="TimesNewRoman"/>
              </a:rPr>
              <a:t>Corrective Action: The mine operator developed and implemented revised safety procedures in the Roof Control Plan for longwall recovery. Revisions included a certified mine foreman dedicated to the shield recovery area during shield removal and standing support installation, a certified mine foreman to inspect and identify any roof mesh damage immediately after shield removal and prior to the installation of any floor to roof support, and cribs/posts will be built in sequence beginning from the walking shield. Miners were trained on the revised Roof Control Plan.</a:t>
            </a:r>
          </a:p>
        </p:txBody>
      </p:sp>
    </p:spTree>
    <p:extLst>
      <p:ext uri="{BB962C8B-B14F-4D97-AF65-F5344CB8AC3E}">
        <p14:creationId xmlns:p14="http://schemas.microsoft.com/office/powerpoint/2010/main" val="1981015617"/>
      </p:ext>
    </p:extLst>
  </p:cSld>
  <p:clrMapOvr>
    <a:masterClrMapping/>
  </p:clrMapOvr>
  <p:transition spd="slow">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DD097-51F6-5140-B4E2-949F1EDA5C6C}"/>
              </a:ext>
            </a:extLst>
          </p:cNvPr>
          <p:cNvSpPr txBox="1"/>
          <p:nvPr/>
        </p:nvSpPr>
        <p:spPr>
          <a:xfrm>
            <a:off x="279398" y="79838"/>
            <a:ext cx="11692467" cy="923330"/>
          </a:xfrm>
          <a:prstGeom prst="rect">
            <a:avLst/>
          </a:prstGeom>
          <a:noFill/>
        </p:spPr>
        <p:txBody>
          <a:bodyPr wrap="square">
            <a:spAutoFit/>
          </a:bodyPr>
          <a:lstStyle/>
          <a:p>
            <a:r>
              <a:rPr lang="en-US" b="1" dirty="0">
                <a:solidFill>
                  <a:srgbClr val="212121"/>
                </a:solidFill>
                <a:latin typeface="Source Sans Pro Web"/>
              </a:rPr>
              <a:t>ILLINOIS COAL </a:t>
            </a:r>
            <a:r>
              <a:rPr lang="en-US" b="1" i="0" dirty="0">
                <a:solidFill>
                  <a:srgbClr val="212121"/>
                </a:solidFill>
                <a:effectLst/>
                <a:latin typeface="Source Sans Pro Web"/>
              </a:rPr>
              <a:t>MINE FATALITY – On March 18, 2023, a miner died when the mine roof collapsed during the installation of standing roof support (crib) as part of the longwall recovery cycle.  The accident occurred in an area adjacent to a longwall shield.</a:t>
            </a:r>
            <a:endParaRPr lang="en-US" b="1" dirty="0"/>
          </a:p>
        </p:txBody>
      </p:sp>
      <p:pic>
        <p:nvPicPr>
          <p:cNvPr id="1026" name="Picture 2">
            <a:extLst>
              <a:ext uri="{FF2B5EF4-FFF2-40B4-BE49-F238E27FC236}">
                <a16:creationId xmlns:a16="http://schemas.microsoft.com/office/drawing/2014/main" id="{917FF1CE-3378-0235-DFA7-FD8D347FC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469" y="901666"/>
            <a:ext cx="5689600" cy="4267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E2A665-DFC7-3A71-D499-00D76AD514EA}"/>
              </a:ext>
            </a:extLst>
          </p:cNvPr>
          <p:cNvSpPr txBox="1"/>
          <p:nvPr/>
        </p:nvSpPr>
        <p:spPr>
          <a:xfrm>
            <a:off x="880533" y="4807640"/>
            <a:ext cx="11176000" cy="1849224"/>
          </a:xfrm>
          <a:prstGeom prst="rect">
            <a:avLst/>
          </a:prstGeom>
          <a:noFill/>
        </p:spPr>
        <p:txBody>
          <a:bodyPr wrap="square">
            <a:spAutoFit/>
          </a:bodyPr>
          <a:lstStyle/>
          <a:p>
            <a:pPr algn="l">
              <a:spcAft>
                <a:spcPts val="1500"/>
              </a:spcAft>
              <a:buNone/>
            </a:pPr>
            <a:r>
              <a:rPr lang="en-US" b="1" i="0" dirty="0">
                <a:solidFill>
                  <a:srgbClr val="212121"/>
                </a:solidFill>
                <a:effectLst/>
                <a:latin typeface="Merriweather" panose="00000500000000000000" pitchFamily="2" charset="0"/>
              </a:rPr>
              <a:t>Best Practices</a:t>
            </a:r>
          </a:p>
          <a:p>
            <a:pPr algn="l" fontAlgn="t">
              <a:lnSpc>
                <a:spcPts val="1950"/>
              </a:lnSpc>
              <a:buFont typeface="Arial" panose="020B0604020202020204" pitchFamily="34" charset="0"/>
              <a:buChar char="•"/>
            </a:pPr>
            <a:r>
              <a:rPr lang="en-US" b="0" i="0" dirty="0">
                <a:solidFill>
                  <a:srgbClr val="212121"/>
                </a:solidFill>
                <a:effectLst/>
                <a:latin typeface="Source Sans Pro Web"/>
              </a:rPr>
              <a:t>Follow the approved Roof Control Plan.</a:t>
            </a:r>
          </a:p>
          <a:p>
            <a:pPr algn="l" fontAlgn="t">
              <a:lnSpc>
                <a:spcPts val="1950"/>
              </a:lnSpc>
              <a:buFont typeface="Arial" panose="020B0604020202020204" pitchFamily="34" charset="0"/>
              <a:buChar char="•"/>
            </a:pPr>
            <a:r>
              <a:rPr lang="en-US" b="0" i="0" dirty="0">
                <a:solidFill>
                  <a:srgbClr val="212121"/>
                </a:solidFill>
                <a:effectLst/>
                <a:latin typeface="Source Sans Pro Web"/>
              </a:rPr>
              <a:t>Design, install, and maintain roof support where miners work or travel.</a:t>
            </a:r>
          </a:p>
          <a:p>
            <a:pPr algn="l" fontAlgn="t">
              <a:lnSpc>
                <a:spcPts val="1950"/>
              </a:lnSpc>
              <a:buFont typeface="Arial" panose="020B0604020202020204" pitchFamily="34" charset="0"/>
              <a:buChar char="•"/>
            </a:pPr>
            <a:r>
              <a:rPr lang="en-US" b="0" i="0" dirty="0">
                <a:solidFill>
                  <a:srgbClr val="212121"/>
                </a:solidFill>
                <a:effectLst/>
                <a:latin typeface="Source Sans Pro Web"/>
              </a:rPr>
              <a:t>Never travel or work under unsupported roof. </a:t>
            </a:r>
          </a:p>
          <a:p>
            <a:pPr algn="l" fontAlgn="t">
              <a:lnSpc>
                <a:spcPts val="1950"/>
              </a:lnSpc>
              <a:buFont typeface="Arial" panose="020B0604020202020204" pitchFamily="34" charset="0"/>
              <a:buChar char="•"/>
            </a:pPr>
            <a:r>
              <a:rPr lang="en-US" b="0" i="0" dirty="0">
                <a:solidFill>
                  <a:srgbClr val="212121"/>
                </a:solidFill>
                <a:effectLst/>
                <a:latin typeface="Source Sans Pro Web"/>
              </a:rPr>
              <a:t>Conduct a visual examination of the roof, face, and ribs immediately before starting work in an area.</a:t>
            </a:r>
          </a:p>
          <a:p>
            <a:pPr algn="l" fontAlgn="t">
              <a:lnSpc>
                <a:spcPts val="1950"/>
              </a:lnSpc>
              <a:buFont typeface="Arial" panose="020B0604020202020204" pitchFamily="34" charset="0"/>
              <a:buChar char="•"/>
            </a:pPr>
            <a:r>
              <a:rPr lang="en-US" b="0" i="0" dirty="0">
                <a:solidFill>
                  <a:srgbClr val="212121"/>
                </a:solidFill>
                <a:effectLst/>
                <a:latin typeface="Source Sans Pro Web"/>
              </a:rPr>
              <a:t>Be alert to changing roof conditions, especially during longwall recovery.</a:t>
            </a:r>
          </a:p>
        </p:txBody>
      </p:sp>
    </p:spTree>
    <p:extLst>
      <p:ext uri="{BB962C8B-B14F-4D97-AF65-F5344CB8AC3E}">
        <p14:creationId xmlns:p14="http://schemas.microsoft.com/office/powerpoint/2010/main" val="75622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F2B2BA-3356-34B0-EF0C-70DB3171AE1D}"/>
              </a:ext>
            </a:extLst>
          </p:cNvPr>
          <p:cNvSpPr txBox="1"/>
          <p:nvPr/>
        </p:nvSpPr>
        <p:spPr>
          <a:xfrm>
            <a:off x="557212" y="982176"/>
            <a:ext cx="11077575" cy="4893647"/>
          </a:xfrm>
          <a:prstGeom prst="rect">
            <a:avLst/>
          </a:prstGeom>
          <a:noFill/>
        </p:spPr>
        <p:txBody>
          <a:bodyPr wrap="square">
            <a:spAutoFit/>
          </a:bodyPr>
          <a:lstStyle/>
          <a:p>
            <a:pPr algn="l"/>
            <a:r>
              <a:rPr lang="en-US" sz="2400" b="1" i="0" u="none" strike="noStrike" baseline="0" dirty="0">
                <a:solidFill>
                  <a:srgbClr val="000000"/>
                </a:solidFill>
                <a:latin typeface="TimesNewRoman"/>
              </a:rPr>
              <a:t>2. Root Cause: The mine operator did not ensure the roof was adequately supported to protect</a:t>
            </a:r>
          </a:p>
          <a:p>
            <a:pPr algn="l"/>
            <a:r>
              <a:rPr lang="en-US" sz="2400" b="1" i="0" u="none" strike="noStrike" baseline="0" dirty="0">
                <a:solidFill>
                  <a:srgbClr val="000000"/>
                </a:solidFill>
                <a:latin typeface="TimesNewRoman"/>
              </a:rPr>
              <a:t>miners from hazards of falling rock.</a:t>
            </a:r>
          </a:p>
          <a:p>
            <a:pPr algn="l"/>
            <a:r>
              <a:rPr lang="en-US" sz="2400" b="1" i="0" u="none" strike="noStrike" baseline="0" dirty="0">
                <a:solidFill>
                  <a:srgbClr val="000000"/>
                </a:solidFill>
                <a:latin typeface="TimesNewRoman"/>
              </a:rPr>
              <a:t>Corrective Action: The mine operator developed and implemented revised safety procedures</a:t>
            </a:r>
          </a:p>
          <a:p>
            <a:pPr algn="l"/>
            <a:r>
              <a:rPr lang="en-US" sz="2400" b="1" i="0" u="none" strike="noStrike" baseline="0" dirty="0">
                <a:solidFill>
                  <a:srgbClr val="000000"/>
                </a:solidFill>
                <a:latin typeface="TimesNewRoman"/>
              </a:rPr>
              <a:t>in the Roof Control Plan for longwall recovery. Revisions included support for the longwall recovery area by incorporating higher tensile strength roof mesh, a certified mine foreman dedicated to the shield recovery area during shield removal and standing support installation, a certified mine foreman to inspect and identify any roof mesh damage immediately after shield removal and prior to the installation of any floor to roof support, and cribs/posts will be built in sequence beginning from the walking shield. Miners were trained on the revised Roof Control Plan.</a:t>
            </a:r>
          </a:p>
        </p:txBody>
      </p:sp>
    </p:spTree>
    <p:extLst>
      <p:ext uri="{BB962C8B-B14F-4D97-AF65-F5344CB8AC3E}">
        <p14:creationId xmlns:p14="http://schemas.microsoft.com/office/powerpoint/2010/main" val="1384993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334270-EEDB-2B9E-4044-4A49CCB94A83}"/>
              </a:ext>
            </a:extLst>
          </p:cNvPr>
          <p:cNvSpPr txBox="1"/>
          <p:nvPr/>
        </p:nvSpPr>
        <p:spPr>
          <a:xfrm>
            <a:off x="361950" y="982176"/>
            <a:ext cx="11468100" cy="4893647"/>
          </a:xfrm>
          <a:prstGeom prst="rect">
            <a:avLst/>
          </a:prstGeom>
          <a:noFill/>
        </p:spPr>
        <p:txBody>
          <a:bodyPr wrap="square">
            <a:spAutoFit/>
          </a:bodyPr>
          <a:lstStyle/>
          <a:p>
            <a:pPr algn="l"/>
            <a:r>
              <a:rPr lang="en-US" sz="2400" b="1" i="0" u="none" strike="noStrike" baseline="0" dirty="0">
                <a:solidFill>
                  <a:srgbClr val="000000"/>
                </a:solidFill>
                <a:latin typeface="TimesNewRoman"/>
              </a:rPr>
              <a:t>3. Root Cause: The mine operator did not correct the hazardous roof condition before miners</a:t>
            </a:r>
          </a:p>
          <a:p>
            <a:pPr algn="l"/>
            <a:r>
              <a:rPr lang="en-US" sz="2400" b="1" i="0" u="none" strike="noStrike" baseline="0" dirty="0">
                <a:solidFill>
                  <a:srgbClr val="000000"/>
                </a:solidFill>
                <a:latin typeface="TimesNewRoman"/>
              </a:rPr>
              <a:t>worked or traveled in the area.</a:t>
            </a:r>
          </a:p>
          <a:p>
            <a:pPr algn="l"/>
            <a:r>
              <a:rPr lang="en-US" sz="2400" b="1" i="0" u="none" strike="noStrike" baseline="0" dirty="0">
                <a:solidFill>
                  <a:srgbClr val="000000"/>
                </a:solidFill>
                <a:latin typeface="TimesNewRoman"/>
              </a:rPr>
              <a:t>Corrective Action: The mine operator revised the Roof Control Plan to require a certified</a:t>
            </a:r>
          </a:p>
          <a:p>
            <a:pPr algn="l"/>
            <a:r>
              <a:rPr lang="en-US" sz="2400" b="1" i="0" u="none" strike="noStrike" baseline="0" dirty="0">
                <a:solidFill>
                  <a:srgbClr val="000000"/>
                </a:solidFill>
                <a:latin typeface="TimesNewRoman"/>
              </a:rPr>
              <a:t>mine foreman, who is trained and familiar with longwall equipment recovery procedures, will be dedicated to the shield recovery area during shield removal and standing support installation. This person will be responsible to inspect and identify any roof mesh damage immediately after shield removal and prior to the installation of any floor to roof support. The certified mine foreman will ensure that the installation of the cribs/posts shall be done from the shields, permanently supported roof, or from previously installed temporary supports, prior to traveling under the identified damaged mesh.</a:t>
            </a:r>
          </a:p>
        </p:txBody>
      </p:sp>
    </p:spTree>
    <p:extLst>
      <p:ext uri="{BB962C8B-B14F-4D97-AF65-F5344CB8AC3E}">
        <p14:creationId xmlns:p14="http://schemas.microsoft.com/office/powerpoint/2010/main" val="3041213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14107431-E6D2-9F4C-486D-4C3EF4DFAC94}"/>
              </a:ext>
            </a:extLst>
          </p:cNvPr>
          <p:cNvSpPr txBox="1"/>
          <p:nvPr/>
        </p:nvSpPr>
        <p:spPr>
          <a:xfrm>
            <a:off x="1957986" y="2295242"/>
            <a:ext cx="9835695" cy="3320031"/>
          </a:xfrm>
          <a:prstGeom prst="rect">
            <a:avLst/>
          </a:prstGeom>
        </p:spPr>
        <p:txBody>
          <a:bodyPr vert="horz" lIns="91440" tIns="45720" rIns="91440" bIns="45720" rtlCol="0" anchor="ctr">
            <a:normAutofit/>
          </a:bodyPr>
          <a:lstStyle/>
          <a:p>
            <a:pPr algn="ctr">
              <a:lnSpc>
                <a:spcPct val="90000"/>
              </a:lnSpc>
              <a:spcAft>
                <a:spcPts val="600"/>
              </a:spcAft>
            </a:pPr>
            <a:r>
              <a:rPr lang="en-US" sz="2000" b="1" i="0" u="none" strike="noStrike" baseline="0" dirty="0">
                <a:solidFill>
                  <a:schemeClr val="tx1">
                    <a:lumMod val="85000"/>
                    <a:lumOff val="15000"/>
                  </a:schemeClr>
                </a:solidFill>
              </a:rPr>
              <a:t>CONCLUSION</a:t>
            </a:r>
          </a:p>
          <a:p>
            <a:pPr>
              <a:lnSpc>
                <a:spcPct val="90000"/>
              </a:lnSpc>
              <a:spcAft>
                <a:spcPts val="600"/>
              </a:spcAft>
            </a:pPr>
            <a:r>
              <a:rPr lang="en-US" sz="2000" b="1" i="0" u="none" strike="noStrike" baseline="0" dirty="0">
                <a:solidFill>
                  <a:schemeClr val="tx1">
                    <a:lumMod val="85000"/>
                    <a:lumOff val="15000"/>
                  </a:schemeClr>
                </a:solidFill>
              </a:rPr>
              <a:t>On March 18, 2023, at approximately 2:05 a.m., a 41-year-old roof bolter operator with over eight years of mining experience, died when a section of roof fell while he and others were building cribs during the recovery of longwall shields.</a:t>
            </a:r>
          </a:p>
          <a:p>
            <a:pPr>
              <a:lnSpc>
                <a:spcPct val="90000"/>
              </a:lnSpc>
              <a:spcAft>
                <a:spcPts val="600"/>
              </a:spcAft>
            </a:pPr>
            <a:r>
              <a:rPr lang="en-US" sz="2000" b="1" i="0" u="none" strike="noStrike" baseline="0" dirty="0">
                <a:solidFill>
                  <a:schemeClr val="tx1">
                    <a:lumMod val="85000"/>
                    <a:lumOff val="15000"/>
                  </a:schemeClr>
                </a:solidFill>
              </a:rPr>
              <a:t>The accident occurred because the mine operator: </a:t>
            </a:r>
          </a:p>
          <a:p>
            <a:pPr marL="457200" indent="-228600">
              <a:lnSpc>
                <a:spcPct val="90000"/>
              </a:lnSpc>
              <a:spcAft>
                <a:spcPts val="600"/>
              </a:spcAft>
              <a:buFont typeface="Arial" panose="020B0604020202020204" pitchFamily="34" charset="0"/>
              <a:buChar char="•"/>
            </a:pPr>
            <a:r>
              <a:rPr lang="en-US" sz="2000" b="1" i="0" u="none" strike="noStrike" baseline="0" dirty="0">
                <a:solidFill>
                  <a:schemeClr val="tx1">
                    <a:lumMod val="85000"/>
                    <a:lumOff val="15000"/>
                  </a:schemeClr>
                </a:solidFill>
              </a:rPr>
              <a:t>1) did not ensure that miners followed the approved Roof Control Plan, </a:t>
            </a:r>
          </a:p>
          <a:p>
            <a:pPr marL="457200" indent="-228600">
              <a:lnSpc>
                <a:spcPct val="90000"/>
              </a:lnSpc>
              <a:spcAft>
                <a:spcPts val="600"/>
              </a:spcAft>
              <a:buFont typeface="Arial" panose="020B0604020202020204" pitchFamily="34" charset="0"/>
              <a:buChar char="•"/>
            </a:pPr>
            <a:r>
              <a:rPr lang="en-US" sz="2000" b="1" i="0" u="none" strike="noStrike" baseline="0" dirty="0">
                <a:solidFill>
                  <a:schemeClr val="tx1">
                    <a:lumMod val="85000"/>
                    <a:lumOff val="15000"/>
                  </a:schemeClr>
                </a:solidFill>
              </a:rPr>
              <a:t>2) did not ensure the roof was adequately supported to protect miners from falling rock hazards, and </a:t>
            </a:r>
          </a:p>
          <a:p>
            <a:pPr marL="457200" indent="-228600">
              <a:lnSpc>
                <a:spcPct val="90000"/>
              </a:lnSpc>
              <a:spcAft>
                <a:spcPts val="600"/>
              </a:spcAft>
              <a:buFont typeface="Arial" panose="020B0604020202020204" pitchFamily="34" charset="0"/>
              <a:buChar char="•"/>
            </a:pPr>
            <a:r>
              <a:rPr lang="en-US" sz="2000" b="1" i="0" u="none" strike="noStrike" baseline="0" dirty="0">
                <a:solidFill>
                  <a:schemeClr val="tx1">
                    <a:lumMod val="85000"/>
                    <a:lumOff val="15000"/>
                  </a:schemeClr>
                </a:solidFill>
              </a:rPr>
              <a:t>3) did not correct hazardous roof conditions before miners worked or traveled in the area.</a:t>
            </a: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79353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CBE957A-5EC1-F996-EF5D-C195BBBA3499}"/>
              </a:ext>
            </a:extLst>
          </p:cNvPr>
          <p:cNvSpPr txBox="1"/>
          <p:nvPr/>
        </p:nvSpPr>
        <p:spPr>
          <a:xfrm>
            <a:off x="242886" y="98763"/>
            <a:ext cx="11706225" cy="1200329"/>
          </a:xfrm>
          <a:prstGeom prst="rect">
            <a:avLst/>
          </a:prstGeom>
          <a:noFill/>
        </p:spPr>
        <p:txBody>
          <a:bodyPr wrap="square">
            <a:spAutoFit/>
          </a:bodyPr>
          <a:lstStyle/>
          <a:p>
            <a:r>
              <a:rPr lang="en-US" b="1" i="0" dirty="0">
                <a:solidFill>
                  <a:srgbClr val="212121"/>
                </a:solidFill>
                <a:effectLst/>
                <a:latin typeface="Source Sans Pro Web"/>
              </a:rPr>
              <a:t>WV COAL MINE FATALITY – On March 22, 2023, a miner died when the personnel carrier he was riding overturned.  Another miner riding on the personnel carrier accidentally actuated the emergency stop causing the personnel carrier to drift backwards down a grade.  The personnel carrier struck a coal rib and overturned, pinning the victim beneath it.  The victim was not riding in a designated seating area.</a:t>
            </a:r>
            <a:endParaRPr lang="en-US" b="1" dirty="0"/>
          </a:p>
        </p:txBody>
      </p:sp>
      <p:pic>
        <p:nvPicPr>
          <p:cNvPr id="2050" name="Picture 2">
            <a:extLst>
              <a:ext uri="{FF2B5EF4-FFF2-40B4-BE49-F238E27FC236}">
                <a16:creationId xmlns:a16="http://schemas.microsoft.com/office/drawing/2014/main" id="{3C052652-BA3C-858F-783E-6E14CDCF5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0" y="1299092"/>
            <a:ext cx="4857749" cy="3643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F6DEEA5-0BA7-F394-8AF8-247340743DA1}"/>
              </a:ext>
            </a:extLst>
          </p:cNvPr>
          <p:cNvSpPr txBox="1"/>
          <p:nvPr/>
        </p:nvSpPr>
        <p:spPr>
          <a:xfrm>
            <a:off x="119062" y="4553920"/>
            <a:ext cx="11953875" cy="2105705"/>
          </a:xfrm>
          <a:prstGeom prst="rect">
            <a:avLst/>
          </a:prstGeom>
          <a:noFill/>
        </p:spPr>
        <p:txBody>
          <a:bodyPr wrap="square">
            <a:spAutoFit/>
          </a:bodyPr>
          <a:lstStyle/>
          <a:p>
            <a:pPr algn="l">
              <a:spcAft>
                <a:spcPts val="1500"/>
              </a:spcAft>
              <a:buNone/>
            </a:pPr>
            <a:r>
              <a:rPr lang="en-US" i="0" dirty="0">
                <a:solidFill>
                  <a:srgbClr val="212121"/>
                </a:solidFill>
                <a:effectLst/>
                <a:latin typeface="Merriweather" panose="00000500000000000000" pitchFamily="2" charset="0"/>
              </a:rPr>
              <a:t>Best Practices</a:t>
            </a:r>
          </a:p>
          <a:p>
            <a:pPr algn="l" fontAlgn="t">
              <a:lnSpc>
                <a:spcPts val="1950"/>
              </a:lnSpc>
              <a:buFont typeface="Arial" panose="020B0604020202020204" pitchFamily="34" charset="0"/>
              <a:buChar char="•"/>
            </a:pPr>
            <a:r>
              <a:rPr lang="en-US" i="0" dirty="0">
                <a:solidFill>
                  <a:srgbClr val="212121"/>
                </a:solidFill>
                <a:effectLst/>
                <a:latin typeface="Source Sans Pro Web"/>
              </a:rPr>
              <a:t>Maintain steering and braking components.</a:t>
            </a:r>
          </a:p>
          <a:p>
            <a:pPr algn="l" fontAlgn="t">
              <a:lnSpc>
                <a:spcPts val="1950"/>
              </a:lnSpc>
              <a:buFont typeface="Arial" panose="020B0604020202020204" pitchFamily="34" charset="0"/>
              <a:buChar char="•"/>
            </a:pPr>
            <a:r>
              <a:rPr lang="en-US" i="0" dirty="0">
                <a:solidFill>
                  <a:srgbClr val="212121"/>
                </a:solidFill>
                <a:effectLst/>
                <a:latin typeface="Source Sans Pro Web"/>
              </a:rPr>
              <a:t>Perform functional tests of brakes and other safety devices during the pre-operational examination.</a:t>
            </a:r>
          </a:p>
          <a:p>
            <a:pPr algn="l" fontAlgn="t">
              <a:lnSpc>
                <a:spcPts val="1950"/>
              </a:lnSpc>
              <a:buFont typeface="Arial" panose="020B0604020202020204" pitchFamily="34" charset="0"/>
              <a:buChar char="•"/>
            </a:pPr>
            <a:r>
              <a:rPr lang="en-US" i="0" dirty="0">
                <a:solidFill>
                  <a:srgbClr val="212121"/>
                </a:solidFill>
                <a:effectLst/>
                <a:latin typeface="Source Sans Pro Web"/>
              </a:rPr>
              <a:t>Tag out and remove equipment from service when defects affecting safety are found.</a:t>
            </a:r>
          </a:p>
          <a:p>
            <a:pPr algn="l" fontAlgn="t">
              <a:lnSpc>
                <a:spcPts val="1950"/>
              </a:lnSpc>
              <a:buFont typeface="Arial" panose="020B0604020202020204" pitchFamily="34" charset="0"/>
              <a:buChar char="•"/>
            </a:pPr>
            <a:r>
              <a:rPr lang="en-US" i="0" dirty="0">
                <a:solidFill>
                  <a:srgbClr val="212121"/>
                </a:solidFill>
                <a:effectLst/>
                <a:latin typeface="Source Sans Pro Web"/>
              </a:rPr>
              <a:t>Do not exceed the maximum designed seating capacity of personnel carriers. </a:t>
            </a:r>
          </a:p>
          <a:p>
            <a:pPr algn="l" fontAlgn="t">
              <a:lnSpc>
                <a:spcPts val="1950"/>
              </a:lnSpc>
              <a:buFont typeface="Arial" panose="020B0604020202020204" pitchFamily="34" charset="0"/>
              <a:buChar char="•"/>
            </a:pPr>
            <a:r>
              <a:rPr lang="en-US" i="0" dirty="0">
                <a:solidFill>
                  <a:srgbClr val="212121"/>
                </a:solidFill>
                <a:effectLst/>
                <a:latin typeface="Source Sans Pro Web"/>
              </a:rPr>
              <a:t>Operate mobile equipment at speeds consistent with roadway conditions.</a:t>
            </a:r>
          </a:p>
          <a:p>
            <a:pPr algn="l" fontAlgn="t">
              <a:lnSpc>
                <a:spcPts val="1950"/>
              </a:lnSpc>
              <a:buFont typeface="Arial" panose="020B0604020202020204" pitchFamily="34" charset="0"/>
              <a:buChar char="•"/>
            </a:pPr>
            <a:r>
              <a:rPr lang="en-US" i="0" dirty="0">
                <a:solidFill>
                  <a:srgbClr val="212121"/>
                </a:solidFill>
                <a:effectLst/>
                <a:latin typeface="Source Sans Pro Web"/>
              </a:rPr>
              <a:t>Task train miners on all equipment they operate.</a:t>
            </a:r>
          </a:p>
        </p:txBody>
      </p:sp>
    </p:spTree>
    <p:extLst>
      <p:ext uri="{BB962C8B-B14F-4D97-AF65-F5344CB8AC3E}">
        <p14:creationId xmlns:p14="http://schemas.microsoft.com/office/powerpoint/2010/main" val="253055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AFB1FA-B711-5B79-36BC-D56361DEAE65}"/>
              </a:ext>
            </a:extLst>
          </p:cNvPr>
          <p:cNvSpPr txBox="1"/>
          <p:nvPr/>
        </p:nvSpPr>
        <p:spPr>
          <a:xfrm>
            <a:off x="85725" y="14317"/>
            <a:ext cx="12192000" cy="6740307"/>
          </a:xfrm>
          <a:prstGeom prst="rect">
            <a:avLst/>
          </a:prstGeom>
          <a:noFill/>
        </p:spPr>
        <p:txBody>
          <a:bodyPr wrap="square">
            <a:spAutoFit/>
          </a:bodyPr>
          <a:lstStyle/>
          <a:p>
            <a:pPr algn="l"/>
            <a:r>
              <a:rPr lang="en-US" sz="2400" b="1" i="0" u="none" strike="noStrike" baseline="0" dirty="0">
                <a:solidFill>
                  <a:srgbClr val="000000"/>
                </a:solidFill>
                <a:latin typeface="TimesNewRoman"/>
              </a:rPr>
              <a:t>At approximately 8:40 a.m., the victim and another surveyor started travelling outby and </a:t>
            </a:r>
            <a:r>
              <a:rPr lang="en-US" sz="2400" b="1" dirty="0">
                <a:solidFill>
                  <a:srgbClr val="000000"/>
                </a:solidFill>
                <a:latin typeface="TimesNewRoman"/>
              </a:rPr>
              <a:t>the surveyor</a:t>
            </a:r>
            <a:r>
              <a:rPr lang="en-US" sz="2400" b="1" i="0" u="none" strike="noStrike" baseline="0" dirty="0">
                <a:solidFill>
                  <a:srgbClr val="000000"/>
                </a:solidFill>
                <a:latin typeface="TimesNewRoman"/>
              </a:rPr>
              <a:t> drove the Stryker in the No. 2 entry toward the Northeast Mains with the victim sitting in the passenger’s seat. They picked up an Engineer, who was walking </a:t>
            </a:r>
            <a:r>
              <a:rPr lang="en-US" sz="2400" b="1" i="0" u="none" strike="noStrike" baseline="0" dirty="0" err="1">
                <a:solidFill>
                  <a:srgbClr val="000000"/>
                </a:solidFill>
                <a:latin typeface="TimesNewRoman"/>
              </a:rPr>
              <a:t>inby</a:t>
            </a:r>
            <a:r>
              <a:rPr lang="en-US" sz="2400" b="1" i="0" u="none" strike="noStrike" baseline="0" dirty="0">
                <a:solidFill>
                  <a:srgbClr val="000000"/>
                </a:solidFill>
                <a:latin typeface="TimesNewRoman"/>
              </a:rPr>
              <a:t> to assist them for the day. The victim sat on top of the Stryker with his feet down behind the seats and the engineer sat in the passenger seat.</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According to interviews, the surveyor continued to drive the Stryker outby and started up a grade. See Appendix A for a map of the accident scene. At approximately 15½-block, the engineer accidentally depressed the emergency stop button (E-stop) located between the seats on the center console (see Appendix B). The E-stop shut the power off to the Stryker, which came to a stop and began drifting backwards downhill. The engineer pulled the E-stop button back out, restoring power to the Stryker. The lights came back on, but the tram control, including the regenerative braking did not work. The surveyor applied the foot brake and the hand activated parking brake but neither functioned. The Stryker began to pick up speed and the surveyor attempted to keep it in the center of the entry as it rolled backwards so the Stryker would not contact the entry ribs and overturn. The Stryker travelled approximately 210 feet and entered the 17-block intersection and veered toward the passenger side rib.</a:t>
            </a:r>
          </a:p>
        </p:txBody>
      </p:sp>
    </p:spTree>
    <p:extLst>
      <p:ext uri="{BB962C8B-B14F-4D97-AF65-F5344CB8AC3E}">
        <p14:creationId xmlns:p14="http://schemas.microsoft.com/office/powerpoint/2010/main" val="13431813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50916-132F-527A-1CE9-3B784488A138}"/>
              </a:ext>
            </a:extLst>
          </p:cNvPr>
          <p:cNvPicPr>
            <a:picLocks noChangeAspect="1"/>
          </p:cNvPicPr>
          <p:nvPr/>
        </p:nvPicPr>
        <p:blipFill>
          <a:blip r:embed="rId2"/>
          <a:stretch>
            <a:fillRect/>
          </a:stretch>
        </p:blipFill>
        <p:spPr>
          <a:xfrm>
            <a:off x="3827399" y="0"/>
            <a:ext cx="4537201" cy="6858000"/>
          </a:xfrm>
          <a:prstGeom prst="rect">
            <a:avLst/>
          </a:prstGeom>
        </p:spPr>
      </p:pic>
      <p:sp>
        <p:nvSpPr>
          <p:cNvPr id="2" name="Rectangle 1">
            <a:extLst>
              <a:ext uri="{FF2B5EF4-FFF2-40B4-BE49-F238E27FC236}">
                <a16:creationId xmlns:a16="http://schemas.microsoft.com/office/drawing/2014/main" id="{523DC9B2-65C5-AB78-34F5-1CE3DEBDF8A6}"/>
              </a:ext>
            </a:extLst>
          </p:cNvPr>
          <p:cNvSpPr/>
          <p:nvPr/>
        </p:nvSpPr>
        <p:spPr>
          <a:xfrm>
            <a:off x="1230719" y="256032"/>
            <a:ext cx="1422184"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Appendix A</a:t>
            </a:r>
          </a:p>
        </p:txBody>
      </p:sp>
    </p:spTree>
    <p:extLst>
      <p:ext uri="{BB962C8B-B14F-4D97-AF65-F5344CB8AC3E}">
        <p14:creationId xmlns:p14="http://schemas.microsoft.com/office/powerpoint/2010/main" val="4948704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B76586-414B-EBB4-A09C-4A34F1DEE9C3}"/>
              </a:ext>
            </a:extLst>
          </p:cNvPr>
          <p:cNvPicPr>
            <a:picLocks noChangeAspect="1"/>
          </p:cNvPicPr>
          <p:nvPr/>
        </p:nvPicPr>
        <p:blipFill>
          <a:blip r:embed="rId2"/>
          <a:stretch>
            <a:fillRect/>
          </a:stretch>
        </p:blipFill>
        <p:spPr>
          <a:xfrm>
            <a:off x="1535162" y="0"/>
            <a:ext cx="9121676" cy="6858000"/>
          </a:xfrm>
          <a:prstGeom prst="rect">
            <a:avLst/>
          </a:prstGeom>
        </p:spPr>
      </p:pic>
      <p:sp>
        <p:nvSpPr>
          <p:cNvPr id="2" name="Rectangle 1">
            <a:extLst>
              <a:ext uri="{FF2B5EF4-FFF2-40B4-BE49-F238E27FC236}">
                <a16:creationId xmlns:a16="http://schemas.microsoft.com/office/drawing/2014/main" id="{4C1697A3-7556-2384-F51E-5855083AB15C}"/>
              </a:ext>
            </a:extLst>
          </p:cNvPr>
          <p:cNvSpPr/>
          <p:nvPr/>
        </p:nvSpPr>
        <p:spPr>
          <a:xfrm>
            <a:off x="0" y="192024"/>
            <a:ext cx="1426994"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Appendix B</a:t>
            </a:r>
          </a:p>
        </p:txBody>
      </p:sp>
    </p:spTree>
    <p:extLst>
      <p:ext uri="{BB962C8B-B14F-4D97-AF65-F5344CB8AC3E}">
        <p14:creationId xmlns:p14="http://schemas.microsoft.com/office/powerpoint/2010/main" val="3177433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269283"/>
            <a:ext cx="12191998" cy="1590742"/>
          </a:xfrm>
          <a:prstGeom prst="rect">
            <a:avLst/>
          </a:prstGeom>
          <a:gradFill>
            <a:gsLst>
              <a:gs pos="0">
                <a:srgbClr val="000000"/>
              </a:gs>
              <a:gs pos="54000">
                <a:schemeClr val="accent1">
                  <a:lumMod val="50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610" y="5269283"/>
            <a:ext cx="12208610" cy="1590742"/>
          </a:xfrm>
          <a:prstGeom prst="rect">
            <a:avLst/>
          </a:prstGeom>
          <a:gradFill>
            <a:gsLst>
              <a:gs pos="18000">
                <a:schemeClr val="accent1">
                  <a:lumMod val="75000"/>
                  <a:alpha val="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8694" y="5267258"/>
            <a:ext cx="4093306" cy="1590742"/>
          </a:xfrm>
          <a:prstGeom prst="rect">
            <a:avLst/>
          </a:prstGeom>
          <a:gradFill>
            <a:gsLst>
              <a:gs pos="23000">
                <a:schemeClr val="accent1">
                  <a:lumMod val="50000"/>
                  <a:alpha val="61000"/>
                </a:schemeClr>
              </a:gs>
              <a:gs pos="100000">
                <a:schemeClr val="accent1">
                  <a:lumMod val="50000"/>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 y="5267258"/>
            <a:ext cx="12198669" cy="1131515"/>
          </a:xfrm>
          <a:prstGeom prst="rect">
            <a:avLst/>
          </a:prstGeom>
          <a:gradFill>
            <a:gsLst>
              <a:gs pos="18000">
                <a:schemeClr val="accent1">
                  <a:alpha val="0"/>
                </a:schemeClr>
              </a:gs>
              <a:gs pos="100000">
                <a:schemeClr val="accent1">
                  <a:lumMod val="60000"/>
                  <a:lumOff val="40000"/>
                  <a:alpha val="5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3FA1AAC-C1ED-4F77-BFA4-BE80FC0AC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6607" y="5278400"/>
            <a:ext cx="7736926" cy="1590741"/>
          </a:xfrm>
          <a:prstGeom prst="rect">
            <a:avLst/>
          </a:prstGeom>
          <a:gradFill>
            <a:gsLst>
              <a:gs pos="50000">
                <a:schemeClr val="accent1">
                  <a:alpha val="0"/>
                </a:schemeClr>
              </a:gs>
              <a:gs pos="100000">
                <a:schemeClr val="accent1">
                  <a:lumMod val="75000"/>
                  <a:alpha val="41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42A739-A22B-1378-FBB3-BBDC17B9950F}"/>
              </a:ext>
            </a:extLst>
          </p:cNvPr>
          <p:cNvSpPr txBox="1"/>
          <p:nvPr/>
        </p:nvSpPr>
        <p:spPr>
          <a:xfrm>
            <a:off x="200245" y="399034"/>
            <a:ext cx="11791507" cy="4406972"/>
          </a:xfrm>
          <a:prstGeom prst="rect">
            <a:avLst/>
          </a:prstGeom>
        </p:spPr>
        <p:txBody>
          <a:bodyPr vert="horz" lIns="91440" tIns="45720" rIns="91440" bIns="45720" rtlCol="0" anchor="ctr">
            <a:normAutofit/>
          </a:bodyPr>
          <a:lstStyle/>
          <a:p>
            <a:pPr>
              <a:lnSpc>
                <a:spcPct val="90000"/>
              </a:lnSpc>
              <a:spcAft>
                <a:spcPts val="600"/>
              </a:spcAft>
            </a:pPr>
            <a:r>
              <a:rPr lang="en-US" sz="2800" b="1" i="0" u="none" strike="noStrike" baseline="0" dirty="0"/>
              <a:t>At approximately 8:50 a.m., the rear passenger side of the Stryker impacted the rib </a:t>
            </a:r>
            <a:r>
              <a:rPr lang="en-US" sz="2800" b="1" i="0" u="none" strike="noStrike" baseline="0" dirty="0" err="1"/>
              <a:t>inby</a:t>
            </a:r>
            <a:r>
              <a:rPr lang="en-US" sz="2800" b="1" i="0" u="none" strike="noStrike" baseline="0" dirty="0"/>
              <a:t> the 17- block intersection. The passenger side rear tire travelled up the rib, causing the Stryker to overturn. The victim and the driver (the surveyor) ended up underneath the Stryker and </a:t>
            </a:r>
            <a:r>
              <a:rPr lang="en-US" sz="2800" b="1" dirty="0"/>
              <a:t>the engineer</a:t>
            </a:r>
            <a:r>
              <a:rPr lang="en-US" sz="2800" b="1" i="0" u="none" strike="noStrike" baseline="0" dirty="0"/>
              <a:t> was thrown clear. </a:t>
            </a:r>
            <a:r>
              <a:rPr lang="en-US" sz="2800" b="1" dirty="0"/>
              <a:t>The driver</a:t>
            </a:r>
            <a:r>
              <a:rPr lang="en-US" sz="2800" b="1" i="0" u="none" strike="noStrike" baseline="0" dirty="0"/>
              <a:t> crawled out from under the Stryker and yelled for the victim and the engineer but only got a response from </a:t>
            </a:r>
            <a:r>
              <a:rPr lang="en-US" sz="2800" b="1" dirty="0"/>
              <a:t>t</a:t>
            </a:r>
            <a:r>
              <a:rPr lang="en-US" sz="2800" b="1" i="0" u="none" strike="noStrike" baseline="0" dirty="0"/>
              <a:t>he engineer. </a:t>
            </a:r>
            <a:r>
              <a:rPr lang="en-US" sz="2800" b="1" dirty="0"/>
              <a:t>The driver</a:t>
            </a:r>
            <a:r>
              <a:rPr lang="en-US" sz="2800" b="1" i="0" u="none" strike="noStrike" baseline="0" dirty="0"/>
              <a:t> ran around the Stryker and found the victim pinned under the passenger side</a:t>
            </a:r>
            <a:r>
              <a:rPr lang="en-US" sz="2800" b="1" dirty="0"/>
              <a:t>. The driver</a:t>
            </a:r>
            <a:r>
              <a:rPr lang="en-US" sz="2800" b="1" i="0" u="none" strike="noStrike" baseline="0" dirty="0"/>
              <a:t> checked the victim's pulse, could not detect one, and started cardiopulmonary resuscitation (CPR).</a:t>
            </a:r>
          </a:p>
        </p:txBody>
      </p:sp>
    </p:spTree>
    <p:extLst>
      <p:ext uri="{BB962C8B-B14F-4D97-AF65-F5344CB8AC3E}">
        <p14:creationId xmlns:p14="http://schemas.microsoft.com/office/powerpoint/2010/main" val="4125245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9566C2-73CD-F53B-6D31-14F787E6E63E}"/>
              </a:ext>
            </a:extLst>
          </p:cNvPr>
          <p:cNvSpPr txBox="1"/>
          <p:nvPr/>
        </p:nvSpPr>
        <p:spPr>
          <a:xfrm>
            <a:off x="847725" y="99858"/>
            <a:ext cx="10496550" cy="3785652"/>
          </a:xfrm>
          <a:prstGeom prst="rect">
            <a:avLst/>
          </a:prstGeom>
          <a:noFill/>
        </p:spPr>
        <p:txBody>
          <a:bodyPr wrap="square">
            <a:spAutoFit/>
          </a:bodyPr>
          <a:lstStyle/>
          <a:p>
            <a:pPr algn="ctr"/>
            <a:r>
              <a:rPr lang="en-US" sz="2400" b="1" i="0" u="none" strike="noStrike" baseline="0" dirty="0">
                <a:solidFill>
                  <a:srgbClr val="000000"/>
                </a:solidFill>
                <a:latin typeface="TimesNewRoman"/>
              </a:rPr>
              <a:t>DISCUSSION</a:t>
            </a:r>
          </a:p>
          <a:p>
            <a:pPr algn="ctr"/>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Location of the Accident The accident occurred at 17-block in the No. 2 entry of the Tailgate section (see Appendix A). The section has varying grades along its entire length, but the overall grade from the working face of the section to the Northeast Mains is uphill. Based on interviews, investigators determined that the Stryker lost power and began drifting backwards at 15½-block. The distance from this location to the impact point at 17-block is approximately 210 feet with an average grade of approximately 9.5%. Allegheny Surveys, Inc, a surveying contractor, surveyed the accident scene.</a:t>
            </a:r>
            <a:endParaRPr lang="en-US" sz="1800" b="1" i="0" u="none" strike="noStrike" baseline="0" dirty="0">
              <a:solidFill>
                <a:srgbClr val="000000"/>
              </a:solidFill>
              <a:latin typeface="TimesNewRoman"/>
            </a:endParaRPr>
          </a:p>
        </p:txBody>
      </p:sp>
      <p:pic>
        <p:nvPicPr>
          <p:cNvPr id="11266" name="Picture 2" descr="Two workers talking Royalty Free Vector Image - VectorStock">
            <a:extLst>
              <a:ext uri="{FF2B5EF4-FFF2-40B4-BE49-F238E27FC236}">
                <a16:creationId xmlns:a16="http://schemas.microsoft.com/office/drawing/2014/main" id="{48602C02-04F0-2261-F2D9-DDF37F2DE2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 b="7752"/>
          <a:stretch>
            <a:fillRect/>
          </a:stretch>
        </p:blipFill>
        <p:spPr bwMode="auto">
          <a:xfrm>
            <a:off x="1749660" y="4316817"/>
            <a:ext cx="1682958" cy="195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1007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089929-5718-41AD-C01C-0866B5C814A2}"/>
              </a:ext>
            </a:extLst>
          </p:cNvPr>
          <p:cNvSpPr txBox="1"/>
          <p:nvPr/>
        </p:nvSpPr>
        <p:spPr>
          <a:xfrm>
            <a:off x="425247" y="443475"/>
            <a:ext cx="11441260" cy="4524315"/>
          </a:xfrm>
          <a:prstGeom prst="rect">
            <a:avLst/>
          </a:prstGeom>
          <a:noFill/>
        </p:spPr>
        <p:txBody>
          <a:bodyPr wrap="square">
            <a:spAutoFit/>
          </a:bodyPr>
          <a:lstStyle/>
          <a:p>
            <a:pPr algn="ctr"/>
            <a:r>
              <a:rPr lang="en-US" sz="2400" b="1" i="0" u="none" strike="noStrike" baseline="0" dirty="0">
                <a:solidFill>
                  <a:srgbClr val="000000"/>
                </a:solidFill>
                <a:latin typeface="TimesNewRoman"/>
              </a:rPr>
              <a:t>Equipment Involved</a:t>
            </a:r>
          </a:p>
          <a:p>
            <a:pPr algn="l"/>
            <a:r>
              <a:rPr lang="en-US" sz="2400" b="1" i="0" u="none" strike="noStrike" baseline="0" dirty="0">
                <a:solidFill>
                  <a:srgbClr val="000000"/>
                </a:solidFill>
                <a:latin typeface="TimesNewRoman"/>
              </a:rPr>
              <a:t>The Stryker personnel carrier involved in the accident was delivered to the mine in December 2022. The Stryker had a seating capacity of two persons and was being used to transport miners to and from the Tailgate section from the Northeast Mains track. Three miners were riding on the Stryker at the time of the accident. The mine operator has a Comprehensive Mine Safety Program that states, </a:t>
            </a:r>
            <a:r>
              <a:rPr lang="en-US" sz="2400" b="1" i="0" u="sng" strike="noStrike" baseline="0" dirty="0">
                <a:solidFill>
                  <a:srgbClr val="FF0000"/>
                </a:solidFill>
                <a:latin typeface="TimesNewRoman"/>
              </a:rPr>
              <a:t>“No employee shall ride in the scoop bucket, or on top of the scoop, or any equipment that does not provide adequate seating.” </a:t>
            </a:r>
            <a:r>
              <a:rPr lang="en-US" sz="2400" b="1" i="0" u="none" strike="noStrike" baseline="0" dirty="0">
                <a:solidFill>
                  <a:srgbClr val="000000"/>
                </a:solidFill>
                <a:latin typeface="TimesNewRoman"/>
              </a:rPr>
              <a:t>the victim was not in a designated seat and was sitting on top of the personnel carrier directly behind the seats. The mine operator did not ensure the number of miners traveling on each personnel carrier did not exceed the available number of seats when transporting miners, which contributed to the severity of the accident.</a:t>
            </a:r>
          </a:p>
        </p:txBody>
      </p:sp>
      <p:pic>
        <p:nvPicPr>
          <p:cNvPr id="5" name="Graphic 4" descr="Clipboard with solid fill">
            <a:extLst>
              <a:ext uri="{FF2B5EF4-FFF2-40B4-BE49-F238E27FC236}">
                <a16:creationId xmlns:a16="http://schemas.microsoft.com/office/drawing/2014/main" id="{A96CE92B-F672-4642-41BA-A0A460EADE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15535" y="4800599"/>
            <a:ext cx="1792706" cy="1792706"/>
          </a:xfrm>
          <a:prstGeom prst="rect">
            <a:avLst/>
          </a:prstGeom>
        </p:spPr>
      </p:pic>
    </p:spTree>
    <p:extLst>
      <p:ext uri="{BB962C8B-B14F-4D97-AF65-F5344CB8AC3E}">
        <p14:creationId xmlns:p14="http://schemas.microsoft.com/office/powerpoint/2010/main" val="106040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snake&#10;&#10;AI-generated content may be incorrect.">
            <a:extLst>
              <a:ext uri="{FF2B5EF4-FFF2-40B4-BE49-F238E27FC236}">
                <a16:creationId xmlns:a16="http://schemas.microsoft.com/office/drawing/2014/main" id="{3BF9D496-3A93-CBE9-269B-C9B58EE6762D}"/>
              </a:ext>
            </a:extLst>
          </p:cNvPr>
          <p:cNvPicPr>
            <a:picLocks noChangeAspect="1"/>
          </p:cNvPicPr>
          <p:nvPr/>
        </p:nvPicPr>
        <p:blipFill>
          <a:blip r:embed="rId2"/>
          <a:srcRect l="33317" r="1" b="1"/>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Box 2">
            <a:extLst>
              <a:ext uri="{FF2B5EF4-FFF2-40B4-BE49-F238E27FC236}">
                <a16:creationId xmlns:a16="http://schemas.microsoft.com/office/drawing/2014/main" id="{4E83284A-5894-F6A0-96BD-4B8EEB7DEBC3}"/>
              </a:ext>
            </a:extLst>
          </p:cNvPr>
          <p:cNvSpPr txBox="1"/>
          <p:nvPr/>
        </p:nvSpPr>
        <p:spPr>
          <a:xfrm>
            <a:off x="6417734" y="2614612"/>
            <a:ext cx="5291663" cy="3752849"/>
          </a:xfrm>
          <a:prstGeom prst="rect">
            <a:avLst/>
          </a:prstGeom>
        </p:spPr>
        <p:txBody>
          <a:bodyPr vert="horz" lIns="91440" tIns="45720" rIns="91440" bIns="45720" rtlCol="0">
            <a:normAutofit/>
          </a:bodyPr>
          <a:lstStyle/>
          <a:p>
            <a:pPr algn="ctr">
              <a:lnSpc>
                <a:spcPct val="90000"/>
              </a:lnSpc>
              <a:spcAft>
                <a:spcPts val="600"/>
              </a:spcAft>
            </a:pPr>
            <a:r>
              <a:rPr lang="en-US" b="1" i="0" u="none" strike="noStrike" baseline="0" dirty="0"/>
              <a:t>OVERVIEW</a:t>
            </a:r>
          </a:p>
          <a:p>
            <a:pPr indent="-228600">
              <a:lnSpc>
                <a:spcPct val="90000"/>
              </a:lnSpc>
              <a:spcAft>
                <a:spcPts val="600"/>
              </a:spcAft>
              <a:buFont typeface="Arial" panose="020B0604020202020204" pitchFamily="34" charset="0"/>
              <a:buChar char="•"/>
            </a:pPr>
            <a:r>
              <a:rPr lang="en-US" b="1" i="0" u="none" strike="noStrike" baseline="0" dirty="0"/>
              <a:t>On March 18, 2023, at approximately 2:05 a.m., a 41-year-old roof bolter operator with over eight years of mining experience, died when a section of roof fell while he and others were building cribs (roof support) during the recovery of longwall shields.</a:t>
            </a:r>
          </a:p>
        </p:txBody>
      </p:sp>
    </p:spTree>
    <p:extLst>
      <p:ext uri="{BB962C8B-B14F-4D97-AF65-F5344CB8AC3E}">
        <p14:creationId xmlns:p14="http://schemas.microsoft.com/office/powerpoint/2010/main" val="2885028675"/>
      </p:ext>
    </p:extLst>
  </p:cSld>
  <p:clrMapOvr>
    <a:masterClrMapping/>
  </p:clrMapOvr>
  <p:transition spd="slow">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5945B8-29C8-B91C-0352-09DE1AD855BF}"/>
              </a:ext>
            </a:extLst>
          </p:cNvPr>
          <p:cNvSpPr txBox="1"/>
          <p:nvPr/>
        </p:nvSpPr>
        <p:spPr>
          <a:xfrm>
            <a:off x="133350" y="0"/>
            <a:ext cx="11925300" cy="5262979"/>
          </a:xfrm>
          <a:prstGeom prst="rect">
            <a:avLst/>
          </a:prstGeom>
          <a:noFill/>
        </p:spPr>
        <p:txBody>
          <a:bodyPr wrap="square">
            <a:spAutoFit/>
          </a:bodyPr>
          <a:lstStyle/>
          <a:p>
            <a:pPr algn="ctr"/>
            <a:r>
              <a:rPr lang="en-US" sz="2400" b="1" i="0" u="none" strike="noStrike" baseline="0" dirty="0">
                <a:solidFill>
                  <a:srgbClr val="000000"/>
                </a:solidFill>
                <a:latin typeface="TimesNewRoman"/>
              </a:rPr>
              <a:t>Stryker Electrical System</a:t>
            </a:r>
          </a:p>
          <a:p>
            <a:pPr algn="ctr"/>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The Stryker was equipped with an electrical propulsion system that includes a lead-acid battery pack, a 3-phase induction motor, and a motor controller. The motor controller initiates a regenerative braking system that recharges the batteries as a miner releases the accelerator pedal. The regenerative braking system also slows the Stryker down as the motor charges the batteries.</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When the E-stop button is depressed, it deenergizes the motor controller. The motor controller is incapable of providing regenerative braking when it has no power. The service or parking brake systems would be the only means to slow or stop the Stryker. The Stryker was designed so that it must come to a complete stop before the controller can fully reset after the E-stop is pulled back out. This design was incorporated to prevent damage to the drive axle.</a:t>
            </a:r>
            <a:endParaRPr lang="en-US" sz="1800" b="1" i="0" u="none" strike="noStrike" baseline="0" dirty="0">
              <a:solidFill>
                <a:srgbClr val="000000"/>
              </a:solidFill>
              <a:latin typeface="TimesNewRoman"/>
            </a:endParaRPr>
          </a:p>
        </p:txBody>
      </p:sp>
      <p:pic>
        <p:nvPicPr>
          <p:cNvPr id="12290" name="Picture 2" descr="4+ Thousand Electrical Circuit Cartoon Royalty-Free Images, Stock Photos &amp;  Pictures | Shutterstock">
            <a:extLst>
              <a:ext uri="{FF2B5EF4-FFF2-40B4-BE49-F238E27FC236}">
                <a16:creationId xmlns:a16="http://schemas.microsoft.com/office/drawing/2014/main" id="{020AA9A0-3826-76F2-ADB2-F400ED6D0AF5}"/>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b="5433"/>
          <a:stretch>
            <a:fillRect/>
          </a:stretch>
        </p:blipFill>
        <p:spPr bwMode="auto">
          <a:xfrm>
            <a:off x="274865" y="500514"/>
            <a:ext cx="11642270" cy="536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756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F4B4B-E688-F4E3-A79B-4C6ADD4C25E0}"/>
              </a:ext>
            </a:extLst>
          </p:cNvPr>
          <p:cNvSpPr txBox="1"/>
          <p:nvPr/>
        </p:nvSpPr>
        <p:spPr>
          <a:xfrm>
            <a:off x="414337" y="160788"/>
            <a:ext cx="11363325" cy="2677656"/>
          </a:xfrm>
          <a:prstGeom prst="rect">
            <a:avLst/>
          </a:prstGeom>
          <a:noFill/>
        </p:spPr>
        <p:txBody>
          <a:bodyPr wrap="square">
            <a:spAutoFit/>
          </a:bodyPr>
          <a:lstStyle/>
          <a:p>
            <a:pPr algn="l"/>
            <a:r>
              <a:rPr lang="en-US" sz="2400" b="1" i="0" u="none" strike="noStrike" baseline="0" dirty="0">
                <a:solidFill>
                  <a:srgbClr val="000000"/>
                </a:solidFill>
                <a:latin typeface="TimesNewRoman"/>
              </a:rPr>
              <a:t>The Stryker rolling backwards down the grade prevented the regenerative braking system from resetting after the E-stop button was pulled back out. Curtis Instruments Inc., the motor controller manufacturer, conducted testing and data extraction of the controller and did not detect any faults or abnormalities throughout the testing process. MSHA Technical Support observed this testing, reviewed the data, and did not find any electrical deficiencies that could have resulted in a failure of the regenerative braking system or a loss of system propulsion.</a:t>
            </a:r>
          </a:p>
        </p:txBody>
      </p:sp>
      <p:pic>
        <p:nvPicPr>
          <p:cNvPr id="13314" name="Picture 2" descr="1205M">
            <a:extLst>
              <a:ext uri="{FF2B5EF4-FFF2-40B4-BE49-F238E27FC236}">
                <a16:creationId xmlns:a16="http://schemas.microsoft.com/office/drawing/2014/main" id="{DF180789-6810-8FD8-D643-349277384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999" y="276144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9302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3B0E1C-62AA-D1D2-A4CF-B1DD2AF5F092}"/>
              </a:ext>
            </a:extLst>
          </p:cNvPr>
          <p:cNvSpPr txBox="1"/>
          <p:nvPr/>
        </p:nvSpPr>
        <p:spPr>
          <a:xfrm>
            <a:off x="219075" y="0"/>
            <a:ext cx="11630025" cy="4524315"/>
          </a:xfrm>
          <a:prstGeom prst="rect">
            <a:avLst/>
          </a:prstGeom>
          <a:noFill/>
        </p:spPr>
        <p:txBody>
          <a:bodyPr wrap="square">
            <a:spAutoFit/>
          </a:bodyPr>
          <a:lstStyle/>
          <a:p>
            <a:pPr algn="ctr"/>
            <a:r>
              <a:rPr lang="en-US" sz="2400" b="1" i="0" u="none" strike="noStrike" baseline="0">
                <a:solidFill>
                  <a:srgbClr val="000000"/>
                </a:solidFill>
                <a:latin typeface="TimesNewRoman"/>
              </a:rPr>
              <a:t>Stryker Braking System</a:t>
            </a:r>
          </a:p>
          <a:p>
            <a:pPr algn="ctr"/>
            <a:endParaRPr lang="en-US" sz="2400" b="1" i="0" u="none" strike="noStrike" baseline="0">
              <a:solidFill>
                <a:srgbClr val="000000"/>
              </a:solidFill>
              <a:latin typeface="TimesNewRoman"/>
            </a:endParaRPr>
          </a:p>
          <a:p>
            <a:pPr algn="l"/>
            <a:r>
              <a:rPr lang="en-US" sz="2400" b="1" i="0" u="none" strike="noStrike" baseline="0">
                <a:solidFill>
                  <a:srgbClr val="000000"/>
                </a:solidFill>
                <a:latin typeface="TimesNewRoman"/>
              </a:rPr>
              <a:t>The Stryker had a wet brake system consisting of a wet brake assembly (brake pack) on each side of the rear axle. The brake packs contain the discs that slow or stop the personnel carrier. The wet brake system is designed to activate by either of two methods: hydraulically by a service brake foot pedal or mechanically by a parking brake hand lever. Both methods activate the same set of brake packs on the rear axle. MSHA Technical Support and WVOMHST personnel examined and tested the components of the braking system. The rear axle brake components were observed to be in operable condition and the brake discs were observed to have minimal wear. Based on interviews with miners, the regenerative braking system was used almost exclusively to slow or stop the Stryker.</a:t>
            </a:r>
            <a:endParaRPr lang="en-US" sz="2400" b="1" i="0" u="none" strike="noStrike" baseline="0" dirty="0">
              <a:solidFill>
                <a:srgbClr val="000000"/>
              </a:solidFill>
              <a:latin typeface="TimesNewRoman"/>
            </a:endParaRPr>
          </a:p>
        </p:txBody>
      </p:sp>
    </p:spTree>
    <p:extLst>
      <p:ext uri="{BB962C8B-B14F-4D97-AF65-F5344CB8AC3E}">
        <p14:creationId xmlns:p14="http://schemas.microsoft.com/office/powerpoint/2010/main" val="227886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5974D5-3B63-84BF-52F7-A973FFC87C8D}"/>
              </a:ext>
            </a:extLst>
          </p:cNvPr>
          <p:cNvSpPr txBox="1"/>
          <p:nvPr/>
        </p:nvSpPr>
        <p:spPr>
          <a:xfrm>
            <a:off x="185737" y="290543"/>
            <a:ext cx="11820525" cy="4524315"/>
          </a:xfrm>
          <a:prstGeom prst="rect">
            <a:avLst/>
          </a:prstGeom>
          <a:noFill/>
        </p:spPr>
        <p:txBody>
          <a:bodyPr wrap="square">
            <a:spAutoFit/>
          </a:bodyPr>
          <a:lstStyle/>
          <a:p>
            <a:pPr algn="l"/>
            <a:r>
              <a:rPr lang="en-US" sz="2400" b="1" i="0" u="none" strike="noStrike" baseline="0" dirty="0">
                <a:solidFill>
                  <a:srgbClr val="000000"/>
                </a:solidFill>
                <a:latin typeface="TimesNewRoman"/>
              </a:rPr>
              <a:t>The service brake is activated through a foot brake master cylinder that pushes hydraulic oil to the brake packs. The investigators applied the service brake foot pedal and manually rotated the rear wheel. The application of the service brake foot pedal did not create any hydraulic pressure and did not prevent the rear wheels from rotating. Additionally, when the service brake foot pedal was released, there was no pressure that returned it to the fully released position as designed. Maintenance records obtained during the investigation show the foot brake master cylinder was replaced on January 17, 2023. The master cylinder that was replaced on the Stryker was not the designed master cylinder for the wet brake system. The wet brake system was designed to work with a foot brake master cylinder compatible with mineral based hydraulic oil. The replacement master cylinder is designed to operate with DOT 3/4 brake fluid according to the reservoir cap (see Appendix D).</a:t>
            </a:r>
          </a:p>
        </p:txBody>
      </p:sp>
    </p:spTree>
    <p:extLst>
      <p:ext uri="{BB962C8B-B14F-4D97-AF65-F5344CB8AC3E}">
        <p14:creationId xmlns:p14="http://schemas.microsoft.com/office/powerpoint/2010/main" val="3613001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CAD59-FD81-A874-F81E-3671A9EF5536}"/>
              </a:ext>
            </a:extLst>
          </p:cNvPr>
          <p:cNvPicPr>
            <a:picLocks noChangeAspect="1"/>
          </p:cNvPicPr>
          <p:nvPr/>
        </p:nvPicPr>
        <p:blipFill>
          <a:blip r:embed="rId2"/>
          <a:stretch>
            <a:fillRect/>
          </a:stretch>
        </p:blipFill>
        <p:spPr>
          <a:xfrm>
            <a:off x="643467" y="621242"/>
            <a:ext cx="5291666" cy="5291666"/>
          </a:xfrm>
          <a:prstGeom prst="rect">
            <a:avLst/>
          </a:prstGeom>
        </p:spPr>
      </p:pic>
      <p:pic>
        <p:nvPicPr>
          <p:cNvPr id="5" name="Picture 4">
            <a:extLst>
              <a:ext uri="{FF2B5EF4-FFF2-40B4-BE49-F238E27FC236}">
                <a16:creationId xmlns:a16="http://schemas.microsoft.com/office/drawing/2014/main" id="{E36D7259-D588-8CC9-3E72-095744AD15B8}"/>
              </a:ext>
            </a:extLst>
          </p:cNvPr>
          <p:cNvPicPr>
            <a:picLocks noChangeAspect="1"/>
          </p:cNvPicPr>
          <p:nvPr/>
        </p:nvPicPr>
        <p:blipFill>
          <a:blip r:embed="rId3"/>
          <a:stretch>
            <a:fillRect/>
          </a:stretch>
        </p:blipFill>
        <p:spPr>
          <a:xfrm>
            <a:off x="6256865" y="627856"/>
            <a:ext cx="5291667" cy="5278437"/>
          </a:xfrm>
          <a:prstGeom prst="rect">
            <a:avLst/>
          </a:prstGeom>
        </p:spPr>
      </p:pic>
      <p:sp>
        <p:nvSpPr>
          <p:cNvPr id="7" name="TextBox 6">
            <a:extLst>
              <a:ext uri="{FF2B5EF4-FFF2-40B4-BE49-F238E27FC236}">
                <a16:creationId xmlns:a16="http://schemas.microsoft.com/office/drawing/2014/main" id="{301BE983-1A0B-3DDA-4E9D-C550E9D6081F}"/>
              </a:ext>
            </a:extLst>
          </p:cNvPr>
          <p:cNvSpPr txBox="1"/>
          <p:nvPr/>
        </p:nvSpPr>
        <p:spPr>
          <a:xfrm>
            <a:off x="3208865" y="120134"/>
            <a:ext cx="6096000" cy="461665"/>
          </a:xfrm>
          <a:prstGeom prst="rect">
            <a:avLst/>
          </a:prstGeom>
          <a:noFill/>
        </p:spPr>
        <p:txBody>
          <a:bodyPr wrap="square">
            <a:spAutoFit/>
          </a:bodyPr>
          <a:lstStyle/>
          <a:p>
            <a:pPr algn="l"/>
            <a:r>
              <a:rPr lang="en-US" sz="2400" b="1" i="0" u="none" strike="noStrike" baseline="0" dirty="0">
                <a:solidFill>
                  <a:srgbClr val="000000"/>
                </a:solidFill>
                <a:latin typeface="TimesNewRoman"/>
              </a:rPr>
              <a:t>APPENDIX D – Brake Master Cylinders</a:t>
            </a:r>
          </a:p>
        </p:txBody>
      </p:sp>
      <p:sp>
        <p:nvSpPr>
          <p:cNvPr id="9" name="TextBox 8">
            <a:extLst>
              <a:ext uri="{FF2B5EF4-FFF2-40B4-BE49-F238E27FC236}">
                <a16:creationId xmlns:a16="http://schemas.microsoft.com/office/drawing/2014/main" id="{66EC49D1-674A-BEC9-354C-2D1CFE3B78E3}"/>
              </a:ext>
            </a:extLst>
          </p:cNvPr>
          <p:cNvSpPr txBox="1"/>
          <p:nvPr/>
        </p:nvSpPr>
        <p:spPr>
          <a:xfrm>
            <a:off x="643467" y="6059269"/>
            <a:ext cx="5291666" cy="646331"/>
          </a:xfrm>
          <a:prstGeom prst="rect">
            <a:avLst/>
          </a:prstGeom>
          <a:noFill/>
        </p:spPr>
        <p:txBody>
          <a:bodyPr wrap="square">
            <a:spAutoFit/>
          </a:bodyPr>
          <a:lstStyle/>
          <a:p>
            <a:pPr algn="l"/>
            <a:r>
              <a:rPr lang="en-US" sz="1800" b="0" i="1" u="none" strike="noStrike" baseline="0" dirty="0">
                <a:solidFill>
                  <a:srgbClr val="000000"/>
                </a:solidFill>
                <a:latin typeface="TimesNewRoman"/>
              </a:rPr>
              <a:t>Figure 1: Brake Master Cylinder on Stryker at the time of the accident</a:t>
            </a:r>
          </a:p>
        </p:txBody>
      </p:sp>
      <p:sp>
        <p:nvSpPr>
          <p:cNvPr id="11" name="TextBox 10">
            <a:extLst>
              <a:ext uri="{FF2B5EF4-FFF2-40B4-BE49-F238E27FC236}">
                <a16:creationId xmlns:a16="http://schemas.microsoft.com/office/drawing/2014/main" id="{BE0780A7-140B-4B0B-6276-72E5B47FB216}"/>
              </a:ext>
            </a:extLst>
          </p:cNvPr>
          <p:cNvSpPr txBox="1"/>
          <p:nvPr/>
        </p:nvSpPr>
        <p:spPr>
          <a:xfrm>
            <a:off x="6286499" y="6059268"/>
            <a:ext cx="5686425" cy="646331"/>
          </a:xfrm>
          <a:prstGeom prst="rect">
            <a:avLst/>
          </a:prstGeom>
          <a:noFill/>
        </p:spPr>
        <p:txBody>
          <a:bodyPr wrap="square">
            <a:spAutoFit/>
          </a:bodyPr>
          <a:lstStyle/>
          <a:p>
            <a:pPr algn="l"/>
            <a:r>
              <a:rPr lang="en-US" sz="1800" b="0" i="1" u="none" strike="noStrike" baseline="0" dirty="0">
                <a:solidFill>
                  <a:srgbClr val="000000"/>
                </a:solidFill>
                <a:latin typeface="TimesNewRoman"/>
              </a:rPr>
              <a:t>Figure 2: Brake Master Cylinder designed for Stryker service brake system</a:t>
            </a:r>
          </a:p>
        </p:txBody>
      </p:sp>
    </p:spTree>
    <p:extLst>
      <p:ext uri="{BB962C8B-B14F-4D97-AF65-F5344CB8AC3E}">
        <p14:creationId xmlns:p14="http://schemas.microsoft.com/office/powerpoint/2010/main" val="834641563"/>
      </p:ext>
    </p:extLst>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1585D8-B874-C4E0-4683-A2CBC55FB40F}"/>
              </a:ext>
            </a:extLst>
          </p:cNvPr>
          <p:cNvSpPr txBox="1"/>
          <p:nvPr/>
        </p:nvSpPr>
        <p:spPr>
          <a:xfrm>
            <a:off x="295275" y="166718"/>
            <a:ext cx="11601450" cy="7109639"/>
          </a:xfrm>
          <a:prstGeom prst="rect">
            <a:avLst/>
          </a:prstGeom>
          <a:noFill/>
        </p:spPr>
        <p:txBody>
          <a:bodyPr wrap="square">
            <a:spAutoFit/>
          </a:bodyPr>
          <a:lstStyle/>
          <a:p>
            <a:pPr algn="l"/>
            <a:r>
              <a:rPr lang="en-US" sz="2400" b="1" i="0" u="none" strike="noStrike" baseline="0" dirty="0">
                <a:solidFill>
                  <a:srgbClr val="000000"/>
                </a:solidFill>
                <a:latin typeface="TimesNewRoman"/>
              </a:rPr>
              <a:t>MSHA Technical Support’s lab analysis determined that mineral based hydraulic oil was inside of the recently installed master cylinder reservoir at the time of the accident. The piston spring cup inside the brake master cylinder was found to be damaged when inspecting the internal components (see Appendix E). An analysis conducted by an independent laboratory contracted by Technical Support, determined the piston spring cup to be made of Ethylene-Propylene (EP), which is not compatible with mineral based hydraulic oil. The mineral based hydraulic oil inside the brake master cylinder caused the piston spring cup to swell and eventually fail over time. This failure of the piston spring cup would not allow the brake master cylinder to build pressure to engage the service brake. Investigators determined this condition contributed to the accident but were unable to determine how long the condition existed.</a:t>
            </a:r>
          </a:p>
          <a:p>
            <a:pPr algn="l"/>
            <a:endParaRPr lang="en-US" sz="2400" b="1" i="0" u="none" strike="noStrike" baseline="0" dirty="0">
              <a:solidFill>
                <a:srgbClr val="000000"/>
              </a:solidFill>
              <a:latin typeface="TimesNewRoman"/>
            </a:endParaRPr>
          </a:p>
          <a:p>
            <a:r>
              <a:rPr lang="en-US" sz="2400" b="1" dirty="0"/>
              <a:t>The investigators moved the parking brake lever into the applied position and attempted to manually rotate the wheels at the accident scene. The parking brake provided no resistance to the rear drive axle due to slack in the parking brake cable. Investigators determined that it was out of adjustment and contributed to the accident.</a:t>
            </a:r>
          </a:p>
          <a:p>
            <a:pPr algn="l"/>
            <a:endParaRPr lang="en-US" sz="2400" b="1" dirty="0">
              <a:solidFill>
                <a:srgbClr val="000000"/>
              </a:solidFill>
              <a:latin typeface="TimesNewRoman"/>
            </a:endParaRPr>
          </a:p>
          <a:p>
            <a:pPr algn="l"/>
            <a:endParaRPr lang="en-US" sz="2400" b="1" i="0" u="none" strike="noStrike" baseline="0" dirty="0">
              <a:solidFill>
                <a:srgbClr val="000000"/>
              </a:solidFill>
              <a:latin typeface="TimesNewRoman"/>
            </a:endParaRPr>
          </a:p>
        </p:txBody>
      </p:sp>
    </p:spTree>
    <p:extLst>
      <p:ext uri="{BB962C8B-B14F-4D97-AF65-F5344CB8AC3E}">
        <p14:creationId xmlns:p14="http://schemas.microsoft.com/office/powerpoint/2010/main" val="3608884643"/>
      </p:ext>
    </p:extLst>
  </p:cSld>
  <p:clrMapOvr>
    <a:masterClrMapping/>
  </p:clrMapOvr>
  <p:transition spd="slow">
    <p:comb/>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815CC-94A0-2F73-141F-A2F274AC3398}"/>
              </a:ext>
            </a:extLst>
          </p:cNvPr>
          <p:cNvPicPr>
            <a:picLocks noChangeAspect="1"/>
          </p:cNvPicPr>
          <p:nvPr/>
        </p:nvPicPr>
        <p:blipFill>
          <a:blip r:embed="rId2"/>
          <a:stretch>
            <a:fillRect/>
          </a:stretch>
        </p:blipFill>
        <p:spPr>
          <a:xfrm>
            <a:off x="561975" y="608329"/>
            <a:ext cx="10578642" cy="6106795"/>
          </a:xfrm>
          <a:prstGeom prst="rect">
            <a:avLst/>
          </a:prstGeom>
        </p:spPr>
      </p:pic>
      <p:sp>
        <p:nvSpPr>
          <p:cNvPr id="5" name="TextBox 4">
            <a:extLst>
              <a:ext uri="{FF2B5EF4-FFF2-40B4-BE49-F238E27FC236}">
                <a16:creationId xmlns:a16="http://schemas.microsoft.com/office/drawing/2014/main" id="{78D9BD48-0CA4-D3B7-D9A1-D67D61BFE36A}"/>
              </a:ext>
            </a:extLst>
          </p:cNvPr>
          <p:cNvSpPr txBox="1"/>
          <p:nvPr/>
        </p:nvSpPr>
        <p:spPr>
          <a:xfrm>
            <a:off x="1331684" y="146664"/>
            <a:ext cx="9039224" cy="461665"/>
          </a:xfrm>
          <a:prstGeom prst="rect">
            <a:avLst/>
          </a:prstGeom>
          <a:noFill/>
        </p:spPr>
        <p:txBody>
          <a:bodyPr wrap="square">
            <a:spAutoFit/>
          </a:bodyPr>
          <a:lstStyle/>
          <a:p>
            <a:pPr algn="l"/>
            <a:r>
              <a:rPr lang="en-US" sz="2400" b="1" i="0" u="none" strike="noStrike" baseline="0" dirty="0">
                <a:solidFill>
                  <a:srgbClr val="000000"/>
                </a:solidFill>
                <a:latin typeface="TimesNewRoman"/>
              </a:rPr>
              <a:t>APPENDIX E – Stryker Brake Master Cylinder Disassembled</a:t>
            </a:r>
          </a:p>
        </p:txBody>
      </p:sp>
    </p:spTree>
    <p:extLst>
      <p:ext uri="{BB962C8B-B14F-4D97-AF65-F5344CB8AC3E}">
        <p14:creationId xmlns:p14="http://schemas.microsoft.com/office/powerpoint/2010/main" val="1501994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D74626-C09B-A4E8-648E-338344FAAC8C}"/>
              </a:ext>
            </a:extLst>
          </p:cNvPr>
          <p:cNvSpPr txBox="1"/>
          <p:nvPr/>
        </p:nvSpPr>
        <p:spPr>
          <a:xfrm>
            <a:off x="95250" y="0"/>
            <a:ext cx="12001500" cy="3170099"/>
          </a:xfrm>
          <a:prstGeom prst="rect">
            <a:avLst/>
          </a:prstGeom>
          <a:noFill/>
        </p:spPr>
        <p:txBody>
          <a:bodyPr wrap="square">
            <a:spAutoFit/>
          </a:bodyPr>
          <a:lstStyle/>
          <a:p>
            <a:pPr algn="ctr"/>
            <a:r>
              <a:rPr lang="en-US" sz="2000" b="1" i="0" u="none" strike="noStrike" baseline="0" dirty="0">
                <a:solidFill>
                  <a:srgbClr val="000000"/>
                </a:solidFill>
                <a:latin typeface="TimesNewRoman"/>
              </a:rPr>
              <a:t>Examinations</a:t>
            </a:r>
          </a:p>
          <a:p>
            <a:pPr algn="ctr"/>
            <a:endParaRPr lang="en-US" sz="2000" b="1" i="0" u="none" strike="noStrike" baseline="0" dirty="0">
              <a:solidFill>
                <a:srgbClr val="000000"/>
              </a:solidFill>
              <a:latin typeface="TimesNewRoman"/>
            </a:endParaRPr>
          </a:p>
          <a:p>
            <a:pPr algn="l"/>
            <a:r>
              <a:rPr lang="en-US" sz="2000" b="1" i="0" u="none" strike="noStrike" baseline="0" dirty="0">
                <a:solidFill>
                  <a:srgbClr val="000000"/>
                </a:solidFill>
                <a:latin typeface="TimesNewRoman"/>
              </a:rPr>
              <a:t>An electrician, conducted the last required weekly electrical examination on the Stryker on March 20, 2023. No hazards were reported.</a:t>
            </a:r>
          </a:p>
          <a:p>
            <a:pPr algn="l"/>
            <a:r>
              <a:rPr lang="en-US" sz="2000" b="1" i="0" u="none" strike="noStrike" baseline="0" dirty="0">
                <a:solidFill>
                  <a:srgbClr val="000000"/>
                </a:solidFill>
                <a:latin typeface="TimesNewRoman"/>
              </a:rPr>
              <a:t>MSHA regulations do not require pre-operational examinations on this type of equipment. The mine provides a checklist located on the equipment for miners to use when conducting pre-operational examinations on Stryker personnel carriers; however, they do not record the examinations. The checklist includes a requirement to inspect both the service and parking brakes. According to interviews, a pre-operational examination was not conducted on the Stryker before operating it prior to the accident. Investigators determined this contributed to the accident.</a:t>
            </a:r>
          </a:p>
        </p:txBody>
      </p:sp>
      <p:sp>
        <p:nvSpPr>
          <p:cNvPr id="4" name="Rectangle: Folded Corner 3">
            <a:extLst>
              <a:ext uri="{FF2B5EF4-FFF2-40B4-BE49-F238E27FC236}">
                <a16:creationId xmlns:a16="http://schemas.microsoft.com/office/drawing/2014/main" id="{F51E2BA0-CB1F-CDB1-4B7E-345A223DD317}"/>
              </a:ext>
            </a:extLst>
          </p:cNvPr>
          <p:cNvSpPr/>
          <p:nvPr/>
        </p:nvSpPr>
        <p:spPr>
          <a:xfrm>
            <a:off x="4883020" y="3429000"/>
            <a:ext cx="2425960" cy="2948474"/>
          </a:xfrm>
          <a:prstGeom prst="foldedCorne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Jack &amp; Bar</a:t>
            </a:r>
          </a:p>
          <a:p>
            <a:pPr algn="ctr"/>
            <a:r>
              <a:rPr lang="en-US" dirty="0"/>
              <a:t>Communications</a:t>
            </a:r>
          </a:p>
          <a:p>
            <a:pPr algn="ctr"/>
            <a:r>
              <a:rPr lang="en-US" dirty="0"/>
              <a:t>Fire Extinguisher</a:t>
            </a:r>
          </a:p>
          <a:p>
            <a:pPr algn="ctr"/>
            <a:r>
              <a:rPr lang="en-US" dirty="0"/>
              <a:t>Brakes</a:t>
            </a:r>
          </a:p>
          <a:p>
            <a:pPr algn="ctr"/>
            <a:r>
              <a:rPr lang="en-US" dirty="0"/>
              <a:t>Controls &amp; Steering</a:t>
            </a:r>
          </a:p>
          <a:p>
            <a:pPr algn="ctr"/>
            <a:r>
              <a:rPr lang="en-US" dirty="0"/>
              <a:t>Lights</a:t>
            </a:r>
          </a:p>
          <a:p>
            <a:pPr algn="ctr"/>
            <a:r>
              <a:rPr lang="en-US" dirty="0"/>
              <a:t>Rescuers</a:t>
            </a:r>
          </a:p>
          <a:p>
            <a:pPr algn="ctr"/>
            <a:r>
              <a:rPr lang="en-US" dirty="0"/>
              <a:t>Tires &amp; Rims</a:t>
            </a:r>
          </a:p>
        </p:txBody>
      </p:sp>
      <p:sp>
        <p:nvSpPr>
          <p:cNvPr id="5" name="Rectangle 4">
            <a:extLst>
              <a:ext uri="{FF2B5EF4-FFF2-40B4-BE49-F238E27FC236}">
                <a16:creationId xmlns:a16="http://schemas.microsoft.com/office/drawing/2014/main" id="{C953B6BB-5AFD-5314-12E8-8EC032F0FCAD}"/>
              </a:ext>
            </a:extLst>
          </p:cNvPr>
          <p:cNvSpPr/>
          <p:nvPr/>
        </p:nvSpPr>
        <p:spPr>
          <a:xfrm rot="19526334">
            <a:off x="4765699" y="4441572"/>
            <a:ext cx="2660600" cy="923330"/>
          </a:xfrm>
          <a:prstGeom prst="rect">
            <a:avLst/>
          </a:prstGeom>
          <a:noFill/>
        </p:spPr>
        <p:txBody>
          <a:bodyPr wrap="none" lIns="91440" tIns="45720" rIns="91440" bIns="45720">
            <a:spAutoFit/>
          </a:bodyPr>
          <a:lstStyle/>
          <a:p>
            <a:pPr algn="ctr"/>
            <a:r>
              <a:rPr lang="en-US" sz="5400" b="0" cap="none" spc="0" dirty="0">
                <a:ln w="0"/>
                <a:solidFill>
                  <a:schemeClr val="tx1">
                    <a:alpha val="31000"/>
                  </a:schemeClr>
                </a:solidFill>
                <a:effectLst>
                  <a:outerShdw blurRad="38100" dist="19050" dir="2700000" algn="tl" rotWithShape="0">
                    <a:schemeClr val="dk1">
                      <a:alpha val="40000"/>
                    </a:schemeClr>
                  </a:outerShdw>
                </a:effectLst>
              </a:rPr>
              <a:t>SAMPLE</a:t>
            </a:r>
          </a:p>
        </p:txBody>
      </p:sp>
    </p:spTree>
    <p:extLst>
      <p:ext uri="{BB962C8B-B14F-4D97-AF65-F5344CB8AC3E}">
        <p14:creationId xmlns:p14="http://schemas.microsoft.com/office/powerpoint/2010/main" val="23951447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9" name="Rectangle 15368">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52FAE3A-A632-A02D-FD32-4D69CDE0AC37}"/>
              </a:ext>
            </a:extLst>
          </p:cNvPr>
          <p:cNvSpPr txBox="1"/>
          <p:nvPr/>
        </p:nvSpPr>
        <p:spPr>
          <a:xfrm>
            <a:off x="254167" y="729910"/>
            <a:ext cx="5564073" cy="5694853"/>
          </a:xfrm>
          <a:prstGeom prst="rect">
            <a:avLst/>
          </a:prstGeom>
        </p:spPr>
        <p:txBody>
          <a:bodyPr vert="horz" lIns="91440" tIns="45720" rIns="91440" bIns="45720" rtlCol="0" anchor="t">
            <a:normAutofit lnSpcReduction="10000"/>
          </a:bodyPr>
          <a:lstStyle/>
          <a:p>
            <a:pPr>
              <a:lnSpc>
                <a:spcPct val="90000"/>
              </a:lnSpc>
              <a:spcAft>
                <a:spcPts val="600"/>
              </a:spcAft>
            </a:pPr>
            <a:r>
              <a:rPr lang="en-US" sz="2000" b="1" i="0" u="none" strike="noStrike" baseline="0" dirty="0">
                <a:solidFill>
                  <a:schemeClr val="tx2"/>
                </a:solidFill>
              </a:rPr>
              <a:t>According to interviews, a utility man operated the Stryker on the shift prior to the accident and identified a deficiency in the brakes in that the foot brake pedal had to be pushed </a:t>
            </a:r>
            <a:r>
              <a:rPr lang="en-US" sz="2000" b="1" dirty="0">
                <a:solidFill>
                  <a:schemeClr val="tx2"/>
                </a:solidFill>
              </a:rPr>
              <a:t>real </a:t>
            </a:r>
            <a:r>
              <a:rPr lang="en-US" sz="2000" b="1" i="0" u="none" strike="noStrike" baseline="0" dirty="0">
                <a:solidFill>
                  <a:schemeClr val="tx2"/>
                </a:solidFill>
              </a:rPr>
              <a:t>hard and it would not spring back all the way when you let off. He verbally reported to the  CM Maintenance Supervisor, that the brakes were not working properly. He parked the Stryker near the mainline track and drove the Company No. 2 EMU back to the Tailgate section.</a:t>
            </a:r>
          </a:p>
          <a:p>
            <a:pPr indent="-228600">
              <a:lnSpc>
                <a:spcPct val="90000"/>
              </a:lnSpc>
              <a:spcAft>
                <a:spcPts val="600"/>
              </a:spcAft>
              <a:buFont typeface="Arial" panose="020B0604020202020204" pitchFamily="34" charset="0"/>
              <a:buChar char="•"/>
            </a:pPr>
            <a:endParaRPr lang="en-US" sz="2000" b="1" i="0" u="none" strike="noStrike" baseline="0" dirty="0">
              <a:solidFill>
                <a:schemeClr val="tx2"/>
              </a:solidFill>
            </a:endParaRPr>
          </a:p>
          <a:p>
            <a:pPr>
              <a:lnSpc>
                <a:spcPct val="90000"/>
              </a:lnSpc>
              <a:spcAft>
                <a:spcPts val="600"/>
              </a:spcAft>
            </a:pPr>
            <a:r>
              <a:rPr lang="en-US" sz="2000" b="1" i="0" u="none" strike="noStrike" baseline="0" dirty="0">
                <a:solidFill>
                  <a:schemeClr val="tx2"/>
                </a:solidFill>
              </a:rPr>
              <a:t>The maintenance supervisor later took the EMU to where the Stryker was parked and drove the Stryker back to the Tailgate section. She told investigators there were no issues with the brakes and that she rarely used the foot brake due to the regenerative brakes. The Stryker was never taken out of service after the utility man told the maintenance supervisor the brakes were not working properly.</a:t>
            </a:r>
          </a:p>
        </p:txBody>
      </p:sp>
      <p:grpSp>
        <p:nvGrpSpPr>
          <p:cNvPr id="15371" name="Group 1537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372" name="Freeform: Shape 15371">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3" name="Freeform: Shape 15372">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4" name="Freeform: Shape 15373">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5" name="Freeform: Shape 15374">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362" name="Picture 2" descr="How to Diagnose Your Brake Issues | YourMechanic Advice">
            <a:extLst>
              <a:ext uri="{FF2B5EF4-FFF2-40B4-BE49-F238E27FC236}">
                <a16:creationId xmlns:a16="http://schemas.microsoft.com/office/drawing/2014/main" id="{71204FC4-AAA4-FFFE-EDE8-58C637FE05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96425" y="2194022"/>
            <a:ext cx="4142232" cy="280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1648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DB0869-294C-D8EC-4CF5-D34CF6243552}"/>
              </a:ext>
            </a:extLst>
          </p:cNvPr>
          <p:cNvSpPr txBox="1"/>
          <p:nvPr/>
        </p:nvSpPr>
        <p:spPr>
          <a:xfrm>
            <a:off x="228600" y="2715010"/>
            <a:ext cx="5083102" cy="3997083"/>
          </a:xfrm>
          <a:prstGeom prst="rect">
            <a:avLst/>
          </a:prstGeom>
        </p:spPr>
        <p:txBody>
          <a:bodyPr vert="horz" lIns="91440" tIns="45720" rIns="91440" bIns="45720" rtlCol="0">
            <a:normAutofit lnSpcReduction="10000"/>
          </a:bodyPr>
          <a:lstStyle/>
          <a:p>
            <a:pPr>
              <a:lnSpc>
                <a:spcPct val="90000"/>
              </a:lnSpc>
              <a:spcAft>
                <a:spcPts val="600"/>
              </a:spcAft>
            </a:pPr>
            <a:r>
              <a:rPr lang="en-US" b="1" i="0" u="none" strike="noStrike" baseline="0" dirty="0"/>
              <a:t>The driver (Surveyor) also told investigators there was a deficiency in the brakes at the time of the accident. </a:t>
            </a:r>
            <a:r>
              <a:rPr lang="en-US" b="1" dirty="0"/>
              <a:t>The driver</a:t>
            </a:r>
            <a:r>
              <a:rPr lang="en-US" b="1" i="0" u="none" strike="noStrike" baseline="0" dirty="0"/>
              <a:t> described the same problem with the brakes that the utility man told to investigators. Because of the interview statements, and the examination, testing, and findings by MSHA Technical Support, investigators determined that the mine operator did not maintain the Stryker in safe operating condition or remove it from service immediately. Investigators determined that this contributed to the accident.</a:t>
            </a:r>
          </a:p>
          <a:p>
            <a:pPr>
              <a:lnSpc>
                <a:spcPct val="90000"/>
              </a:lnSpc>
              <a:spcAft>
                <a:spcPts val="600"/>
              </a:spcAft>
            </a:pPr>
            <a:r>
              <a:rPr lang="en-US" b="1" i="0" u="none" strike="noStrike" baseline="0" dirty="0"/>
              <a:t>No violations were observed in the No. 2 entry that would have contributed to the accident. Investigators determined that the examinations of the No. 2 entry did not contribute to the accident.</a:t>
            </a:r>
          </a:p>
        </p:txBody>
      </p:sp>
      <p:pic>
        <p:nvPicPr>
          <p:cNvPr id="16386" name="Picture 2" descr="Ceramic vs. Metallic Brake Pads, What's the Difference?">
            <a:extLst>
              <a:ext uri="{FF2B5EF4-FFF2-40B4-BE49-F238E27FC236}">
                <a16:creationId xmlns:a16="http://schemas.microsoft.com/office/drawing/2014/main" id="{7C6E02EE-E6AA-F1A1-886F-63CC5AA86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908" r="33696"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421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944AD3-1D6B-31F9-F24A-9B5FB0767748}"/>
              </a:ext>
            </a:extLst>
          </p:cNvPr>
          <p:cNvSpPr txBox="1"/>
          <p:nvPr/>
        </p:nvSpPr>
        <p:spPr>
          <a:xfrm>
            <a:off x="228600" y="1695660"/>
            <a:ext cx="11686032" cy="505261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0" u="none" strike="noStrike" baseline="0" dirty="0"/>
              <a:t>On March 17, 2023, The victim arrived at Mine No. 1 along with other members of the  longwall recovery crew (Crew) to begin work on the third shift, starting at 11:00 p.m.  Mine Manager, assigned the Crew to work on the longwall recovery. The Crew traveled underground with </a:t>
            </a:r>
            <a:r>
              <a:rPr lang="en-US" sz="2000" b="1" dirty="0"/>
              <a:t>the</a:t>
            </a:r>
            <a:r>
              <a:rPr lang="en-US" sz="2000" b="1" i="0" u="none" strike="noStrike" baseline="0" dirty="0"/>
              <a:t> Longwall Foreman, and arrived at the 6 Right longwall face at 11:34 p.m. The Crew took over work duties from the second shift crew, recovering the longwall on the Headgate side. The Crew pulled shield 64 out and installed cribs to support the mine roof. The Crew repeated the process with shields 63 and 62. The Mule Operator, pulled shield 61 out of place and positioned it in front of shields 55 through 58 to prepare it for transport from the face area. After shield 61 was pulled out of place, The victim, the Ventilation Tube Man, and the </a:t>
            </a:r>
            <a:r>
              <a:rPr lang="en-US" sz="2000" b="1" i="0" u="none" strike="noStrike" baseline="0" dirty="0" err="1"/>
              <a:t>Shieldman</a:t>
            </a:r>
            <a:r>
              <a:rPr lang="en-US" sz="2000" b="1" i="0" u="none" strike="noStrike" baseline="0" dirty="0"/>
              <a:t>, observed a six-inch to ten-inch hole in the roof mesh near the end of a four-inch I-beam. Based on interviews, investigators determined the victim told the vent man not to stand under the hole in the mesh. The victim, and some of the crew with a Longwall Outby man, entered the “pit” (the area between the walking shield, shield 60, and the gob) to start installing cribs. A walking shield is a single longwall shield specially positioned parallel to the longwall face and dedicated to aiding in supporting the recovery room roof during the longwall recovery process. A walking shield advances toward the head gate as each subsequent longwall shield (shield) is removed from the face.</a:t>
            </a:r>
          </a:p>
        </p:txBody>
      </p:sp>
      <p:sp>
        <p:nvSpPr>
          <p:cNvPr id="4" name="TextBox 3">
            <a:extLst>
              <a:ext uri="{FF2B5EF4-FFF2-40B4-BE49-F238E27FC236}">
                <a16:creationId xmlns:a16="http://schemas.microsoft.com/office/drawing/2014/main" id="{5924752E-1A30-7502-6EB9-DBEC2263276F}"/>
              </a:ext>
            </a:extLst>
          </p:cNvPr>
          <p:cNvSpPr txBox="1"/>
          <p:nvPr/>
        </p:nvSpPr>
        <p:spPr>
          <a:xfrm>
            <a:off x="3045699" y="747191"/>
            <a:ext cx="6097554" cy="482633"/>
          </a:xfrm>
          <a:prstGeom prst="rect">
            <a:avLst/>
          </a:prstGeom>
          <a:noFill/>
        </p:spPr>
        <p:txBody>
          <a:bodyPr wrap="square">
            <a:spAutoFit/>
          </a:bodyPr>
          <a:lstStyle/>
          <a:p>
            <a:pPr algn="ctr">
              <a:lnSpc>
                <a:spcPct val="90000"/>
              </a:lnSpc>
              <a:spcAft>
                <a:spcPts val="600"/>
              </a:spcAft>
            </a:pPr>
            <a:r>
              <a:rPr lang="en-US" sz="2800" b="1" i="0" u="none" strike="noStrike" baseline="0" dirty="0"/>
              <a:t>DESCRIPTION OF THE ACCIDENT</a:t>
            </a:r>
          </a:p>
        </p:txBody>
      </p:sp>
    </p:spTree>
    <p:extLst>
      <p:ext uri="{BB962C8B-B14F-4D97-AF65-F5344CB8AC3E}">
        <p14:creationId xmlns:p14="http://schemas.microsoft.com/office/powerpoint/2010/main" val="1916006608"/>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Arc 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Graphical user interface, table&#10;&#10;AI-generated content may be incorrect.">
            <a:extLst>
              <a:ext uri="{FF2B5EF4-FFF2-40B4-BE49-F238E27FC236}">
                <a16:creationId xmlns:a16="http://schemas.microsoft.com/office/drawing/2014/main" id="{B1CE90A6-6D68-0828-B183-8A7DE83E7BE1}"/>
              </a:ext>
            </a:extLst>
          </p:cNvPr>
          <p:cNvPicPr>
            <a:picLocks noChangeAspect="1"/>
          </p:cNvPicPr>
          <p:nvPr/>
        </p:nvPicPr>
        <p:blipFill>
          <a:blip r:embed="rId2"/>
          <a:stretch>
            <a:fillRect/>
          </a:stretch>
        </p:blipFill>
        <p:spPr>
          <a:xfrm>
            <a:off x="1215120" y="511293"/>
            <a:ext cx="3753505"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744EC1FC-2CE8-B5E5-4B29-9CA0BDF63B40}"/>
              </a:ext>
            </a:extLst>
          </p:cNvPr>
          <p:cNvSpPr txBox="1"/>
          <p:nvPr/>
        </p:nvSpPr>
        <p:spPr>
          <a:xfrm>
            <a:off x="5894962" y="1984443"/>
            <a:ext cx="5458838" cy="4192520"/>
          </a:xfrm>
          <a:prstGeom prst="rect">
            <a:avLst/>
          </a:prstGeom>
        </p:spPr>
        <p:txBody>
          <a:bodyPr vert="horz" lIns="91440" tIns="45720" rIns="91440" bIns="45720" rtlCol="0">
            <a:normAutofit/>
          </a:bodyPr>
          <a:lstStyle/>
          <a:p>
            <a:pPr algn="ctr">
              <a:lnSpc>
                <a:spcPct val="90000"/>
              </a:lnSpc>
              <a:spcAft>
                <a:spcPts val="600"/>
              </a:spcAft>
            </a:pPr>
            <a:r>
              <a:rPr lang="en-US" sz="2000" b="1" i="0" u="none" strike="noStrike" baseline="0" dirty="0"/>
              <a:t>Training and Experience</a:t>
            </a:r>
          </a:p>
          <a:p>
            <a:pPr>
              <a:lnSpc>
                <a:spcPct val="90000"/>
              </a:lnSpc>
              <a:spcAft>
                <a:spcPts val="600"/>
              </a:spcAft>
            </a:pPr>
            <a:r>
              <a:rPr lang="en-US" sz="2000" b="1" i="0" u="none" strike="noStrike" baseline="0" dirty="0"/>
              <a:t>The victim had more than 17 years of mining experience, including over ten months at the Longview Mine. </a:t>
            </a:r>
            <a:r>
              <a:rPr lang="en-US" sz="2000" b="1" dirty="0"/>
              <a:t>A</a:t>
            </a:r>
            <a:r>
              <a:rPr lang="en-US" sz="2000" b="1" i="0" u="none" strike="noStrike" baseline="0" dirty="0"/>
              <a:t> Mine Safety and Health Training Specialist, conducted a review of the training records. The victim received annual refresher training on March 10, 2023. The victim, the surveyor, and the engineer had no record of task training for operating the Stryker. However, investigators determined the surveyor (the driver) had knowledge and experience operating the Stryker and this did not contribute to the accident.</a:t>
            </a:r>
          </a:p>
        </p:txBody>
      </p:sp>
    </p:spTree>
    <p:extLst>
      <p:ext uri="{BB962C8B-B14F-4D97-AF65-F5344CB8AC3E}">
        <p14:creationId xmlns:p14="http://schemas.microsoft.com/office/powerpoint/2010/main" val="2133038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A25435-9604-715C-C188-8211D3FCAC26}"/>
              </a:ext>
            </a:extLst>
          </p:cNvPr>
          <p:cNvSpPr txBox="1"/>
          <p:nvPr/>
        </p:nvSpPr>
        <p:spPr>
          <a:xfrm>
            <a:off x="147637" y="464135"/>
            <a:ext cx="11896725" cy="6001643"/>
          </a:xfrm>
          <a:prstGeom prst="rect">
            <a:avLst/>
          </a:prstGeom>
          <a:noFill/>
        </p:spPr>
        <p:txBody>
          <a:bodyPr wrap="square">
            <a:spAutoFit/>
          </a:bodyPr>
          <a:lstStyle/>
          <a:p>
            <a:pPr algn="ctr"/>
            <a:r>
              <a:rPr lang="en-US" sz="2400" b="1" i="0" u="none" strike="noStrike" baseline="0" dirty="0">
                <a:solidFill>
                  <a:srgbClr val="000000"/>
                </a:solidFill>
                <a:latin typeface="TimesNewRoman"/>
              </a:rPr>
              <a:t>ROOT CAUSE ANALYSIS</a:t>
            </a:r>
          </a:p>
          <a:p>
            <a:pPr algn="l"/>
            <a:r>
              <a:rPr lang="en-US" sz="2400" b="1" i="0" u="none" strike="noStrike" baseline="0" dirty="0">
                <a:solidFill>
                  <a:srgbClr val="000000"/>
                </a:solidFill>
                <a:latin typeface="TimesNewRoman"/>
              </a:rPr>
              <a:t>The accident investigation team conducted an analysis to identify the underlying causes of the accident. The team identified the following root causes, and the mine operator implemented the corresponding corrective actions to prevent a recurrence.</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1. Root Cause: The mine operator did not maintain the Company No. 2 Stryker personnel</a:t>
            </a:r>
          </a:p>
          <a:p>
            <a:pPr algn="l"/>
            <a:r>
              <a:rPr lang="en-US" sz="2400" b="1" i="0" u="none" strike="noStrike" baseline="0" dirty="0">
                <a:solidFill>
                  <a:srgbClr val="000000"/>
                </a:solidFill>
                <a:latin typeface="TimesNewRoman"/>
              </a:rPr>
              <a:t>carrier in safe operating condition.</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Corrective Action: The mine operator examined all personnel carriers to ensure they were</a:t>
            </a:r>
          </a:p>
          <a:p>
            <a:pPr algn="l"/>
            <a:r>
              <a:rPr lang="en-US" sz="2400" b="1" i="0" u="none" strike="noStrike" baseline="0" dirty="0">
                <a:solidFill>
                  <a:srgbClr val="000000"/>
                </a:solidFill>
                <a:latin typeface="TimesNewRoman"/>
              </a:rPr>
              <a:t>maintained properly, particularly the braking systems. The mine operator also conducted task training with all miners on the pre-operational examinations of all personnel carriers in the mine. This training included procedures for removing equipment from service when identifying safety defects. The mine operator also installed a second independent front brake system and brass tags that identify the type of oil required for each master cylinder on all rubber-tired personnel carriers in the mine and trained miners on the proper oil required for each master cylinder.</a:t>
            </a:r>
          </a:p>
        </p:txBody>
      </p:sp>
    </p:spTree>
    <p:extLst>
      <p:ext uri="{BB962C8B-B14F-4D97-AF65-F5344CB8AC3E}">
        <p14:creationId xmlns:p14="http://schemas.microsoft.com/office/powerpoint/2010/main" val="3409092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696210-D8D1-86A4-C163-9AB8DAB65E50}"/>
              </a:ext>
            </a:extLst>
          </p:cNvPr>
          <p:cNvSpPr txBox="1"/>
          <p:nvPr/>
        </p:nvSpPr>
        <p:spPr>
          <a:xfrm>
            <a:off x="171450" y="982176"/>
            <a:ext cx="11849100" cy="4893647"/>
          </a:xfrm>
          <a:prstGeom prst="rect">
            <a:avLst/>
          </a:prstGeom>
          <a:noFill/>
        </p:spPr>
        <p:txBody>
          <a:bodyPr wrap="square">
            <a:spAutoFit/>
          </a:bodyPr>
          <a:lstStyle/>
          <a:p>
            <a:pPr algn="l"/>
            <a:r>
              <a:rPr lang="en-US" sz="2400" b="1" i="0" u="none" strike="noStrike" baseline="0" dirty="0">
                <a:solidFill>
                  <a:srgbClr val="000000"/>
                </a:solidFill>
                <a:latin typeface="TimesNewRoman"/>
              </a:rPr>
              <a:t>2. Root Cause: The mine operator did not conduct adequate pre-operational examinations.</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Corrective Action: The mine operator conducted task training with all miners on the pre-</a:t>
            </a:r>
          </a:p>
          <a:p>
            <a:pPr algn="l"/>
            <a:r>
              <a:rPr lang="en-US" sz="2400" b="1" i="0" u="none" strike="noStrike" baseline="0" dirty="0">
                <a:solidFill>
                  <a:srgbClr val="000000"/>
                </a:solidFill>
                <a:latin typeface="TimesNewRoman"/>
              </a:rPr>
              <a:t>operational examinations of all personnel carriers in the mine. This training included procedures for removing equipment from service when identifying safety defects.</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3. Root Cause: The mine operator did not ensure the number of miners traveling on each</a:t>
            </a:r>
          </a:p>
          <a:p>
            <a:pPr algn="l"/>
            <a:r>
              <a:rPr lang="en-US" sz="2400" b="1" i="0" u="none" strike="noStrike" baseline="0" dirty="0">
                <a:solidFill>
                  <a:srgbClr val="000000"/>
                </a:solidFill>
                <a:latin typeface="TimesNewRoman"/>
              </a:rPr>
              <a:t>personnel carrier did not exceed the available number of seats when transporting miners.</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Corrective Action: The mine operator updated the written procedure requiring that all</a:t>
            </a:r>
          </a:p>
          <a:p>
            <a:pPr algn="l"/>
            <a:r>
              <a:rPr lang="en-US" sz="2400" b="1" i="0" u="none" strike="noStrike" baseline="0" dirty="0">
                <a:solidFill>
                  <a:srgbClr val="000000"/>
                </a:solidFill>
                <a:latin typeface="TimesNewRoman"/>
              </a:rPr>
              <a:t>passengers on personnel carriers do not exceed the number of designated seats available. The mine operator trained all miners on the new procedures.</a:t>
            </a:r>
          </a:p>
        </p:txBody>
      </p:sp>
    </p:spTree>
    <p:extLst>
      <p:ext uri="{BB962C8B-B14F-4D97-AF65-F5344CB8AC3E}">
        <p14:creationId xmlns:p14="http://schemas.microsoft.com/office/powerpoint/2010/main" val="60809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Fingerprint">
            <a:extLst>
              <a:ext uri="{FF2B5EF4-FFF2-40B4-BE49-F238E27FC236}">
                <a16:creationId xmlns:a16="http://schemas.microsoft.com/office/drawing/2014/main" id="{028786B8-7B09-CB5B-546A-A2DDAFB6EF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3" name="TextBox 2">
            <a:extLst>
              <a:ext uri="{FF2B5EF4-FFF2-40B4-BE49-F238E27FC236}">
                <a16:creationId xmlns:a16="http://schemas.microsoft.com/office/drawing/2014/main" id="{75C52699-F974-B925-AC8B-F807D7673D34}"/>
              </a:ext>
            </a:extLst>
          </p:cNvPr>
          <p:cNvSpPr txBox="1"/>
          <p:nvPr/>
        </p:nvSpPr>
        <p:spPr>
          <a:xfrm>
            <a:off x="5931240" y="592882"/>
            <a:ext cx="6077258" cy="6031853"/>
          </a:xfrm>
          <a:prstGeom prst="rect">
            <a:avLst/>
          </a:prstGeom>
        </p:spPr>
        <p:txBody>
          <a:bodyPr vert="horz" lIns="91440" tIns="45720" rIns="91440" bIns="45720" rtlCol="0" anchor="ctr">
            <a:normAutofit/>
          </a:bodyPr>
          <a:lstStyle/>
          <a:p>
            <a:pPr algn="ctr">
              <a:lnSpc>
                <a:spcPct val="90000"/>
              </a:lnSpc>
              <a:spcAft>
                <a:spcPts val="600"/>
              </a:spcAft>
            </a:pPr>
            <a:r>
              <a:rPr lang="en-US" sz="2000" b="1" i="0" u="none" strike="noStrike" baseline="0" dirty="0">
                <a:solidFill>
                  <a:schemeClr val="tx2"/>
                </a:solidFill>
              </a:rPr>
              <a:t>CONCLUSION</a:t>
            </a:r>
          </a:p>
          <a:p>
            <a:pPr indent="-228600">
              <a:lnSpc>
                <a:spcPct val="90000"/>
              </a:lnSpc>
              <a:spcAft>
                <a:spcPts val="600"/>
              </a:spcAft>
              <a:buFont typeface="Arial" panose="020B0604020202020204" pitchFamily="34" charset="0"/>
              <a:buChar char="•"/>
            </a:pPr>
            <a:r>
              <a:rPr lang="en-US" sz="2000" b="1" i="0" u="none" strike="noStrike" baseline="0" dirty="0">
                <a:solidFill>
                  <a:schemeClr val="tx2"/>
                </a:solidFill>
              </a:rPr>
              <a:t>On March 22, 2023, at approximately 8:50 a.m., a 62-year-old surveyor with over 17 years of mining experience, died when a battery powered personnel carrier on which he was riding, overturned.</a:t>
            </a:r>
          </a:p>
          <a:p>
            <a:pPr indent="-228600">
              <a:lnSpc>
                <a:spcPct val="90000"/>
              </a:lnSpc>
              <a:spcAft>
                <a:spcPts val="600"/>
              </a:spcAft>
              <a:buFont typeface="Arial" panose="020B0604020202020204" pitchFamily="34" charset="0"/>
              <a:buChar char="•"/>
            </a:pPr>
            <a:r>
              <a:rPr lang="en-US" sz="2000" b="1" i="0" u="none" strike="noStrike" baseline="0" dirty="0">
                <a:solidFill>
                  <a:schemeClr val="tx2"/>
                </a:solidFill>
              </a:rPr>
              <a:t>The accident occurred because the mine operator did not: 1) maintain the Company No. 2 Stryker personnel carrier in safe operating condition, 2) conduct adequate pre-operational examinations, and 3) ensure the number of miners traveling on each personnel carrier did not exceed the available number of seats when transporting miners.</a:t>
            </a: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584601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52EB71-E36A-93C8-AB6C-D73E1F225B61}"/>
              </a:ext>
            </a:extLst>
          </p:cNvPr>
          <p:cNvSpPr txBox="1"/>
          <p:nvPr/>
        </p:nvSpPr>
        <p:spPr>
          <a:xfrm>
            <a:off x="228600" y="94893"/>
            <a:ext cx="11734800" cy="707886"/>
          </a:xfrm>
          <a:prstGeom prst="rect">
            <a:avLst/>
          </a:prstGeom>
          <a:noFill/>
        </p:spPr>
        <p:txBody>
          <a:bodyPr wrap="square">
            <a:spAutoFit/>
          </a:bodyPr>
          <a:lstStyle/>
          <a:p>
            <a:r>
              <a:rPr lang="en-US" sz="2000" b="1" dirty="0">
                <a:solidFill>
                  <a:srgbClr val="212121"/>
                </a:solidFill>
                <a:latin typeface="Source Sans Pro Web"/>
              </a:rPr>
              <a:t>ALABAMA COAL </a:t>
            </a:r>
            <a:r>
              <a:rPr lang="en-US" sz="2000" b="1" i="0" dirty="0">
                <a:solidFill>
                  <a:srgbClr val="212121"/>
                </a:solidFill>
                <a:effectLst/>
                <a:latin typeface="Source Sans Pro Web"/>
              </a:rPr>
              <a:t>MINE FATALITY – On August 30, 2023, a belt foreman died when a belt conveyor take-up unit component broke and struck him.</a:t>
            </a:r>
            <a:endParaRPr lang="en-US" sz="2000" b="1" dirty="0"/>
          </a:p>
        </p:txBody>
      </p:sp>
      <p:pic>
        <p:nvPicPr>
          <p:cNvPr id="3074" name="Picture 2">
            <a:extLst>
              <a:ext uri="{FF2B5EF4-FFF2-40B4-BE49-F238E27FC236}">
                <a16:creationId xmlns:a16="http://schemas.microsoft.com/office/drawing/2014/main" id="{07397D81-8E61-7E58-AE31-2824E239E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555" y="861870"/>
            <a:ext cx="5635302" cy="37099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6D65B0-31CB-CB02-ECFE-721FA4DDB534}"/>
              </a:ext>
            </a:extLst>
          </p:cNvPr>
          <p:cNvSpPr txBox="1"/>
          <p:nvPr/>
        </p:nvSpPr>
        <p:spPr>
          <a:xfrm>
            <a:off x="438150" y="4362450"/>
            <a:ext cx="11315700" cy="2400657"/>
          </a:xfrm>
          <a:prstGeom prst="rect">
            <a:avLst/>
          </a:prstGeom>
          <a:noFill/>
        </p:spPr>
        <p:txBody>
          <a:bodyPr wrap="square">
            <a:spAutoFit/>
          </a:bodyPr>
          <a:lstStyle/>
          <a:p>
            <a:pPr algn="l">
              <a:spcAft>
                <a:spcPts val="1500"/>
              </a:spcAft>
              <a:buNone/>
            </a:pPr>
            <a:r>
              <a:rPr lang="en-US" sz="2000" i="0" dirty="0">
                <a:solidFill>
                  <a:srgbClr val="212121"/>
                </a:solidFill>
                <a:effectLst/>
                <a:latin typeface="Merriweather" panose="00000500000000000000" pitchFamily="2" charset="0"/>
              </a:rPr>
              <a:t>Best Practices</a:t>
            </a:r>
          </a:p>
          <a:p>
            <a:pPr algn="l" fontAlgn="t">
              <a:lnSpc>
                <a:spcPts val="1950"/>
              </a:lnSpc>
              <a:buFont typeface="Arial" panose="020B0604020202020204" pitchFamily="34" charset="0"/>
              <a:buChar char="•"/>
            </a:pPr>
            <a:r>
              <a:rPr lang="en-US" sz="2000" i="0" dirty="0">
                <a:solidFill>
                  <a:srgbClr val="212121"/>
                </a:solidFill>
                <a:effectLst/>
                <a:latin typeface="Source Sans Pro Web"/>
              </a:rPr>
              <a:t>Examine work areas for hazards found during the shift. Report hazards and defects immediately and do not work in unsafe conditions.</a:t>
            </a:r>
          </a:p>
          <a:p>
            <a:pPr algn="l" fontAlgn="t">
              <a:lnSpc>
                <a:spcPts val="1950"/>
              </a:lnSpc>
              <a:buFont typeface="Arial" panose="020B0604020202020204" pitchFamily="34" charset="0"/>
              <a:buChar char="•"/>
            </a:pPr>
            <a:r>
              <a:rPr lang="en-US" sz="2000" i="0" dirty="0">
                <a:solidFill>
                  <a:srgbClr val="212121"/>
                </a:solidFill>
                <a:effectLst/>
                <a:latin typeface="Source Sans Pro Web"/>
              </a:rPr>
              <a:t>Ensure there are no obstructions in the travel path of the belt conveyor take-up system prior to tensioning.</a:t>
            </a:r>
          </a:p>
          <a:p>
            <a:pPr algn="l" fontAlgn="t">
              <a:lnSpc>
                <a:spcPts val="1950"/>
              </a:lnSpc>
              <a:buFont typeface="Arial" panose="020B0604020202020204" pitchFamily="34" charset="0"/>
              <a:buChar char="•"/>
            </a:pPr>
            <a:r>
              <a:rPr lang="en-US" sz="2000" i="0" dirty="0">
                <a:solidFill>
                  <a:srgbClr val="212121"/>
                </a:solidFill>
                <a:effectLst/>
                <a:latin typeface="Source Sans Pro Web"/>
              </a:rPr>
              <a:t>Examine any belt or linkage assembly for signs of deformation such as cracking, lateral deflection or distorted connections.</a:t>
            </a:r>
          </a:p>
          <a:p>
            <a:pPr algn="l" fontAlgn="t">
              <a:lnSpc>
                <a:spcPts val="1950"/>
              </a:lnSpc>
              <a:buFont typeface="Arial" panose="020B0604020202020204" pitchFamily="34" charset="0"/>
              <a:buChar char="•"/>
            </a:pPr>
            <a:r>
              <a:rPr lang="en-US" sz="2000" i="0" dirty="0">
                <a:solidFill>
                  <a:srgbClr val="212121"/>
                </a:solidFill>
                <a:effectLst/>
                <a:latin typeface="Source Sans Pro Web"/>
              </a:rPr>
              <a:t>Train miners to recognize and avoid potential hazards from sudden releases of stored energy.</a:t>
            </a:r>
            <a:endParaRPr lang="en-US" sz="2400" i="0" dirty="0">
              <a:solidFill>
                <a:srgbClr val="212121"/>
              </a:solidFill>
              <a:effectLst/>
              <a:latin typeface="Source Sans Pro Web"/>
            </a:endParaRPr>
          </a:p>
        </p:txBody>
      </p:sp>
    </p:spTree>
    <p:extLst>
      <p:ext uri="{BB962C8B-B14F-4D97-AF65-F5344CB8AC3E}">
        <p14:creationId xmlns:p14="http://schemas.microsoft.com/office/powerpoint/2010/main" val="32458782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859B4-1866-FAD5-3040-6CB0E3107989}"/>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1" i="0" u="none" strike="noStrike" baseline="0" dirty="0"/>
              <a:t>On August 30, 2023, at approximately 6:50 a.m., a 34-year-old belt foreman with over 13 years of mining experience, died when a longwall belt conveyor take-up unit (take-up) component, the bridle, broke and struck him.</a:t>
            </a:r>
          </a:p>
        </p:txBody>
      </p:sp>
      <p:pic>
        <p:nvPicPr>
          <p:cNvPr id="7" name="Picture 6">
            <a:extLst>
              <a:ext uri="{FF2B5EF4-FFF2-40B4-BE49-F238E27FC236}">
                <a16:creationId xmlns:a16="http://schemas.microsoft.com/office/drawing/2014/main" id="{CFC3C6F4-278A-4563-4639-CAFA5DB7C0D4}"/>
              </a:ext>
            </a:extLst>
          </p:cNvPr>
          <p:cNvPicPr>
            <a:picLocks noChangeAspect="1"/>
          </p:cNvPicPr>
          <p:nvPr/>
        </p:nvPicPr>
        <p:blipFill>
          <a:blip r:embed="rId2"/>
          <a:stretch>
            <a:fillRect/>
          </a:stretch>
        </p:blipFill>
        <p:spPr>
          <a:xfrm>
            <a:off x="4654296" y="840105"/>
            <a:ext cx="6903720" cy="5177790"/>
          </a:xfrm>
          <a:prstGeom prst="rect">
            <a:avLst/>
          </a:prstGeom>
        </p:spPr>
      </p:pic>
      <p:sp>
        <p:nvSpPr>
          <p:cNvPr id="9" name="TextBox 8">
            <a:extLst>
              <a:ext uri="{FF2B5EF4-FFF2-40B4-BE49-F238E27FC236}">
                <a16:creationId xmlns:a16="http://schemas.microsoft.com/office/drawing/2014/main" id="{1F151694-2D18-9E41-0AE1-C0A21BDE0C85}"/>
              </a:ext>
            </a:extLst>
          </p:cNvPr>
          <p:cNvSpPr txBox="1"/>
          <p:nvPr/>
        </p:nvSpPr>
        <p:spPr>
          <a:xfrm>
            <a:off x="1442466" y="2015357"/>
            <a:ext cx="1462659" cy="371127"/>
          </a:xfrm>
          <a:prstGeom prst="rect">
            <a:avLst/>
          </a:prstGeom>
          <a:noFill/>
        </p:spPr>
        <p:txBody>
          <a:bodyPr wrap="square">
            <a:spAutoFit/>
          </a:bodyPr>
          <a:lstStyle/>
          <a:p>
            <a:pPr>
              <a:lnSpc>
                <a:spcPct val="90000"/>
              </a:lnSpc>
              <a:spcAft>
                <a:spcPts val="600"/>
              </a:spcAft>
            </a:pPr>
            <a:r>
              <a:rPr lang="en-US" sz="2000" b="1" i="0" u="none" strike="noStrike" baseline="0" dirty="0"/>
              <a:t>OVERVIEW</a:t>
            </a:r>
          </a:p>
        </p:txBody>
      </p:sp>
    </p:spTree>
    <p:extLst>
      <p:ext uri="{BB962C8B-B14F-4D97-AF65-F5344CB8AC3E}">
        <p14:creationId xmlns:p14="http://schemas.microsoft.com/office/powerpoint/2010/main" val="2031045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204A4E-6AE5-33A4-8754-0AC832613F7F}"/>
              </a:ext>
            </a:extLst>
          </p:cNvPr>
          <p:cNvSpPr txBox="1"/>
          <p:nvPr/>
        </p:nvSpPr>
        <p:spPr>
          <a:xfrm>
            <a:off x="80962" y="243512"/>
            <a:ext cx="12030075" cy="6370975"/>
          </a:xfrm>
          <a:prstGeom prst="rect">
            <a:avLst/>
          </a:prstGeom>
          <a:noFill/>
        </p:spPr>
        <p:txBody>
          <a:bodyPr wrap="square">
            <a:spAutoFit/>
          </a:bodyPr>
          <a:lstStyle/>
          <a:p>
            <a:pPr algn="ctr"/>
            <a:r>
              <a:rPr lang="en-US" sz="2400" b="1" i="0" u="none" strike="noStrike" baseline="0" dirty="0">
                <a:solidFill>
                  <a:srgbClr val="000000"/>
                </a:solidFill>
                <a:latin typeface="TimesNewRoman"/>
              </a:rPr>
              <a:t>DESCRIPTION OF THE ACCIDENT</a:t>
            </a:r>
          </a:p>
          <a:p>
            <a:pPr algn="l"/>
            <a:r>
              <a:rPr lang="en-US" sz="2400" b="1" i="0" u="none" strike="noStrike" baseline="0" dirty="0">
                <a:solidFill>
                  <a:srgbClr val="000000"/>
                </a:solidFill>
                <a:latin typeface="TimesNewRoman"/>
              </a:rPr>
              <a:t>On August 30, 2023, at 6:00 a.m., </a:t>
            </a:r>
            <a:r>
              <a:rPr lang="en-US" sz="2400" b="1" dirty="0">
                <a:solidFill>
                  <a:srgbClr val="000000"/>
                </a:solidFill>
                <a:latin typeface="TimesNewRoman"/>
              </a:rPr>
              <a:t>the victim </a:t>
            </a:r>
            <a:r>
              <a:rPr lang="en-US" sz="2400" b="1" i="0" u="none" strike="noStrike" baseline="0" dirty="0">
                <a:solidFill>
                  <a:srgbClr val="000000"/>
                </a:solidFill>
                <a:latin typeface="TimesNewRoman"/>
              </a:rPr>
              <a:t>arrived at the mine to work on repairs to the take-up located on the C1 Longwall section (see Appendix A). The crew working with </a:t>
            </a:r>
            <a:r>
              <a:rPr lang="en-US" sz="2400" b="1" dirty="0">
                <a:solidFill>
                  <a:srgbClr val="000000"/>
                </a:solidFill>
                <a:latin typeface="TimesNewRoman"/>
              </a:rPr>
              <a:t>him</a:t>
            </a:r>
            <a:r>
              <a:rPr lang="en-US" sz="2400" b="1" i="0" u="none" strike="noStrike" baseline="0" dirty="0">
                <a:solidFill>
                  <a:srgbClr val="000000"/>
                </a:solidFill>
                <a:latin typeface="TimesNewRoman"/>
              </a:rPr>
              <a:t> on these repairs consisted of two belt repairman; two new miners at No. 4 Mine; and two men from a contractor one a laborer and the other a foreman.</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The victim, two repairman and the laborer entered the belt conveyor entry through airlock doors and walked to the back side of the take-up between the chain link guarding panels (guards) and the coal rib. Based on interviews and evidence observed at the accident scene, investigators determined that while looking through the guards at the worksite, the victim observed an orange glow (later to be found as a damaged roller) and possibly flames near the movable carriage of the take-up. The victim, followed by the two repairmen and the laborer, walked toward the glow to investigate. Arriving near the location of the take-up carriage, the victim yelled, “Shut the belt off.” The laborer turned and ran to the belt conveyor stop switch and shut off the belt conveyor. Hearing the belt conveyor drive slowing down, </a:t>
            </a:r>
            <a:r>
              <a:rPr lang="en-US" sz="2400" b="1" dirty="0">
                <a:solidFill>
                  <a:srgbClr val="000000"/>
                </a:solidFill>
                <a:latin typeface="TimesNewRoman"/>
              </a:rPr>
              <a:t>the laborer</a:t>
            </a:r>
            <a:r>
              <a:rPr lang="en-US" sz="2400" b="1" i="0" u="none" strike="noStrike" baseline="0" dirty="0">
                <a:solidFill>
                  <a:srgbClr val="000000"/>
                </a:solidFill>
                <a:latin typeface="TimesNewRoman"/>
              </a:rPr>
              <a:t> began walking back toward the victim when he suddenly heard a loud noise, got knocked off his feet, and was engulfed by heavy dust.</a:t>
            </a:r>
          </a:p>
        </p:txBody>
      </p:sp>
    </p:spTree>
    <p:extLst>
      <p:ext uri="{BB962C8B-B14F-4D97-AF65-F5344CB8AC3E}">
        <p14:creationId xmlns:p14="http://schemas.microsoft.com/office/powerpoint/2010/main" val="15610365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0EBDF0-9EF1-BCEF-F566-12C416F71711}"/>
              </a:ext>
            </a:extLst>
          </p:cNvPr>
          <p:cNvPicPr>
            <a:picLocks noChangeAspect="1"/>
          </p:cNvPicPr>
          <p:nvPr/>
        </p:nvPicPr>
        <p:blipFill>
          <a:blip r:embed="rId2"/>
          <a:stretch>
            <a:fillRect/>
          </a:stretch>
        </p:blipFill>
        <p:spPr>
          <a:xfrm rot="5400000">
            <a:off x="2858404" y="-1962152"/>
            <a:ext cx="6475192" cy="10782303"/>
          </a:xfrm>
          <a:prstGeom prst="rect">
            <a:avLst/>
          </a:prstGeom>
        </p:spPr>
      </p:pic>
    </p:spTree>
    <p:extLst>
      <p:ext uri="{BB962C8B-B14F-4D97-AF65-F5344CB8AC3E}">
        <p14:creationId xmlns:p14="http://schemas.microsoft.com/office/powerpoint/2010/main" val="239129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612B46-3D7D-3ECC-0927-92A4A0084467}"/>
              </a:ext>
            </a:extLst>
          </p:cNvPr>
          <p:cNvSpPr txBox="1"/>
          <p:nvPr/>
        </p:nvSpPr>
        <p:spPr>
          <a:xfrm>
            <a:off x="119062" y="374317"/>
            <a:ext cx="11953875" cy="6109365"/>
          </a:xfrm>
          <a:prstGeom prst="rect">
            <a:avLst/>
          </a:prstGeom>
          <a:noFill/>
        </p:spPr>
        <p:txBody>
          <a:bodyPr wrap="square">
            <a:spAutoFit/>
          </a:bodyPr>
          <a:lstStyle/>
          <a:p>
            <a:pPr algn="l"/>
            <a:r>
              <a:rPr lang="en-US" sz="2300" b="1" i="0" u="none" strike="noStrike" baseline="0" dirty="0">
                <a:solidFill>
                  <a:srgbClr val="000000"/>
                </a:solidFill>
                <a:latin typeface="TimesNewRoman"/>
              </a:rPr>
              <a:t>According to interviews, at approximately 6:50 a.m., the bridle connecting the constant tension winch cable (winch cable) to the carriage broke free at the attachment points to the carriage (see Appendix B). Due to the sudden release of stored tension in the winch cable, the bridle recoiled through the guards, breaking the guards loose and striking the miners. After regaining his composure, the laborer realized the guards had him pinned underneath, along with the victim, </a:t>
            </a:r>
            <a:r>
              <a:rPr lang="en-US" sz="2300" b="1" dirty="0">
                <a:solidFill>
                  <a:srgbClr val="000000"/>
                </a:solidFill>
                <a:latin typeface="TimesNewRoman"/>
              </a:rPr>
              <a:t>and two repairmen</a:t>
            </a:r>
            <a:r>
              <a:rPr lang="en-US" sz="2300" b="1" i="0" u="none" strike="noStrike" baseline="0" dirty="0">
                <a:solidFill>
                  <a:srgbClr val="000000"/>
                </a:solidFill>
                <a:latin typeface="TimesNewRoman"/>
              </a:rPr>
              <a:t>. The laborer heard the take-up winch running and realized the bridle and winch cable were pulling the guards along the beltline.</a:t>
            </a:r>
          </a:p>
          <a:p>
            <a:pPr algn="l"/>
            <a:endParaRPr lang="en-US" sz="2300" b="1" i="0" u="none" strike="noStrike" baseline="0" dirty="0">
              <a:solidFill>
                <a:srgbClr val="000000"/>
              </a:solidFill>
              <a:latin typeface="TimesNewRoman"/>
            </a:endParaRPr>
          </a:p>
          <a:p>
            <a:pPr algn="l"/>
            <a:r>
              <a:rPr lang="en-US" sz="2300" b="1" i="0" u="none" strike="noStrike" baseline="0" dirty="0">
                <a:solidFill>
                  <a:srgbClr val="000000"/>
                </a:solidFill>
                <a:latin typeface="TimesNewRoman"/>
              </a:rPr>
              <a:t>The foreman</a:t>
            </a:r>
            <a:r>
              <a:rPr lang="en-US" sz="2300" b="1" dirty="0">
                <a:solidFill>
                  <a:srgbClr val="000000"/>
                </a:solidFill>
                <a:latin typeface="TimesNewRoman"/>
              </a:rPr>
              <a:t> and the two new miners</a:t>
            </a:r>
            <a:r>
              <a:rPr lang="en-US" sz="2300" b="1" i="0" u="none" strike="noStrike" baseline="0" dirty="0">
                <a:solidFill>
                  <a:srgbClr val="000000"/>
                </a:solidFill>
                <a:latin typeface="TimesNewRoman"/>
              </a:rPr>
              <a:t> arrived outside the airlock doors, heard the loud noise, and entered the belt conveyor entry through the doors. The laborer saw the foreman enter the doors and yell, “Shut the BTU off,” referring to the winch. The foreman went to the control box for the winch and shut it down, stopping the winch from dragging the damaged guards. The laborer and one of the repairmen crawled out from under the guards and flipped the damaged guards off the other repairmen and the victim. The foreman</a:t>
            </a:r>
            <a:r>
              <a:rPr lang="en-US" sz="2300" b="1" dirty="0">
                <a:solidFill>
                  <a:srgbClr val="000000"/>
                </a:solidFill>
                <a:latin typeface="TimesNewRoman"/>
              </a:rPr>
              <a:t> and</a:t>
            </a:r>
            <a:r>
              <a:rPr lang="en-US" sz="2300" b="1" i="0" u="none" strike="noStrike" baseline="0" dirty="0">
                <a:solidFill>
                  <a:srgbClr val="000000"/>
                </a:solidFill>
                <a:latin typeface="TimesNewRoman"/>
              </a:rPr>
              <a:t> two new miners went to the other repairmen and the victim to check on them and saw that when the bridle broke free from the carriage, the bridle passed through the guards and struck the victim. The laborer exited the belt conveyor entry, ran to the personnel carrier, and radioed for help.</a:t>
            </a:r>
          </a:p>
        </p:txBody>
      </p:sp>
    </p:spTree>
    <p:extLst>
      <p:ext uri="{BB962C8B-B14F-4D97-AF65-F5344CB8AC3E}">
        <p14:creationId xmlns:p14="http://schemas.microsoft.com/office/powerpoint/2010/main" val="62659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E0D9E-80F1-AB26-23DB-C19F013D9BF2}"/>
              </a:ext>
            </a:extLst>
          </p:cNvPr>
          <p:cNvPicPr>
            <a:picLocks noChangeAspect="1"/>
          </p:cNvPicPr>
          <p:nvPr/>
        </p:nvPicPr>
        <p:blipFill>
          <a:blip r:embed="rId2"/>
          <a:stretch>
            <a:fillRect/>
          </a:stretch>
        </p:blipFill>
        <p:spPr>
          <a:xfrm>
            <a:off x="2160925" y="676275"/>
            <a:ext cx="7870147" cy="5905500"/>
          </a:xfrm>
          <a:prstGeom prst="rect">
            <a:avLst/>
          </a:prstGeom>
        </p:spPr>
      </p:pic>
      <p:sp>
        <p:nvSpPr>
          <p:cNvPr id="5" name="TextBox 4">
            <a:extLst>
              <a:ext uri="{FF2B5EF4-FFF2-40B4-BE49-F238E27FC236}">
                <a16:creationId xmlns:a16="http://schemas.microsoft.com/office/drawing/2014/main" id="{71489E16-A952-C529-2C1C-209CC3BF22E7}"/>
              </a:ext>
            </a:extLst>
          </p:cNvPr>
          <p:cNvSpPr txBox="1"/>
          <p:nvPr/>
        </p:nvSpPr>
        <p:spPr>
          <a:xfrm>
            <a:off x="2445229" y="129659"/>
            <a:ext cx="7301538" cy="461665"/>
          </a:xfrm>
          <a:prstGeom prst="rect">
            <a:avLst/>
          </a:prstGeom>
          <a:noFill/>
        </p:spPr>
        <p:txBody>
          <a:bodyPr wrap="square">
            <a:spAutoFit/>
          </a:bodyPr>
          <a:lstStyle/>
          <a:p>
            <a:pPr algn="l"/>
            <a:r>
              <a:rPr lang="en-US" sz="2400" b="1" i="0" u="none" strike="noStrike" baseline="0" dirty="0">
                <a:solidFill>
                  <a:srgbClr val="000000"/>
                </a:solidFill>
                <a:latin typeface="TimesNewRoman"/>
              </a:rPr>
              <a:t>APPENDIX B – Similar Movable Carriage with Bridle</a:t>
            </a:r>
          </a:p>
        </p:txBody>
      </p:sp>
    </p:spTree>
    <p:extLst>
      <p:ext uri="{BB962C8B-B14F-4D97-AF65-F5344CB8AC3E}">
        <p14:creationId xmlns:p14="http://schemas.microsoft.com/office/powerpoint/2010/main" val="3702973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Oval 103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ine Safety and Health Administration (MSHA) - PROP (Preventative Roof/Rib  Outreach Program) - Coal Miner's Handbook for Roof">
            <a:extLst>
              <a:ext uri="{FF2B5EF4-FFF2-40B4-BE49-F238E27FC236}">
                <a16:creationId xmlns:a16="http://schemas.microsoft.com/office/drawing/2014/main" id="{79C77F96-5F5A-DF7E-B882-CE7681FF1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123" r="9111"/>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03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D0D11203-7480-251F-02B0-ED430358D8AC}"/>
              </a:ext>
            </a:extLst>
          </p:cNvPr>
          <p:cNvSpPr txBox="1"/>
          <p:nvPr/>
        </p:nvSpPr>
        <p:spPr>
          <a:xfrm>
            <a:off x="6330272" y="511373"/>
            <a:ext cx="5171908" cy="6187810"/>
          </a:xfrm>
          <a:prstGeom prst="rect">
            <a:avLst/>
          </a:prstGeom>
        </p:spPr>
        <p:txBody>
          <a:bodyPr vert="horz" lIns="91440" tIns="45720" rIns="91440" bIns="45720" rtlCol="0" anchor="t">
            <a:normAutofit fontScale="92500" lnSpcReduction="10000"/>
          </a:bodyPr>
          <a:lstStyle/>
          <a:p>
            <a:pPr indent="-228600">
              <a:lnSpc>
                <a:spcPct val="90000"/>
              </a:lnSpc>
              <a:spcAft>
                <a:spcPts val="600"/>
              </a:spcAft>
              <a:buFont typeface="Arial" panose="020B0604020202020204" pitchFamily="34" charset="0"/>
              <a:buChar char="•"/>
            </a:pPr>
            <a:r>
              <a:rPr lang="en-US" sz="2000" b="1" i="0" u="none" strike="noStrike" baseline="0" dirty="0">
                <a:solidFill>
                  <a:schemeClr val="tx1">
                    <a:alpha val="80000"/>
                  </a:schemeClr>
                </a:solidFill>
              </a:rPr>
              <a:t>Miners stated they typically install three cribs simultaneously after they remove the shield.</a:t>
            </a:r>
          </a:p>
          <a:p>
            <a:pPr>
              <a:lnSpc>
                <a:spcPct val="90000"/>
              </a:lnSpc>
              <a:spcAft>
                <a:spcPts val="600"/>
              </a:spcAft>
            </a:pPr>
            <a:endParaRPr lang="en-US" sz="2000" b="1" i="0" u="none" strike="noStrike" baseline="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2000" b="1" i="0" u="none" strike="noStrike" baseline="0" dirty="0">
                <a:solidFill>
                  <a:schemeClr val="tx1">
                    <a:alpha val="80000"/>
                  </a:schemeClr>
                </a:solidFill>
              </a:rPr>
              <a:t>Miners were intending to build one crib near the gob next to shield 60 and two cribs towards the walking shield, underneath a four-inch I-beam. Two men were working in the pit area, installing a crib away from shield 60, near the gob. The vent man was handing crib blocks to the victim. The victim was working in the pit area, handing crib blocks to two men building the crib. The victim was positioned near the hole in the roof mesh close to the end of an I-beam, near the crib </a:t>
            </a:r>
            <a:r>
              <a:rPr lang="en-US" sz="2000" b="1" dirty="0">
                <a:solidFill>
                  <a:schemeClr val="tx1">
                    <a:alpha val="80000"/>
                  </a:schemeClr>
                </a:solidFill>
              </a:rPr>
              <a:t>the two men</a:t>
            </a:r>
            <a:r>
              <a:rPr lang="en-US" sz="2000" b="1" i="0" u="none" strike="noStrike" baseline="0" dirty="0">
                <a:solidFill>
                  <a:schemeClr val="tx1">
                    <a:alpha val="80000"/>
                  </a:schemeClr>
                </a:solidFill>
              </a:rPr>
              <a:t> were building. At approximately 2:05 a.m. on March 18, 2023, loose rock in the mine roof directly above the six-inch to ten-inch hole in the roof mesh fell and covered the victim. The falling rock tore the roof mesh and made the hole in the roof mesh larger. The rock fall covered the feet of one miner who wa</a:t>
            </a:r>
            <a:r>
              <a:rPr lang="en-US" sz="2000" b="1" dirty="0">
                <a:solidFill>
                  <a:schemeClr val="tx1">
                    <a:alpha val="80000"/>
                  </a:schemeClr>
                </a:solidFill>
              </a:rPr>
              <a:t>s building the crib</a:t>
            </a:r>
            <a:r>
              <a:rPr lang="en-US" sz="2000" b="1" i="0" u="none" strike="noStrike" baseline="0" dirty="0">
                <a:solidFill>
                  <a:schemeClr val="tx1">
                    <a:alpha val="80000"/>
                  </a:schemeClr>
                </a:solidFill>
              </a:rPr>
              <a:t>, trapping him. The rock fall struck the other miner, but he was not injured.</a:t>
            </a:r>
          </a:p>
        </p:txBody>
      </p:sp>
      <p:sp>
        <p:nvSpPr>
          <p:cNvPr id="103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04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0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26B372A9-130D-0919-E97E-5708ADF18AB5}"/>
              </a:ext>
            </a:extLst>
          </p:cNvPr>
          <p:cNvSpPr txBox="1"/>
          <p:nvPr/>
        </p:nvSpPr>
        <p:spPr>
          <a:xfrm>
            <a:off x="838200" y="591344"/>
            <a:ext cx="11012424" cy="4899547"/>
          </a:xfrm>
          <a:prstGeom prst="rect">
            <a:avLst/>
          </a:prstGeom>
        </p:spPr>
        <p:txBody>
          <a:bodyPr vert="horz" lIns="91440" tIns="45720" rIns="91440" bIns="45720" rtlCol="0">
            <a:normAutofit/>
          </a:bodyPr>
          <a:lstStyle/>
          <a:p>
            <a:pPr algn="ctr">
              <a:lnSpc>
                <a:spcPct val="90000"/>
              </a:lnSpc>
              <a:spcAft>
                <a:spcPts val="600"/>
              </a:spcAft>
            </a:pPr>
            <a:r>
              <a:rPr lang="en-US" sz="2000" b="1" i="0" u="none" strike="noStrike" baseline="0" dirty="0"/>
              <a:t>Events Before the Accident</a:t>
            </a:r>
          </a:p>
          <a:p>
            <a:pPr indent="-228600">
              <a:lnSpc>
                <a:spcPct val="90000"/>
              </a:lnSpc>
              <a:spcAft>
                <a:spcPts val="600"/>
              </a:spcAft>
              <a:buFont typeface="Arial" panose="020B0604020202020204" pitchFamily="34" charset="0"/>
              <a:buChar char="•"/>
            </a:pPr>
            <a:endParaRPr lang="en-US" sz="2000" b="1" i="0" u="none" strike="noStrike" baseline="0" dirty="0"/>
          </a:p>
          <a:p>
            <a:pPr indent="-228600">
              <a:lnSpc>
                <a:spcPct val="90000"/>
              </a:lnSpc>
              <a:spcAft>
                <a:spcPts val="600"/>
              </a:spcAft>
              <a:buFont typeface="Arial" panose="020B0604020202020204" pitchFamily="34" charset="0"/>
              <a:buChar char="•"/>
            </a:pPr>
            <a:r>
              <a:rPr lang="en-US" sz="2000" b="1" i="0" u="none" strike="noStrike" baseline="0" dirty="0"/>
              <a:t>Investigators determined that events occurred before the accident resulting in damage to belt take-up system components contributed to the occurrence of the fatal accident.</a:t>
            </a:r>
          </a:p>
          <a:p>
            <a:pPr indent="-228600">
              <a:lnSpc>
                <a:spcPct val="90000"/>
              </a:lnSpc>
              <a:spcAft>
                <a:spcPts val="600"/>
              </a:spcAft>
              <a:buFont typeface="Arial" panose="020B0604020202020204" pitchFamily="34" charset="0"/>
              <a:buChar char="•"/>
            </a:pPr>
            <a:endParaRPr lang="en-US" sz="2000" b="1" i="0" u="none" strike="noStrike" baseline="0" dirty="0"/>
          </a:p>
          <a:p>
            <a:pPr indent="-228600">
              <a:lnSpc>
                <a:spcPct val="90000"/>
              </a:lnSpc>
              <a:spcAft>
                <a:spcPts val="600"/>
              </a:spcAft>
              <a:buFont typeface="Arial" panose="020B0604020202020204" pitchFamily="34" charset="0"/>
              <a:buChar char="•"/>
            </a:pPr>
            <a:r>
              <a:rPr lang="en-US" sz="2000" b="1" i="0" u="none" strike="noStrike" baseline="0" dirty="0"/>
              <a:t>Approximately four weeks before the accident, the pin in the bridle at the winch cable</a:t>
            </a:r>
          </a:p>
          <a:p>
            <a:pPr indent="-228600">
              <a:lnSpc>
                <a:spcPct val="90000"/>
              </a:lnSpc>
              <a:spcAft>
                <a:spcPts val="600"/>
              </a:spcAft>
              <a:buFont typeface="Arial" panose="020B0604020202020204" pitchFamily="34" charset="0"/>
              <a:buChar char="•"/>
            </a:pPr>
            <a:r>
              <a:rPr lang="en-US" sz="2000" b="1" i="0" u="none" strike="noStrike" baseline="0" dirty="0"/>
              <a:t>connection on the take-up unit slipped out of the bottom eye at the connection point. This caused the winch cable to pull out of the bridle, bending the top eye at the connection point and the bridle upward due to the force exerted by the winch, and causing the winch cable to backlash on the winch cable drum. The mine operator untangled and inspected the winch cable and heated the top of the bridle with a torch to hammer it back down parallel to the bottom, aligning the holes for a pin. Instead of the mine operator repairing the top eye at the connection point to reinstall a pin from the manufacturer, the mine operator installed a different pin, approximately twice the length of the original pin provided by the manufacturer. The longer pin protruded several inches below the bottom of the bridle.</a:t>
            </a:r>
          </a:p>
        </p:txBody>
      </p:sp>
    </p:spTree>
    <p:extLst>
      <p:ext uri="{BB962C8B-B14F-4D97-AF65-F5344CB8AC3E}">
        <p14:creationId xmlns:p14="http://schemas.microsoft.com/office/powerpoint/2010/main" val="53794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3" name="TextBox 2">
            <a:extLst>
              <a:ext uri="{FF2B5EF4-FFF2-40B4-BE49-F238E27FC236}">
                <a16:creationId xmlns:a16="http://schemas.microsoft.com/office/drawing/2014/main" id="{611E1D6B-7D9B-C4A2-B661-6C232550A022}"/>
              </a:ext>
            </a:extLst>
          </p:cNvPr>
          <p:cNvSpPr txBox="1"/>
          <p:nvPr/>
        </p:nvSpPr>
        <p:spPr>
          <a:xfrm>
            <a:off x="5682112" y="97296"/>
            <a:ext cx="6397593" cy="6563386"/>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b="1" i="0" u="none" strike="noStrike" baseline="0" dirty="0"/>
              <a:t>Approximately two weeks prior to the accident, the winch cable broke. The mine operator</a:t>
            </a:r>
          </a:p>
          <a:p>
            <a:pPr indent="-228600">
              <a:lnSpc>
                <a:spcPct val="90000"/>
              </a:lnSpc>
              <a:spcAft>
                <a:spcPts val="600"/>
              </a:spcAft>
              <a:buFont typeface="Arial" panose="020B0604020202020204" pitchFamily="34" charset="0"/>
              <a:buChar char="•"/>
            </a:pPr>
            <a:r>
              <a:rPr lang="en-US" b="1" i="0" u="none" strike="noStrike" baseline="0" dirty="0"/>
              <a:t>installed a new winch cable and again used the longer pin at the winch cable connection on the bridle. </a:t>
            </a:r>
          </a:p>
          <a:p>
            <a:pPr indent="-228600">
              <a:lnSpc>
                <a:spcPct val="90000"/>
              </a:lnSpc>
              <a:spcAft>
                <a:spcPts val="600"/>
              </a:spcAft>
              <a:buFont typeface="Arial" panose="020B0604020202020204" pitchFamily="34" charset="0"/>
              <a:buChar char="•"/>
            </a:pPr>
            <a:endParaRPr lang="en-US" b="1" i="0" u="none" strike="noStrike" baseline="0" dirty="0"/>
          </a:p>
          <a:p>
            <a:pPr indent="-228600">
              <a:lnSpc>
                <a:spcPct val="90000"/>
              </a:lnSpc>
              <a:spcAft>
                <a:spcPts val="600"/>
              </a:spcAft>
              <a:buFont typeface="Arial" panose="020B0604020202020204" pitchFamily="34" charset="0"/>
              <a:buChar char="•"/>
            </a:pPr>
            <a:r>
              <a:rPr lang="en-US" b="1" i="0" u="none" strike="noStrike" baseline="0" dirty="0"/>
              <a:t>On August 28, 2023, A Belt Foreman, was working with a belt crew and operating the belt winder to remove excess belting from the conveyor belt. This is required as the longwall retreats from the mine, which results in less overall belt length being needed as mining continues. The take-up winch tension was released to allow for the belt winder to begin winding the excess belting. When the tension was released, the bridle dropped down, contacting cross braces in the take-up track frame. The longer pin previously installed in the bridle, hooked one of the cross braces. As the foreman began winding the belt, the track frame cross brace that was hooked by the bridle pin, was ripped out of the track frame. This caused severe damage to the track frame on both sides of the system and weakened the bridle at the connection points to the moveable carriage. The foreman knew the longer pin installed at the bridle connection caused the damage to the track frame. However, management did not check for additional damage caused by this event, and they allowed the continued use of the longer pin. Investigators determined this contributed to the accident.</a:t>
            </a:r>
          </a:p>
        </p:txBody>
      </p:sp>
      <p:pic>
        <p:nvPicPr>
          <p:cNvPr id="17410" name="Picture 2" descr="800-foot Belt Winder – Rockford Engineering Works Ltd. | Mechanical  Engineering in Regina and Southern Saskatchewan">
            <a:extLst>
              <a:ext uri="{FF2B5EF4-FFF2-40B4-BE49-F238E27FC236}">
                <a16:creationId xmlns:a16="http://schemas.microsoft.com/office/drawing/2014/main" id="{71E20028-8728-F9E9-E2D4-591E1F9BE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2" y="1888086"/>
            <a:ext cx="4793080" cy="283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821769"/>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1" name="Rectangle 1844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3" name="Rectangle 1844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374058-E92F-768E-A942-7B88107534E6}"/>
              </a:ext>
            </a:extLst>
          </p:cNvPr>
          <p:cNvSpPr txBox="1"/>
          <p:nvPr/>
        </p:nvSpPr>
        <p:spPr>
          <a:xfrm>
            <a:off x="202563" y="143920"/>
            <a:ext cx="4730597" cy="6574513"/>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2000" b="1" i="0" u="none" strike="noStrike" baseline="0" dirty="0"/>
              <a:t>Even though the foreman saw the damage to the track frame, he determined that the movable carriage was beyond the damaged section of the track frame and would not prevent the conveyor belt from being operated. He continued to wind the belt out of the take-up. Then he reconnected the belt and restarted the belt conveyor. The foreman knew it would be a few days before enough belt would be accumulated in the take-up from the retreat mining process to reach the damaged area of the take-up.</a:t>
            </a:r>
          </a:p>
          <a:p>
            <a:pPr indent="-228600">
              <a:lnSpc>
                <a:spcPct val="90000"/>
              </a:lnSpc>
              <a:spcAft>
                <a:spcPts val="600"/>
              </a:spcAft>
              <a:buFont typeface="Arial" panose="020B0604020202020204" pitchFamily="34" charset="0"/>
              <a:buChar char="•"/>
            </a:pPr>
            <a:endParaRPr lang="en-US" sz="2000" b="1" dirty="0"/>
          </a:p>
          <a:p>
            <a:pPr indent="-228600">
              <a:lnSpc>
                <a:spcPct val="90000"/>
              </a:lnSpc>
              <a:spcAft>
                <a:spcPts val="600"/>
              </a:spcAft>
              <a:buFont typeface="Arial" panose="020B0604020202020204" pitchFamily="34" charset="0"/>
              <a:buChar char="•"/>
            </a:pPr>
            <a:r>
              <a:rPr lang="en-US" sz="2000" b="1" dirty="0"/>
              <a:t>On the shift before the accident, a crew of workers removed damaged rails and cross braces, then slid new rails in place, but did not attach them. The crew reinstalled the guarding and started the belt conveyor back up. When the victim’s crew de-energized the loaded belt conveyor immediately before the accident, the additional stress on the bridle connection points caused the bridle to break free and strike him.</a:t>
            </a:r>
          </a:p>
          <a:p>
            <a:pPr indent="-228600">
              <a:lnSpc>
                <a:spcPct val="90000"/>
              </a:lnSpc>
              <a:spcAft>
                <a:spcPts val="600"/>
              </a:spcAft>
              <a:buFont typeface="Arial" panose="020B0604020202020204" pitchFamily="34" charset="0"/>
              <a:buChar char="•"/>
            </a:pPr>
            <a:endParaRPr lang="en-US" sz="1100" b="1" i="0" u="none" strike="noStrike" baseline="0" dirty="0"/>
          </a:p>
        </p:txBody>
      </p:sp>
      <p:pic>
        <p:nvPicPr>
          <p:cNvPr id="2" name="Picture 1">
            <a:extLst>
              <a:ext uri="{FF2B5EF4-FFF2-40B4-BE49-F238E27FC236}">
                <a16:creationId xmlns:a16="http://schemas.microsoft.com/office/drawing/2014/main" id="{617343D2-F84A-4F90-B5D9-9BB981C4BB42}"/>
              </a:ext>
            </a:extLst>
          </p:cNvPr>
          <p:cNvPicPr>
            <a:picLocks noChangeAspect="1"/>
          </p:cNvPicPr>
          <p:nvPr/>
        </p:nvPicPr>
        <p:blipFill>
          <a:blip r:embed="rId2"/>
          <a:stretch>
            <a:fillRect/>
          </a:stretch>
        </p:blipFill>
        <p:spPr>
          <a:xfrm>
            <a:off x="5135723" y="908132"/>
            <a:ext cx="6719020" cy="5041732"/>
          </a:xfrm>
          <a:prstGeom prst="rect">
            <a:avLst/>
          </a:prstGeom>
        </p:spPr>
      </p:pic>
    </p:spTree>
    <p:extLst>
      <p:ext uri="{BB962C8B-B14F-4D97-AF65-F5344CB8AC3E}">
        <p14:creationId xmlns:p14="http://schemas.microsoft.com/office/powerpoint/2010/main" val="182678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9A1FB-017E-C5A9-CB7F-2C3E0E6BCAB0}"/>
              </a:ext>
            </a:extLst>
          </p:cNvPr>
          <p:cNvSpPr txBox="1"/>
          <p:nvPr/>
        </p:nvSpPr>
        <p:spPr>
          <a:xfrm>
            <a:off x="0" y="333137"/>
            <a:ext cx="12192000" cy="6524863"/>
          </a:xfrm>
          <a:prstGeom prst="rect">
            <a:avLst/>
          </a:prstGeom>
          <a:noFill/>
        </p:spPr>
        <p:txBody>
          <a:bodyPr wrap="square">
            <a:spAutoFit/>
          </a:bodyPr>
          <a:lstStyle/>
          <a:p>
            <a:pPr algn="l"/>
            <a:r>
              <a:rPr lang="en-US" sz="2200" b="1" i="0" u="none" strike="noStrike" baseline="0" dirty="0">
                <a:solidFill>
                  <a:srgbClr val="000000"/>
                </a:solidFill>
                <a:latin typeface="TimesNewRoman"/>
              </a:rPr>
              <a:t>Investigators determined the damage created by the longer pin contacting the track frame</a:t>
            </a:r>
          </a:p>
          <a:p>
            <a:pPr algn="l"/>
            <a:r>
              <a:rPr lang="en-US" sz="2200" b="1" i="0" u="none" strike="noStrike" baseline="0" dirty="0">
                <a:solidFill>
                  <a:srgbClr val="000000"/>
                </a:solidFill>
                <a:latin typeface="TimesNewRoman"/>
              </a:rPr>
              <a:t>weakened the bridle attachment connections and contributed to the accident. MSHA Technical</a:t>
            </a:r>
          </a:p>
          <a:p>
            <a:pPr algn="l"/>
            <a:r>
              <a:rPr lang="en-US" sz="2200" b="1" i="0" u="none" strike="noStrike" baseline="0" dirty="0">
                <a:solidFill>
                  <a:srgbClr val="000000"/>
                </a:solidFill>
                <a:latin typeface="TimesNewRoman"/>
              </a:rPr>
              <a:t>Support took representative sections of the bridle for laboratory testing and evaluation, and the</a:t>
            </a:r>
          </a:p>
          <a:p>
            <a:pPr algn="l"/>
            <a:r>
              <a:rPr lang="en-US" sz="2200" b="1" i="0" u="none" strike="noStrike" baseline="0" dirty="0">
                <a:solidFill>
                  <a:srgbClr val="000000"/>
                </a:solidFill>
                <a:latin typeface="TimesNewRoman"/>
              </a:rPr>
              <a:t>findings were consistent with those of the MSHA investigators. Specifically, laboratory testing</a:t>
            </a:r>
          </a:p>
          <a:p>
            <a:pPr algn="l"/>
            <a:r>
              <a:rPr lang="en-US" sz="2200" b="1" i="0" u="none" strike="noStrike" baseline="0" dirty="0">
                <a:solidFill>
                  <a:srgbClr val="000000"/>
                </a:solidFill>
                <a:latin typeface="TimesNewRoman"/>
              </a:rPr>
              <a:t>found:</a:t>
            </a:r>
          </a:p>
          <a:p>
            <a:pPr algn="l"/>
            <a:endParaRPr lang="en-US" sz="2200" b="1" i="0" u="none" strike="noStrike" baseline="0" dirty="0">
              <a:solidFill>
                <a:srgbClr val="000000"/>
              </a:solidFill>
              <a:latin typeface="TimesNewRoman"/>
            </a:endParaRPr>
          </a:p>
          <a:p>
            <a:pPr algn="l"/>
            <a:r>
              <a:rPr lang="en-US" sz="2200" b="1" i="0" u="none" strike="noStrike" baseline="0" dirty="0">
                <a:solidFill>
                  <a:srgbClr val="000000"/>
                </a:solidFill>
                <a:latin typeface="TimesNewRoman"/>
              </a:rPr>
              <a:t>1) The link bars in the bridle met the minimum strength requirements for ASTM A36 steel.</a:t>
            </a:r>
          </a:p>
          <a:p>
            <a:pPr algn="l"/>
            <a:r>
              <a:rPr lang="en-US" sz="2200" b="1" i="0" u="none" strike="noStrike" baseline="0" dirty="0">
                <a:solidFill>
                  <a:srgbClr val="000000"/>
                </a:solidFill>
                <a:latin typeface="TimesNewRoman"/>
              </a:rPr>
              <a:t>2) Differences in pinhole size and the extent of the steel yielding caused the winch cable tensile load to unevenly transfer to the bridle and resulted in an imbalanced loading of the link bars. These differences were the result of the incident where the tow bar caught on a track cross-member prior to the accident.</a:t>
            </a:r>
          </a:p>
          <a:p>
            <a:pPr algn="l"/>
            <a:r>
              <a:rPr lang="en-US" sz="2200" b="1" i="0" u="none" strike="noStrike" baseline="0" dirty="0">
                <a:solidFill>
                  <a:srgbClr val="000000"/>
                </a:solidFill>
                <a:latin typeface="TimesNewRoman"/>
              </a:rPr>
              <a:t>3) The unequal load distribution caused the track-side link bar to receive more of the belt tension load, which caused the track-side link bar to fracture first and release from the mobile carrier.</a:t>
            </a:r>
          </a:p>
          <a:p>
            <a:pPr algn="l"/>
            <a:r>
              <a:rPr lang="en-US" sz="2200" b="1" i="0" u="none" strike="noStrike" baseline="0" dirty="0">
                <a:solidFill>
                  <a:srgbClr val="000000"/>
                </a:solidFill>
                <a:latin typeface="TimesNewRoman"/>
              </a:rPr>
              <a:t>4) The damage to the walk-side link bar was consistent with lateral loading and tensile overload, which would have occurred after the failure of the track-side link bar.</a:t>
            </a:r>
            <a:endParaRPr lang="en-US" sz="2200" b="1" dirty="0">
              <a:solidFill>
                <a:srgbClr val="000000"/>
              </a:solidFill>
              <a:latin typeface="TimesNewRoman"/>
            </a:endParaRPr>
          </a:p>
          <a:p>
            <a:pPr algn="l"/>
            <a:r>
              <a:rPr lang="en-US" sz="2200" b="1" dirty="0"/>
              <a:t>5) The walk-side link bar was unable to carry the full belt tension load of 33,800 pounds following the fracture of the track-side link bar; therefore, the walk-side link bar was fractured, failed, and released from the mobile carrier.</a:t>
            </a:r>
          </a:p>
          <a:p>
            <a:pPr algn="l"/>
            <a:endParaRPr lang="en-US" sz="2200" b="1" i="0" u="none" strike="noStrike" baseline="0" dirty="0">
              <a:solidFill>
                <a:srgbClr val="000000"/>
              </a:solidFill>
              <a:latin typeface="TimesNewRoman"/>
            </a:endParaRPr>
          </a:p>
        </p:txBody>
      </p:sp>
    </p:spTree>
    <p:extLst>
      <p:ext uri="{BB962C8B-B14F-4D97-AF65-F5344CB8AC3E}">
        <p14:creationId xmlns:p14="http://schemas.microsoft.com/office/powerpoint/2010/main" val="26335926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562D50-5F57-0A17-B957-64CFE82F4211}"/>
              </a:ext>
            </a:extLst>
          </p:cNvPr>
          <p:cNvSpPr txBox="1"/>
          <p:nvPr/>
        </p:nvSpPr>
        <p:spPr>
          <a:xfrm>
            <a:off x="333375" y="294412"/>
            <a:ext cx="11410950" cy="1938992"/>
          </a:xfrm>
          <a:prstGeom prst="rect">
            <a:avLst/>
          </a:prstGeom>
          <a:noFill/>
        </p:spPr>
        <p:txBody>
          <a:bodyPr wrap="square">
            <a:spAutoFit/>
          </a:bodyPr>
          <a:lstStyle/>
          <a:p>
            <a:pPr algn="ctr"/>
            <a:r>
              <a:rPr lang="en-US" sz="2400" b="1" i="0" u="none" strike="noStrike" baseline="0" dirty="0">
                <a:solidFill>
                  <a:srgbClr val="000000"/>
                </a:solidFill>
                <a:latin typeface="TimesNewRoman"/>
              </a:rPr>
              <a:t>Training and Experience</a:t>
            </a:r>
          </a:p>
          <a:p>
            <a:pPr algn="l"/>
            <a:r>
              <a:rPr lang="en-US" sz="2400" b="1" i="0" u="none" strike="noStrike" baseline="0" dirty="0">
                <a:solidFill>
                  <a:srgbClr val="000000"/>
                </a:solidFill>
                <a:latin typeface="TimesNewRoman"/>
              </a:rPr>
              <a:t>The victim had over 13 years of mining experience, including three years of experience at this mine as a belt foreman. Investigators reviewed training documentation and determined he received all training in accordance with MSHA Part 48 training regulations.</a:t>
            </a:r>
          </a:p>
        </p:txBody>
      </p:sp>
      <p:pic>
        <p:nvPicPr>
          <p:cNvPr id="19458" name="Picture 2" descr="Effective Training Documentation | Grainnet Safety">
            <a:extLst>
              <a:ext uri="{FF2B5EF4-FFF2-40B4-BE49-F238E27FC236}">
                <a16:creationId xmlns:a16="http://schemas.microsoft.com/office/drawing/2014/main" id="{196CC07B-E7B0-A437-9A70-65C5A2ABB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391" y="2405862"/>
            <a:ext cx="3207218" cy="3821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576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D6E621-5F73-94B1-D43A-7FD0D387201B}"/>
              </a:ext>
            </a:extLst>
          </p:cNvPr>
          <p:cNvSpPr txBox="1"/>
          <p:nvPr/>
        </p:nvSpPr>
        <p:spPr>
          <a:xfrm>
            <a:off x="5108130" y="76602"/>
            <a:ext cx="6916230" cy="6607661"/>
          </a:xfrm>
          <a:prstGeom prst="rect">
            <a:avLst/>
          </a:prstGeom>
        </p:spPr>
        <p:txBody>
          <a:bodyPr vert="horz" lIns="91440" tIns="45720" rIns="91440" bIns="45720" rtlCol="0" anchor="ctr">
            <a:normAutofit lnSpcReduction="10000"/>
          </a:bodyPr>
          <a:lstStyle/>
          <a:p>
            <a:pPr algn="ctr">
              <a:lnSpc>
                <a:spcPct val="90000"/>
              </a:lnSpc>
              <a:spcAft>
                <a:spcPts val="600"/>
              </a:spcAft>
            </a:pPr>
            <a:r>
              <a:rPr lang="en-US" sz="2000" b="1" i="0" u="none" strike="noStrike" baseline="0" dirty="0"/>
              <a:t>Examinations</a:t>
            </a:r>
          </a:p>
          <a:p>
            <a:pPr indent="-228600">
              <a:lnSpc>
                <a:spcPct val="90000"/>
              </a:lnSpc>
              <a:spcAft>
                <a:spcPts val="600"/>
              </a:spcAft>
              <a:buFont typeface="Arial" panose="020B0604020202020204" pitchFamily="34" charset="0"/>
              <a:buChar char="•"/>
            </a:pPr>
            <a:r>
              <a:rPr lang="en-US" sz="2000" b="1" i="0" u="none" strike="noStrike" baseline="0" dirty="0"/>
              <a:t>Investigators determined that pre-shift and on-shift examinations were conducted in the belt conveyor entry during the shift before the accident. Miners worked at the same work site on the previous shift; therefore, the belt conveyor would not have been in operation when these examinations were conducted. There was no report of hazardous conditions in the work area recorded in the record book. Due to the location of the damaged rollers in the belt conveyor take-up, investigators determined it was unlikely that damaged rollers would have been observed by an examiner because the belt was not running to produce audible or visual indications of hazards. The components of the take-up system and the belt conveyor would conceal the area of the damaged rollers when the take-up winch was released.</a:t>
            </a:r>
          </a:p>
          <a:p>
            <a:pPr indent="-228600">
              <a:lnSpc>
                <a:spcPct val="90000"/>
              </a:lnSpc>
              <a:spcAft>
                <a:spcPts val="600"/>
              </a:spcAft>
              <a:buFont typeface="Arial" panose="020B0604020202020204" pitchFamily="34" charset="0"/>
              <a:buChar char="•"/>
            </a:pPr>
            <a:endParaRPr lang="en-US" sz="2000" b="1" i="0" u="none" strike="noStrike" baseline="0" dirty="0"/>
          </a:p>
          <a:p>
            <a:pPr indent="-228600">
              <a:lnSpc>
                <a:spcPct val="90000"/>
              </a:lnSpc>
              <a:spcAft>
                <a:spcPts val="600"/>
              </a:spcAft>
              <a:buFont typeface="Arial" panose="020B0604020202020204" pitchFamily="34" charset="0"/>
              <a:buChar char="•"/>
            </a:pPr>
            <a:r>
              <a:rPr lang="en-US" sz="2000" b="1" dirty="0"/>
              <a:t>Also, the mine operator originally installed the longer pin to repair the system. Under normal operations, an examiner would have seen the pin elevated above the take-up rails and would not have recognized this as a hazard. Investigators determined that examinations did not contribute to the accident.</a:t>
            </a:r>
          </a:p>
          <a:p>
            <a:pPr indent="-228600">
              <a:lnSpc>
                <a:spcPct val="90000"/>
              </a:lnSpc>
              <a:spcAft>
                <a:spcPts val="600"/>
              </a:spcAft>
              <a:buFont typeface="Arial" panose="020B0604020202020204" pitchFamily="34" charset="0"/>
              <a:buChar char="•"/>
            </a:pPr>
            <a:endParaRPr lang="en-US" sz="1500" b="1" i="0" u="none" strike="noStrike" baseline="0" dirty="0"/>
          </a:p>
        </p:txBody>
      </p:sp>
      <p:pic>
        <p:nvPicPr>
          <p:cNvPr id="20482" name="Picture 2" descr="Primary Safety Inspection - SafetyCulture">
            <a:extLst>
              <a:ext uri="{FF2B5EF4-FFF2-40B4-BE49-F238E27FC236}">
                <a16:creationId xmlns:a16="http://schemas.microsoft.com/office/drawing/2014/main" id="{AB5A0CD9-0DF0-FBE6-6F1E-A59336324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713" y="1167596"/>
            <a:ext cx="2590800" cy="420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017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844547-E448-C402-CD91-E8E133814DB4}"/>
              </a:ext>
            </a:extLst>
          </p:cNvPr>
          <p:cNvSpPr txBox="1"/>
          <p:nvPr/>
        </p:nvSpPr>
        <p:spPr>
          <a:xfrm>
            <a:off x="114300" y="428178"/>
            <a:ext cx="12192000" cy="6001643"/>
          </a:xfrm>
          <a:prstGeom prst="rect">
            <a:avLst/>
          </a:prstGeom>
          <a:noFill/>
        </p:spPr>
        <p:txBody>
          <a:bodyPr wrap="square">
            <a:spAutoFit/>
          </a:bodyPr>
          <a:lstStyle/>
          <a:p>
            <a:pPr algn="ctr"/>
            <a:r>
              <a:rPr lang="en-US" sz="2400" b="1" i="0" u="none" strike="noStrike" baseline="0" dirty="0">
                <a:solidFill>
                  <a:srgbClr val="000000"/>
                </a:solidFill>
                <a:latin typeface="TimesNewRoman"/>
              </a:rPr>
              <a:t>ROOT CAUSE ANALYSIS</a:t>
            </a:r>
          </a:p>
          <a:p>
            <a:pPr algn="l"/>
            <a:r>
              <a:rPr lang="en-US" sz="2400" b="1" i="0" u="none" strike="noStrike" baseline="0" dirty="0">
                <a:solidFill>
                  <a:srgbClr val="000000"/>
                </a:solidFill>
                <a:latin typeface="TimesNewRoman"/>
              </a:rPr>
              <a:t>The accident investigation team conducted an analysis to identify the underlying cause of the accident. The team identified the following root cause, and the mine operator implemented the corresponding corrective action to prevent a recurrence.</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Root Cause: The mine operator did not maintain components of the take-up in safe operating condition.</a:t>
            </a:r>
          </a:p>
          <a:p>
            <a:pPr algn="l"/>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Corrective Action: The mine operator: 1) installed a new bridle on the moveable carriage. The new bridle is provided with gussets, which prevent the bridle from dropping down and contacting the track frame of the take-up when there is slack in the winch cable, 2) installed a two-inch diameter plasma rope to the moveable carriage and bridle to prevent the bridle from breaking free if the connections break again, and 3) developed and implemented a written policy prohibiting any miner from being in the belt conveyor entry between the belt drive and take-up winch when the belt conveyor is intentionally started or stopped, to reduce exposure.</a:t>
            </a:r>
          </a:p>
        </p:txBody>
      </p:sp>
    </p:spTree>
    <p:extLst>
      <p:ext uri="{BB962C8B-B14F-4D97-AF65-F5344CB8AC3E}">
        <p14:creationId xmlns:p14="http://schemas.microsoft.com/office/powerpoint/2010/main" val="24508466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65EDB2-360F-6872-0B92-AD0F67E4084D}"/>
              </a:ext>
            </a:extLst>
          </p:cNvPr>
          <p:cNvSpPr txBox="1"/>
          <p:nvPr/>
        </p:nvSpPr>
        <p:spPr>
          <a:xfrm>
            <a:off x="771524" y="355938"/>
            <a:ext cx="10868025" cy="2308324"/>
          </a:xfrm>
          <a:prstGeom prst="rect">
            <a:avLst/>
          </a:prstGeom>
          <a:noFill/>
        </p:spPr>
        <p:txBody>
          <a:bodyPr wrap="square">
            <a:spAutoFit/>
          </a:bodyPr>
          <a:lstStyle/>
          <a:p>
            <a:pPr algn="ctr"/>
            <a:r>
              <a:rPr lang="en-US" sz="2400" b="1" i="0" u="none" strike="noStrike" baseline="0" dirty="0">
                <a:solidFill>
                  <a:srgbClr val="000000"/>
                </a:solidFill>
                <a:latin typeface="TimesNewRoman"/>
              </a:rPr>
              <a:t>CONCLUSION</a:t>
            </a:r>
          </a:p>
          <a:p>
            <a:pPr algn="l"/>
            <a:r>
              <a:rPr lang="en-US" sz="2400" b="1" i="0" u="none" strike="noStrike" baseline="0" dirty="0">
                <a:solidFill>
                  <a:srgbClr val="000000"/>
                </a:solidFill>
                <a:latin typeface="TimesNewRoman"/>
              </a:rPr>
              <a:t>On August 30, 2023, at approximately 6:50 a.m., a 34-year-old belt foreman with over 13 years of mining experience, died when a longwall belt conveyor take-up unit (take-up) component, the bridle, broke and struck him.</a:t>
            </a:r>
          </a:p>
          <a:p>
            <a:pPr algn="l"/>
            <a:r>
              <a:rPr lang="en-US" sz="2400" b="1" i="0" u="none" strike="noStrike" baseline="0" dirty="0">
                <a:solidFill>
                  <a:srgbClr val="000000"/>
                </a:solidFill>
                <a:latin typeface="TimesNewRoman"/>
              </a:rPr>
              <a:t>The accident occurred because the mine operator did not maintain components of the take-up in safe operating condition.</a:t>
            </a:r>
          </a:p>
        </p:txBody>
      </p:sp>
    </p:spTree>
    <p:extLst>
      <p:ext uri="{BB962C8B-B14F-4D97-AF65-F5344CB8AC3E}">
        <p14:creationId xmlns:p14="http://schemas.microsoft.com/office/powerpoint/2010/main" val="34544208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05B6C4-0C08-73C1-E971-E6DCB8B0EA1C}"/>
              </a:ext>
            </a:extLst>
          </p:cNvPr>
          <p:cNvSpPr txBox="1"/>
          <p:nvPr/>
        </p:nvSpPr>
        <p:spPr>
          <a:xfrm>
            <a:off x="257174" y="109835"/>
            <a:ext cx="11744325" cy="923330"/>
          </a:xfrm>
          <a:prstGeom prst="rect">
            <a:avLst/>
          </a:prstGeom>
          <a:noFill/>
        </p:spPr>
        <p:txBody>
          <a:bodyPr wrap="square">
            <a:spAutoFit/>
          </a:bodyPr>
          <a:lstStyle/>
          <a:p>
            <a:r>
              <a:rPr lang="en-US" b="1" dirty="0">
                <a:solidFill>
                  <a:srgbClr val="212121"/>
                </a:solidFill>
                <a:latin typeface="Source Sans Pro Web"/>
              </a:rPr>
              <a:t>VIRGINIA </a:t>
            </a:r>
            <a:r>
              <a:rPr lang="en-US" b="1" i="0" dirty="0">
                <a:solidFill>
                  <a:srgbClr val="212121"/>
                </a:solidFill>
                <a:effectLst/>
                <a:latin typeface="Source Sans Pro Web"/>
              </a:rPr>
              <a:t>COAL MINE FATALITY On May 31, 2024, A miner received fatal injuries from a rock fall while traveling under unsupported roof. The rock measured approximately nine feet by four feet by fourteen inches.</a:t>
            </a:r>
            <a:endParaRPr lang="en-US" b="1" dirty="0"/>
          </a:p>
        </p:txBody>
      </p:sp>
      <p:pic>
        <p:nvPicPr>
          <p:cNvPr id="4" name="Picture 2" descr="Two of the four roof fall fatalities in the past 3 years have occurred when miners traveled or worked under unsupported roof.">
            <a:extLst>
              <a:ext uri="{FF2B5EF4-FFF2-40B4-BE49-F238E27FC236}">
                <a16:creationId xmlns:a16="http://schemas.microsoft.com/office/drawing/2014/main" id="{25EE4742-EE8A-B91B-41A1-3B1F3D1969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34148" y="1033165"/>
            <a:ext cx="4788505" cy="1652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4A5F40-AD88-7A2D-1446-74FED2291516}"/>
              </a:ext>
            </a:extLst>
          </p:cNvPr>
          <p:cNvSpPr txBox="1"/>
          <p:nvPr/>
        </p:nvSpPr>
        <p:spPr>
          <a:xfrm>
            <a:off x="661986" y="1763169"/>
            <a:ext cx="7234239" cy="4819268"/>
          </a:xfrm>
          <a:prstGeom prst="rect">
            <a:avLst/>
          </a:prstGeom>
          <a:noFill/>
        </p:spPr>
        <p:txBody>
          <a:bodyPr wrap="square">
            <a:spAutoFit/>
          </a:bodyPr>
          <a:lstStyle/>
          <a:p>
            <a:pPr>
              <a:spcAft>
                <a:spcPts val="1500"/>
              </a:spcAft>
              <a:buNone/>
            </a:pPr>
            <a:r>
              <a:rPr lang="en-US" b="1" i="0" dirty="0">
                <a:solidFill>
                  <a:srgbClr val="212121"/>
                </a:solidFill>
                <a:effectLst/>
                <a:latin typeface="Merriweather" panose="00000500000000000000" pitchFamily="2" charset="0"/>
              </a:rPr>
              <a:t>Best Practices</a:t>
            </a:r>
          </a:p>
          <a:p>
            <a:pPr algn="l">
              <a:spcAft>
                <a:spcPts val="750"/>
              </a:spcAft>
              <a:buNone/>
            </a:pPr>
            <a:r>
              <a:rPr lang="en-US" sz="1400" b="1" i="0" u="sng" dirty="0">
                <a:solidFill>
                  <a:srgbClr val="FF0000"/>
                </a:solidFill>
                <a:effectLst/>
                <a:latin typeface="Merriweather" panose="00000500000000000000" pitchFamily="2" charset="0"/>
              </a:rPr>
              <a:t>NEVER go under unsupported roof!</a:t>
            </a:r>
          </a:p>
          <a:p>
            <a:pPr algn="l">
              <a:buNone/>
            </a:pPr>
            <a:r>
              <a:rPr lang="en-US" sz="1400" b="1" i="0" dirty="0">
                <a:solidFill>
                  <a:srgbClr val="212121"/>
                </a:solidFill>
                <a:effectLst/>
                <a:latin typeface="Source Sans Pro Web"/>
              </a:rPr>
              <a:t>Mine Management:</a:t>
            </a:r>
          </a:p>
          <a:p>
            <a:pPr algn="l">
              <a:buNone/>
            </a:pPr>
            <a:endParaRPr lang="en-US" sz="1400" b="1" i="0" dirty="0">
              <a:solidFill>
                <a:srgbClr val="212121"/>
              </a:solidFill>
              <a:effectLst/>
              <a:latin typeface="Source Sans Pro Web"/>
            </a:endParaRPr>
          </a:p>
          <a:p>
            <a:pPr algn="l" fontAlgn="t">
              <a:lnSpc>
                <a:spcPts val="1950"/>
              </a:lnSpc>
              <a:buFont typeface="Arial" panose="020B0604020202020204" pitchFamily="34" charset="0"/>
              <a:buChar char="•"/>
            </a:pPr>
            <a:r>
              <a:rPr lang="en-US" sz="1400" b="1" i="0" dirty="0">
                <a:solidFill>
                  <a:srgbClr val="212121"/>
                </a:solidFill>
                <a:effectLst/>
                <a:latin typeface="Source Sans Pro Web"/>
              </a:rPr>
              <a:t>Prohibit work or travel under unsupported roof.</a:t>
            </a:r>
          </a:p>
          <a:p>
            <a:pPr algn="l" fontAlgn="t">
              <a:lnSpc>
                <a:spcPts val="1950"/>
              </a:lnSpc>
              <a:buFont typeface="Arial" panose="020B0604020202020204" pitchFamily="34" charset="0"/>
              <a:buChar char="•"/>
            </a:pPr>
            <a:r>
              <a:rPr lang="en-US" sz="1400" b="1" i="0" dirty="0">
                <a:solidFill>
                  <a:srgbClr val="212121"/>
                </a:solidFill>
                <a:effectLst/>
                <a:latin typeface="Source Sans Pro Web"/>
              </a:rPr>
              <a:t>Train all miners and supervisors on the hazards of working and traveling into areas</a:t>
            </a:r>
            <a:br>
              <a:rPr lang="en-US" sz="1400" b="1" i="0" dirty="0">
                <a:solidFill>
                  <a:srgbClr val="212121"/>
                </a:solidFill>
                <a:effectLst/>
                <a:latin typeface="Source Sans Pro Web"/>
              </a:rPr>
            </a:br>
            <a:r>
              <a:rPr lang="en-US" sz="1400" b="1" i="0" dirty="0">
                <a:solidFill>
                  <a:srgbClr val="212121"/>
                </a:solidFill>
                <a:effectLst/>
                <a:latin typeface="Source Sans Pro Web"/>
              </a:rPr>
              <a:t>of unsupported roof.</a:t>
            </a:r>
          </a:p>
          <a:p>
            <a:pPr algn="l" fontAlgn="t">
              <a:lnSpc>
                <a:spcPts val="1950"/>
              </a:lnSpc>
              <a:buFont typeface="Arial" panose="020B0604020202020204" pitchFamily="34" charset="0"/>
              <a:buChar char="•"/>
            </a:pPr>
            <a:r>
              <a:rPr lang="en-US" sz="1400" b="1" i="0" dirty="0">
                <a:solidFill>
                  <a:srgbClr val="212121"/>
                </a:solidFill>
                <a:effectLst/>
                <a:latin typeface="Source Sans Pro Web"/>
              </a:rPr>
              <a:t>Identify and correct unsafe work practices.</a:t>
            </a:r>
          </a:p>
          <a:p>
            <a:pPr algn="l" fontAlgn="t">
              <a:lnSpc>
                <a:spcPts val="1950"/>
              </a:lnSpc>
            </a:pPr>
            <a:endParaRPr lang="en-US" sz="1400" b="1" i="0" dirty="0">
              <a:solidFill>
                <a:srgbClr val="212121"/>
              </a:solidFill>
              <a:effectLst/>
              <a:latin typeface="Source Sans Pro Web"/>
            </a:endParaRPr>
          </a:p>
          <a:p>
            <a:pPr algn="l">
              <a:buNone/>
            </a:pPr>
            <a:r>
              <a:rPr lang="en-US" sz="1400" b="1" i="0" dirty="0">
                <a:solidFill>
                  <a:srgbClr val="212121"/>
                </a:solidFill>
                <a:effectLst/>
                <a:latin typeface="Source Sans Pro Web"/>
              </a:rPr>
              <a:t>Roof Control Plans should include:</a:t>
            </a:r>
          </a:p>
          <a:p>
            <a:pPr algn="l">
              <a:buNone/>
            </a:pPr>
            <a:endParaRPr lang="en-US" sz="1400" b="1" i="0" dirty="0">
              <a:solidFill>
                <a:srgbClr val="212121"/>
              </a:solidFill>
              <a:effectLst/>
              <a:latin typeface="Source Sans Pro Web"/>
            </a:endParaRPr>
          </a:p>
          <a:p>
            <a:pPr algn="l" fontAlgn="t">
              <a:lnSpc>
                <a:spcPts val="1950"/>
              </a:lnSpc>
              <a:buFont typeface="Arial" panose="020B0604020202020204" pitchFamily="34" charset="0"/>
              <a:buChar char="•"/>
            </a:pPr>
            <a:r>
              <a:rPr lang="en-US" sz="1400" b="1" i="0" dirty="0">
                <a:solidFill>
                  <a:srgbClr val="212121"/>
                </a:solidFill>
                <a:effectLst/>
                <a:latin typeface="Source Sans Pro Web"/>
              </a:rPr>
              <a:t>Identifying the next to last full row of permanent roof supports with highly visible</a:t>
            </a:r>
            <a:br>
              <a:rPr lang="en-US" sz="1400" b="1" i="0" dirty="0">
                <a:solidFill>
                  <a:srgbClr val="212121"/>
                </a:solidFill>
                <a:effectLst/>
                <a:latin typeface="Source Sans Pro Web"/>
              </a:rPr>
            </a:br>
            <a:r>
              <a:rPr lang="en-US" sz="1400" b="1" i="0" dirty="0">
                <a:solidFill>
                  <a:srgbClr val="212121"/>
                </a:solidFill>
                <a:effectLst/>
                <a:latin typeface="Source Sans Pro Web"/>
              </a:rPr>
              <a:t>markers at all approaches.</a:t>
            </a:r>
          </a:p>
          <a:p>
            <a:pPr algn="l" fontAlgn="t">
              <a:lnSpc>
                <a:spcPts val="1950"/>
              </a:lnSpc>
              <a:buFont typeface="Arial" panose="020B0604020202020204" pitchFamily="34" charset="0"/>
              <a:buChar char="•"/>
            </a:pPr>
            <a:r>
              <a:rPr lang="en-US" sz="1400" b="1" i="0" dirty="0">
                <a:solidFill>
                  <a:srgbClr val="212121"/>
                </a:solidFill>
                <a:effectLst/>
                <a:latin typeface="Source Sans Pro Web"/>
              </a:rPr>
              <a:t>Installing and maintaining adequately designed roof/ground control where miners</a:t>
            </a:r>
            <a:br>
              <a:rPr lang="en-US" sz="1400" b="1" i="0" dirty="0">
                <a:solidFill>
                  <a:srgbClr val="212121"/>
                </a:solidFill>
                <a:effectLst/>
                <a:latin typeface="Source Sans Pro Web"/>
              </a:rPr>
            </a:br>
            <a:r>
              <a:rPr lang="en-US" sz="1400" b="1" i="0" dirty="0">
                <a:solidFill>
                  <a:srgbClr val="212121"/>
                </a:solidFill>
                <a:effectLst/>
                <a:latin typeface="Source Sans Pro Web"/>
              </a:rPr>
              <a:t>work or travel.</a:t>
            </a:r>
          </a:p>
          <a:p>
            <a:pPr algn="l" fontAlgn="t">
              <a:lnSpc>
                <a:spcPts val="1950"/>
              </a:lnSpc>
              <a:buFont typeface="Arial" panose="020B0604020202020204" pitchFamily="34" charset="0"/>
              <a:buChar char="•"/>
            </a:pPr>
            <a:r>
              <a:rPr lang="en-US" sz="1400" b="1" i="0" dirty="0">
                <a:solidFill>
                  <a:srgbClr val="212121"/>
                </a:solidFill>
                <a:effectLst/>
                <a:latin typeface="Source Sans Pro Web"/>
              </a:rPr>
              <a:t>Guidance ensuring miners are safely positioned while setting temporary support.</a:t>
            </a:r>
            <a:br>
              <a:rPr lang="en-US" sz="1400" b="1" i="0" dirty="0">
                <a:solidFill>
                  <a:srgbClr val="212121"/>
                </a:solidFill>
                <a:effectLst/>
                <a:latin typeface="Source Sans Pro Web"/>
              </a:rPr>
            </a:br>
            <a:r>
              <a:rPr lang="en-US" sz="1400" b="1" i="0" dirty="0">
                <a:solidFill>
                  <a:srgbClr val="212121"/>
                </a:solidFill>
                <a:effectLst/>
                <a:latin typeface="Source Sans Pro Web"/>
              </a:rPr>
              <a:t>Installing temporary supports under the direct supervision of a certified foreman</a:t>
            </a:r>
            <a:endParaRPr lang="en-US" sz="1800" b="1" i="0" dirty="0">
              <a:solidFill>
                <a:srgbClr val="212121"/>
              </a:solidFill>
              <a:effectLst/>
              <a:latin typeface="Source Sans Pro Web"/>
            </a:endParaRPr>
          </a:p>
        </p:txBody>
      </p:sp>
    </p:spTree>
    <p:extLst>
      <p:ext uri="{BB962C8B-B14F-4D97-AF65-F5344CB8AC3E}">
        <p14:creationId xmlns:p14="http://schemas.microsoft.com/office/powerpoint/2010/main" val="3698076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a tunnel&#10;&#10;AI-generated content may be incorrect.">
            <a:extLst>
              <a:ext uri="{FF2B5EF4-FFF2-40B4-BE49-F238E27FC236}">
                <a16:creationId xmlns:a16="http://schemas.microsoft.com/office/drawing/2014/main" id="{F4389770-EE1B-C744-AA46-D88A1244E7EB}"/>
              </a:ext>
            </a:extLst>
          </p:cNvPr>
          <p:cNvPicPr>
            <a:picLocks noChangeAspect="1"/>
          </p:cNvPicPr>
          <p:nvPr/>
        </p:nvPicPr>
        <p:blipFill>
          <a:blip r:embed="rId2"/>
          <a:srcRect t="14910" r="1" b="1"/>
          <a:stretch>
            <a:fillRect/>
          </a:stretch>
        </p:blipFill>
        <p:spPr>
          <a:xfrm>
            <a:off x="576113" y="719605"/>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5" name="TextBox 4">
            <a:extLst>
              <a:ext uri="{FF2B5EF4-FFF2-40B4-BE49-F238E27FC236}">
                <a16:creationId xmlns:a16="http://schemas.microsoft.com/office/drawing/2014/main" id="{4E2E0C7E-25AA-E36F-44BA-6D50E607F875}"/>
              </a:ext>
            </a:extLst>
          </p:cNvPr>
          <p:cNvSpPr txBox="1"/>
          <p:nvPr/>
        </p:nvSpPr>
        <p:spPr>
          <a:xfrm>
            <a:off x="5108638" y="128970"/>
            <a:ext cx="1971675" cy="461665"/>
          </a:xfrm>
          <a:prstGeom prst="rect">
            <a:avLst/>
          </a:prstGeom>
          <a:noFill/>
        </p:spPr>
        <p:txBody>
          <a:bodyPr wrap="square">
            <a:spAutoFit/>
          </a:bodyPr>
          <a:lstStyle/>
          <a:p>
            <a:pPr algn="l"/>
            <a:r>
              <a:rPr lang="en-US" sz="2400" b="1" i="0" u="none" strike="noStrike" baseline="0" dirty="0">
                <a:solidFill>
                  <a:srgbClr val="000000"/>
                </a:solidFill>
                <a:latin typeface="TimesNewRoman"/>
              </a:rPr>
              <a:t>OVERVIEW</a:t>
            </a:r>
          </a:p>
        </p:txBody>
      </p:sp>
    </p:spTree>
    <p:extLst>
      <p:ext uri="{BB962C8B-B14F-4D97-AF65-F5344CB8AC3E}">
        <p14:creationId xmlns:p14="http://schemas.microsoft.com/office/powerpoint/2010/main" val="15077676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609AD-5F60-3F1C-9EBF-CBDDD8DA46AB}"/>
              </a:ext>
            </a:extLst>
          </p:cNvPr>
          <p:cNvSpPr txBox="1"/>
          <p:nvPr/>
        </p:nvSpPr>
        <p:spPr>
          <a:xfrm>
            <a:off x="59267" y="1640759"/>
            <a:ext cx="12132733" cy="3046988"/>
          </a:xfrm>
          <a:prstGeom prst="rect">
            <a:avLst/>
          </a:prstGeom>
          <a:noFill/>
        </p:spPr>
        <p:txBody>
          <a:bodyPr wrap="square">
            <a:spAutoFit/>
          </a:bodyPr>
          <a:lstStyle/>
          <a:p>
            <a:pPr algn="ctr"/>
            <a:r>
              <a:rPr lang="en-US" sz="2400" b="1" i="0" u="none" strike="noStrike" baseline="0" dirty="0">
                <a:solidFill>
                  <a:srgbClr val="000000"/>
                </a:solidFill>
                <a:latin typeface="TimesNewRoman"/>
              </a:rPr>
              <a:t>Location of the Accident</a:t>
            </a:r>
          </a:p>
          <a:p>
            <a:pPr algn="ctr"/>
            <a:endParaRPr lang="en-US" sz="2400" b="1" i="0" u="none" strike="noStrike" baseline="0" dirty="0">
              <a:solidFill>
                <a:srgbClr val="000000"/>
              </a:solidFill>
              <a:latin typeface="TimesNewRoman"/>
            </a:endParaRPr>
          </a:p>
          <a:p>
            <a:pPr algn="l"/>
            <a:r>
              <a:rPr lang="en-US" sz="2400" b="1" i="0" u="none" strike="noStrike" baseline="0" dirty="0">
                <a:solidFill>
                  <a:srgbClr val="000000"/>
                </a:solidFill>
                <a:latin typeface="TimesNewRoman"/>
              </a:rPr>
              <a:t>The accident occurred at crosscut ten of the headgate entries, on the 6 Right District 3 Panel 10 teardown face of the longwall (see Appendix B). Miners were working adjacent to shield 60, between the walking shield, and the gob. The hole in the roof mesh was located where shield 61 had been located (see Appendix C). The rock fall was located approximately 21 feet from the face, three and a half feet from shield 60, and nine feet from the walking shield.</a:t>
            </a:r>
          </a:p>
        </p:txBody>
      </p:sp>
    </p:spTree>
    <p:extLst>
      <p:ext uri="{BB962C8B-B14F-4D97-AF65-F5344CB8AC3E}">
        <p14:creationId xmlns:p14="http://schemas.microsoft.com/office/powerpoint/2010/main" val="70561168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3" name="Freeform: Shape 215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44D7F2CF-226B-21C3-D6AA-BD54D991637C}"/>
              </a:ext>
            </a:extLst>
          </p:cNvPr>
          <p:cNvSpPr txBox="1"/>
          <p:nvPr/>
        </p:nvSpPr>
        <p:spPr>
          <a:xfrm>
            <a:off x="1137034" y="2198362"/>
            <a:ext cx="4958966" cy="39177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0" u="none" strike="noStrike" baseline="0" dirty="0">
                <a:latin typeface="Times New Roman" panose="02020603050405020304" pitchFamily="18" charset="0"/>
                <a:cs typeface="Times New Roman" panose="02020603050405020304" pitchFamily="18" charset="0"/>
              </a:rPr>
              <a:t>On May 31, 2024, at approximately 4:20 p.m., a 27-year-old roof bolter with</a:t>
            </a:r>
          </a:p>
          <a:p>
            <a:pPr indent="-228600">
              <a:lnSpc>
                <a:spcPct val="90000"/>
              </a:lnSpc>
              <a:spcAft>
                <a:spcPts val="600"/>
              </a:spcAft>
              <a:buFont typeface="Arial" panose="020B0604020202020204" pitchFamily="34" charset="0"/>
              <a:buChar char="•"/>
            </a:pPr>
            <a:r>
              <a:rPr lang="en-US" sz="2000" b="1" i="0" u="none" strike="noStrike" baseline="0" dirty="0">
                <a:latin typeface="Times New Roman" panose="02020603050405020304" pitchFamily="18" charset="0"/>
                <a:cs typeface="Times New Roman" panose="02020603050405020304" pitchFamily="18" charset="0"/>
              </a:rPr>
              <a:t>Over three years of mining experience, died when a portion of mine roof fell on him. The accident occurred as he was traveling on foot through an area of unsupported roof.</a:t>
            </a:r>
          </a:p>
        </p:txBody>
      </p:sp>
      <p:pic>
        <p:nvPicPr>
          <p:cNvPr id="21506" name="Picture 2" descr="Two of the four roof fall fatalities in the past 3 years have occurred when miners traveled or worked under unsupported roof.">
            <a:extLst>
              <a:ext uri="{FF2B5EF4-FFF2-40B4-BE49-F238E27FC236}">
                <a16:creationId xmlns:a16="http://schemas.microsoft.com/office/drawing/2014/main" id="{CE5525FB-250E-6149-31F8-E2EFF1D7EB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3236855"/>
            <a:ext cx="4788505" cy="1652033"/>
          </a:xfrm>
          <a:prstGeom prst="rect">
            <a:avLst/>
          </a:prstGeom>
          <a:noFill/>
          <a:extLst>
            <a:ext uri="{909E8E84-426E-40DD-AFC4-6F175D3DCCD1}">
              <a14:hiddenFill xmlns:a14="http://schemas.microsoft.com/office/drawing/2010/main">
                <a:solidFill>
                  <a:srgbClr val="FFFFFF"/>
                </a:solidFill>
              </a14:hiddenFill>
            </a:ext>
          </a:extLst>
        </p:spPr>
      </p:pic>
      <p:sp>
        <p:nvSpPr>
          <p:cNvPr id="21508" name="Freeform: Shape 21507">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538324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4EECF3-44F4-F66E-E509-8FF096E06D09}"/>
              </a:ext>
            </a:extLst>
          </p:cNvPr>
          <p:cNvSpPr txBox="1"/>
          <p:nvPr/>
        </p:nvSpPr>
        <p:spPr>
          <a:xfrm>
            <a:off x="0" y="164789"/>
            <a:ext cx="12192000" cy="5324535"/>
          </a:xfrm>
          <a:prstGeom prst="rect">
            <a:avLst/>
          </a:prstGeom>
          <a:noFill/>
        </p:spPr>
        <p:txBody>
          <a:bodyPr wrap="square">
            <a:spAutoFit/>
          </a:bodyPr>
          <a:lstStyle/>
          <a:p>
            <a:r>
              <a:rPr lang="en-US" sz="2000" b="1" i="0" u="none" strike="noStrike" baseline="0" dirty="0">
                <a:solidFill>
                  <a:srgbClr val="000000"/>
                </a:solidFill>
                <a:latin typeface="Times New Roman" panose="02020603050405020304" pitchFamily="18" charset="0"/>
              </a:rPr>
              <a:t>According to interviews, after the safety talk, </a:t>
            </a:r>
            <a:r>
              <a:rPr lang="en-US" sz="2000" b="1" dirty="0">
                <a:solidFill>
                  <a:srgbClr val="000000"/>
                </a:solidFill>
                <a:latin typeface="Times New Roman" panose="02020603050405020304" pitchFamily="18" charset="0"/>
              </a:rPr>
              <a:t>the victim</a:t>
            </a:r>
            <a:r>
              <a:rPr lang="en-US" sz="2000" b="1" i="0" u="none" strike="noStrike" baseline="0" dirty="0">
                <a:solidFill>
                  <a:srgbClr val="000000"/>
                </a:solidFill>
                <a:latin typeface="Times New Roman" panose="02020603050405020304" pitchFamily="18" charset="0"/>
              </a:rPr>
              <a:t> proceeded to the last row of bolts in the No. 2 Right crosscut with </a:t>
            </a:r>
            <a:r>
              <a:rPr lang="en-US" sz="2000" b="1" dirty="0">
                <a:solidFill>
                  <a:srgbClr val="000000"/>
                </a:solidFill>
                <a:latin typeface="Times New Roman" panose="02020603050405020304" pitchFamily="18" charset="0"/>
              </a:rPr>
              <a:t>a roof bolter and miner man</a:t>
            </a:r>
            <a:r>
              <a:rPr lang="en-US" sz="2000" b="1" i="0" u="none" strike="noStrike" baseline="0" dirty="0">
                <a:solidFill>
                  <a:srgbClr val="000000"/>
                </a:solidFill>
                <a:latin typeface="Times New Roman" panose="02020603050405020304" pitchFamily="18" charset="0"/>
              </a:rPr>
              <a:t>. </a:t>
            </a:r>
            <a:r>
              <a:rPr lang="en-US" sz="2000" b="1" dirty="0">
                <a:solidFill>
                  <a:srgbClr val="000000"/>
                </a:solidFill>
                <a:latin typeface="Times New Roman" panose="02020603050405020304" pitchFamily="18" charset="0"/>
              </a:rPr>
              <a:t>The miner man</a:t>
            </a:r>
            <a:r>
              <a:rPr lang="en-US" sz="2000" b="1" i="0" u="none" strike="noStrike" baseline="0" dirty="0">
                <a:solidFill>
                  <a:srgbClr val="000000"/>
                </a:solidFill>
                <a:latin typeface="Times New Roman" panose="02020603050405020304" pitchFamily="18" charset="0"/>
              </a:rPr>
              <a:t> arrived at the continuous mining machine located in the No. 2 Right crosscut. After the miner man arrived, the roof bolter saw the victim starting to walk into the area of unsupported roof. The roof bolter said, “You are not going to go through that break.” However, the victim walked through the unsupported area of the No. 2 Right crosscut to the No. 3 Entry at Survey Station 41348. He then walked over to the right-side roof bolting machine located in the face of the No. 4 entry </a:t>
            </a:r>
            <a:r>
              <a:rPr lang="en-US" sz="2000" b="1" i="0" u="none" strike="noStrike" baseline="0" dirty="0" err="1">
                <a:solidFill>
                  <a:srgbClr val="000000"/>
                </a:solidFill>
                <a:latin typeface="Times New Roman" panose="02020603050405020304" pitchFamily="18" charset="0"/>
              </a:rPr>
              <a:t>inby</a:t>
            </a:r>
            <a:r>
              <a:rPr lang="en-US" sz="2000" b="1" i="0" u="none" strike="noStrike" baseline="0" dirty="0">
                <a:solidFill>
                  <a:srgbClr val="000000"/>
                </a:solidFill>
                <a:latin typeface="Times New Roman" panose="02020603050405020304" pitchFamily="18" charset="0"/>
              </a:rPr>
              <a:t> Survey Station 41349. </a:t>
            </a:r>
          </a:p>
          <a:p>
            <a:r>
              <a:rPr lang="en-US" sz="2000" b="1" i="0" u="none" strike="noStrike" baseline="0" dirty="0">
                <a:solidFill>
                  <a:srgbClr val="000000"/>
                </a:solidFill>
                <a:latin typeface="Times New Roman" panose="02020603050405020304" pitchFamily="18" charset="0"/>
              </a:rPr>
              <a:t>According to interviews, the victim saw two other roof bolters and asked if they had any cable bolts, but they told him they did not. The victim then left the No. 4 Entry and traveled the same route to the No. 2 Right crosscut. </a:t>
            </a:r>
            <a:r>
              <a:rPr lang="en-US" sz="2000" b="1" dirty="0">
                <a:solidFill>
                  <a:srgbClr val="000000"/>
                </a:solidFill>
                <a:latin typeface="Times New Roman" panose="02020603050405020304" pitchFamily="18" charset="0"/>
              </a:rPr>
              <a:t>The miner man</a:t>
            </a:r>
            <a:r>
              <a:rPr lang="en-US" sz="2000" b="1" i="0" u="none" strike="noStrike" baseline="0" dirty="0">
                <a:solidFill>
                  <a:srgbClr val="000000"/>
                </a:solidFill>
                <a:latin typeface="Times New Roman" panose="02020603050405020304" pitchFamily="18" charset="0"/>
              </a:rPr>
              <a:t> and the roof bolter warned the victim not to travel back through the unsupported area. While traveling back through the area of unsupported roof in No. 2 Right crosscut, the victim was struck by a section of mine roof. The investigator measured the fallen section of mine roof that struck the victim to be approximately six feet long, by four feet wide, and an average of fourteen inches thick.</a:t>
            </a:r>
          </a:p>
          <a:p>
            <a:endParaRPr lang="en-US" sz="2000" b="1" dirty="0">
              <a:solidFill>
                <a:srgbClr val="000000"/>
              </a:solidFill>
              <a:latin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According to interviews, the roof bolter witnessed the roof fall and traveled under unsupported roof to the victim. The roof bolter stayed with the victim while the miner man traveled on foot outby in the No. 2 Entry to get help. </a:t>
            </a:r>
          </a:p>
        </p:txBody>
      </p:sp>
    </p:spTree>
    <p:extLst>
      <p:ext uri="{BB962C8B-B14F-4D97-AF65-F5344CB8AC3E}">
        <p14:creationId xmlns:p14="http://schemas.microsoft.com/office/powerpoint/2010/main" val="2175166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DEFA14-A2A9-BE02-4FA2-518F96401854}"/>
              </a:ext>
            </a:extLst>
          </p:cNvPr>
          <p:cNvSpPr txBox="1"/>
          <p:nvPr/>
        </p:nvSpPr>
        <p:spPr>
          <a:xfrm>
            <a:off x="64008" y="0"/>
            <a:ext cx="11932920" cy="5940088"/>
          </a:xfrm>
          <a:prstGeom prst="rect">
            <a:avLst/>
          </a:prstGeom>
          <a:noFill/>
        </p:spPr>
        <p:txBody>
          <a:bodyPr wrap="square">
            <a:spAutoFit/>
          </a:bodyPr>
          <a:lstStyle/>
          <a:p>
            <a:pPr algn="ctr"/>
            <a:r>
              <a:rPr lang="en-US" sz="2000" b="1" i="0" u="none" strike="noStrike" baseline="0" dirty="0">
                <a:solidFill>
                  <a:srgbClr val="000000"/>
                </a:solidFill>
                <a:latin typeface="Times New Roman" panose="02020603050405020304" pitchFamily="18" charset="0"/>
              </a:rPr>
              <a:t>Roof Control Plan and Roof Support </a:t>
            </a:r>
          </a:p>
          <a:p>
            <a:pPr algn="ctr"/>
            <a:endParaRPr lang="en-US" sz="2000" b="1" i="0" u="none" strike="noStrike" baseline="0" dirty="0">
              <a:solidFill>
                <a:srgbClr val="000000"/>
              </a:solidFill>
              <a:latin typeface="Times New Roman" panose="02020603050405020304" pitchFamily="18" charset="0"/>
            </a:endParaRPr>
          </a:p>
          <a:p>
            <a:r>
              <a:rPr lang="en-US" sz="2000" b="1" i="0" u="none" strike="noStrike" baseline="0" dirty="0">
                <a:solidFill>
                  <a:srgbClr val="000000"/>
                </a:solidFill>
                <a:latin typeface="Times New Roman" panose="02020603050405020304" pitchFamily="18" charset="0"/>
              </a:rPr>
              <a:t>The immediate mine roof is supported with fully grouted 72-inch bolts installed with a minimum six-inch by six-inch bearing plate. These bolts are installed on a minimum four-foot by four-foot pattern. The Buchanan Mine #1’s roof control plan, on page 18, illustrates the requirement that two cable bolts are to be installed during the normal bolting cycle in the area where the accident occurred. The investigator determined the reason the victim went to the other roof bolting machine was that there were no cable bolts on his roof bolting machine.</a:t>
            </a:r>
          </a:p>
          <a:p>
            <a:r>
              <a:rPr lang="en-US" sz="2000" b="1" i="0" u="none" strike="noStrike" baseline="0" dirty="0">
                <a:solidFill>
                  <a:srgbClr val="000000"/>
                </a:solidFill>
                <a:latin typeface="Times New Roman" panose="02020603050405020304" pitchFamily="18" charset="0"/>
              </a:rPr>
              <a:t> </a:t>
            </a:r>
          </a:p>
          <a:p>
            <a:r>
              <a:rPr lang="en-US" sz="2000" b="1" i="0" u="none" strike="noStrike" baseline="0" dirty="0">
                <a:solidFill>
                  <a:srgbClr val="000000"/>
                </a:solidFill>
                <a:latin typeface="Times New Roman" panose="02020603050405020304" pitchFamily="18" charset="0"/>
              </a:rPr>
              <a:t>The Buchanan Mine #1’s roof control plan on page six, item F, requires that no miner travel under unsupported roof. Also, page six, item C, requires warning devices (red reflective ribbons) that are readily visible or physical barriers to be conspicuously placed to warn miners approaching an area which is not permanently supported upon the completion of the loading cycle. Additionally, page 15, item Z, number 4, requires warning devices that are readily visible or physical barriers to be conspicuously placed to warn persons approaching an unsupported intersection prior to being mined through. The devices or barriers shall be placed outby the intersection with at least one row of permanent roof support between the projected intersection and indicators or barriers. The investigator saw these warning devices, and based on the interviews, determined the warning devices were installed prior to the victim traveling through the unsupported area. </a:t>
            </a:r>
            <a:endParaRPr lang="en-US" sz="2000" b="1" dirty="0"/>
          </a:p>
        </p:txBody>
      </p:sp>
    </p:spTree>
    <p:extLst>
      <p:ext uri="{BB962C8B-B14F-4D97-AF65-F5344CB8AC3E}">
        <p14:creationId xmlns:p14="http://schemas.microsoft.com/office/powerpoint/2010/main" val="34616364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2D08B6-1780-330E-8EE1-B795FE661FBF}"/>
              </a:ext>
            </a:extLst>
          </p:cNvPr>
          <p:cNvSpPr txBox="1"/>
          <p:nvPr/>
        </p:nvSpPr>
        <p:spPr>
          <a:xfrm>
            <a:off x="258318" y="236833"/>
            <a:ext cx="11820906" cy="3416320"/>
          </a:xfrm>
          <a:prstGeom prst="rect">
            <a:avLst/>
          </a:prstGeom>
          <a:noFill/>
        </p:spPr>
        <p:txBody>
          <a:bodyPr wrap="square">
            <a:spAutoFit/>
          </a:bodyPr>
          <a:lstStyle/>
          <a:p>
            <a:pPr algn="ctr"/>
            <a:r>
              <a:rPr lang="en-US" sz="1800" b="1" i="0" u="none" strike="noStrike" baseline="0" dirty="0">
                <a:solidFill>
                  <a:srgbClr val="000000"/>
                </a:solidFill>
                <a:latin typeface="Times New Roman" panose="02020603050405020304" pitchFamily="18" charset="0"/>
              </a:rPr>
              <a:t>Examinations </a:t>
            </a:r>
          </a:p>
          <a:p>
            <a:endParaRPr lang="en-US" sz="1800" b="1"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A pre-shift examination of the 16 East Section was conducted by the Section Foreman, between 12:30 and 1:30 p.m., and no violations or hazardous conditions were recorded.</a:t>
            </a:r>
          </a:p>
          <a:p>
            <a:r>
              <a:rPr lang="en-US" sz="1800" b="1" i="0" u="none" strike="noStrike" baseline="0" dirty="0">
                <a:solidFill>
                  <a:srgbClr val="000000"/>
                </a:solidFill>
                <a:latin typeface="Times New Roman" panose="02020603050405020304" pitchFamily="18" charset="0"/>
              </a:rPr>
              <a:t> </a:t>
            </a:r>
          </a:p>
          <a:p>
            <a:pPr algn="ctr"/>
            <a:r>
              <a:rPr lang="en-US" sz="1800" b="1" i="0" u="none" strike="noStrike" baseline="0" dirty="0">
                <a:solidFill>
                  <a:srgbClr val="000000"/>
                </a:solidFill>
                <a:latin typeface="Times New Roman" panose="02020603050405020304" pitchFamily="18" charset="0"/>
              </a:rPr>
              <a:t>Training and Experience </a:t>
            </a:r>
          </a:p>
          <a:p>
            <a:endParaRPr lang="en-US" sz="1800" b="1" i="0" u="none" strike="noStrike" baseline="0" dirty="0">
              <a:solidFill>
                <a:srgbClr val="000000"/>
              </a:solidFill>
              <a:latin typeface="Times New Roman" panose="02020603050405020304" pitchFamily="18" charset="0"/>
            </a:endParaRPr>
          </a:p>
          <a:p>
            <a:r>
              <a:rPr lang="en-US" sz="1800" b="1" i="0" u="none" strike="noStrike" baseline="0" dirty="0">
                <a:solidFill>
                  <a:srgbClr val="000000"/>
                </a:solidFill>
                <a:latin typeface="Times New Roman" panose="02020603050405020304" pitchFamily="18" charset="0"/>
              </a:rPr>
              <a:t>The victim worked as a roof bolter for Buchanan Minerals, LLC for over 28 weeks and had over three years of experience as an underground miner. The victim held certifications through the Virginia Department of Energy of General Miner Underground Only and Qualified Gas Detector. The victim received annual refresher training on March 24, 2024. He was task trained on a roof bolting machine and the roof control plan on February 5, 2024. The investigator determined that the victim received training in accordance with MSHA Part 48 training regulations</a:t>
            </a:r>
            <a:r>
              <a:rPr lang="en-US" sz="1800" b="0" i="0" u="none" strike="noStrike" baseline="0"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4199823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F5C2ED-32D0-3D1C-6E79-A803DE031F3F}"/>
              </a:ext>
            </a:extLst>
          </p:cNvPr>
          <p:cNvSpPr txBox="1"/>
          <p:nvPr/>
        </p:nvSpPr>
        <p:spPr>
          <a:xfrm>
            <a:off x="393192" y="346561"/>
            <a:ext cx="11594592" cy="3785652"/>
          </a:xfrm>
          <a:prstGeom prst="rect">
            <a:avLst/>
          </a:prstGeom>
          <a:noFill/>
        </p:spPr>
        <p:txBody>
          <a:bodyPr wrap="square">
            <a:spAutoFit/>
          </a:bodyPr>
          <a:lstStyle/>
          <a:p>
            <a:pPr algn="ctr"/>
            <a:r>
              <a:rPr lang="en-US" sz="2000" b="1" i="0" u="none" strike="noStrike" baseline="0" dirty="0">
                <a:solidFill>
                  <a:srgbClr val="000000"/>
                </a:solidFill>
                <a:latin typeface="Times New Roman" panose="02020603050405020304" pitchFamily="18" charset="0"/>
              </a:rPr>
              <a:t>ROOT CAUSE ANALYSIS </a:t>
            </a:r>
          </a:p>
          <a:p>
            <a:endParaRPr lang="en-US" sz="2000" b="1" i="0" u="none" strike="noStrike" baseline="0" dirty="0">
              <a:solidFill>
                <a:srgbClr val="000000"/>
              </a:solidFill>
              <a:latin typeface="Times New Roman" panose="02020603050405020304" pitchFamily="18" charset="0"/>
            </a:endParaRPr>
          </a:p>
          <a:p>
            <a:r>
              <a:rPr lang="en-US" sz="2000" b="1" i="0" u="none" strike="noStrike" baseline="0" dirty="0">
                <a:solidFill>
                  <a:srgbClr val="000000"/>
                </a:solidFill>
                <a:latin typeface="Times New Roman" panose="02020603050405020304" pitchFamily="18" charset="0"/>
              </a:rPr>
              <a:t>The accident investigator conducted an analysis to identify the underlying causes of the accident. The investigator identified the following root cause, and the mine operator implemented the corresponding corrective action to prevent a recurrence. </a:t>
            </a:r>
          </a:p>
          <a:p>
            <a:endParaRPr lang="en-US" sz="2000" b="1" i="0" u="none" strike="noStrike" baseline="0" dirty="0">
              <a:solidFill>
                <a:srgbClr val="000000"/>
              </a:solidFill>
              <a:latin typeface="Times New Roman" panose="02020603050405020304" pitchFamily="18" charset="0"/>
            </a:endParaRPr>
          </a:p>
          <a:p>
            <a:r>
              <a:rPr lang="en-US" sz="2000" b="1" i="0" u="none" strike="noStrike" baseline="0" dirty="0">
                <a:solidFill>
                  <a:srgbClr val="000000"/>
                </a:solidFill>
                <a:latin typeface="Times New Roman" panose="02020603050405020304" pitchFamily="18" charset="0"/>
              </a:rPr>
              <a:t>Root Cause: The operator did not ensure that all miners were working or traveling under supported roof. </a:t>
            </a:r>
          </a:p>
          <a:p>
            <a:endParaRPr lang="en-US" sz="2000" b="1" i="0" u="none" strike="noStrike" baseline="0" dirty="0">
              <a:solidFill>
                <a:srgbClr val="000000"/>
              </a:solidFill>
              <a:latin typeface="Times New Roman" panose="02020603050405020304" pitchFamily="18" charset="0"/>
            </a:endParaRPr>
          </a:p>
          <a:p>
            <a:r>
              <a:rPr lang="en-US" sz="2000" b="1" i="0" u="none" strike="noStrike" baseline="0" dirty="0">
                <a:solidFill>
                  <a:srgbClr val="000000"/>
                </a:solidFill>
                <a:latin typeface="Times New Roman" panose="02020603050405020304" pitchFamily="18" charset="0"/>
              </a:rPr>
              <a:t>Corrective Action: The mine operator has developed and implemented a revision to the approved roof control plan. This revision includes more visible warning devices and physical barriers to all approaches leading to unsupported areas. All miners have been trained on the revision to the approved roof control plan which included a reemphasis that miners are not to travel under unsupported roof. </a:t>
            </a:r>
            <a:endParaRPr lang="en-US" sz="2000" b="1" dirty="0"/>
          </a:p>
        </p:txBody>
      </p:sp>
    </p:spTree>
    <p:extLst>
      <p:ext uri="{BB962C8B-B14F-4D97-AF65-F5344CB8AC3E}">
        <p14:creationId xmlns:p14="http://schemas.microsoft.com/office/powerpoint/2010/main" val="1665438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3AD307-3FB1-DD4B-6329-DF26538F0B41}"/>
              </a:ext>
            </a:extLst>
          </p:cNvPr>
          <p:cNvSpPr txBox="1"/>
          <p:nvPr/>
        </p:nvSpPr>
        <p:spPr>
          <a:xfrm>
            <a:off x="121158" y="89422"/>
            <a:ext cx="11903202" cy="2246769"/>
          </a:xfrm>
          <a:prstGeom prst="rect">
            <a:avLst/>
          </a:prstGeom>
          <a:noFill/>
        </p:spPr>
        <p:txBody>
          <a:bodyPr wrap="square">
            <a:spAutoFit/>
          </a:bodyPr>
          <a:lstStyle/>
          <a:p>
            <a:pPr algn="ctr"/>
            <a:r>
              <a:rPr lang="en-US" sz="2000" b="1" i="0" u="none" strike="noStrike" baseline="0" dirty="0">
                <a:solidFill>
                  <a:srgbClr val="000000"/>
                </a:solidFill>
                <a:latin typeface="Times New Roman" panose="02020603050405020304" pitchFamily="18" charset="0"/>
              </a:rPr>
              <a:t>CONCLUSION </a:t>
            </a:r>
          </a:p>
          <a:p>
            <a:pPr algn="ctr"/>
            <a:endParaRPr lang="en-US" sz="2000" b="1" i="0" u="none" strike="noStrike" baseline="0" dirty="0">
              <a:solidFill>
                <a:srgbClr val="000000"/>
              </a:solidFill>
              <a:latin typeface="Times New Roman" panose="02020603050405020304" pitchFamily="18" charset="0"/>
            </a:endParaRPr>
          </a:p>
          <a:p>
            <a:r>
              <a:rPr lang="en-US" sz="2000" b="1" i="0" u="none" strike="noStrike" baseline="0" dirty="0">
                <a:solidFill>
                  <a:srgbClr val="000000"/>
                </a:solidFill>
                <a:latin typeface="Times New Roman" panose="02020603050405020304" pitchFamily="18" charset="0"/>
              </a:rPr>
              <a:t>On May 31, 2024, at approximately 4:20 p.m., a 27-year-old roof bolter operator with over three years of mining experience, died when a portion of mine roof fell on him. The accident occurred as he was traveling on foot through an area of unsupported roof. </a:t>
            </a:r>
          </a:p>
          <a:p>
            <a:r>
              <a:rPr lang="en-US" sz="2000" b="1" i="0" u="none" strike="noStrike" baseline="0" dirty="0">
                <a:solidFill>
                  <a:srgbClr val="000000"/>
                </a:solidFill>
                <a:latin typeface="Times New Roman" panose="02020603050405020304" pitchFamily="18" charset="0"/>
              </a:rPr>
              <a:t>The accident occurred because the operator did not ensure that all miners were working or traveling under supported roof. </a:t>
            </a:r>
            <a:endParaRPr lang="en-US" sz="2000" b="1" dirty="0"/>
          </a:p>
        </p:txBody>
      </p:sp>
      <p:pic>
        <p:nvPicPr>
          <p:cNvPr id="23554" name="Picture 2" descr="Roof Bolting Tools - Coal Age">
            <a:extLst>
              <a:ext uri="{FF2B5EF4-FFF2-40B4-BE49-F238E27FC236}">
                <a16:creationId xmlns:a16="http://schemas.microsoft.com/office/drawing/2014/main" id="{6624A600-431D-ABE4-EA34-E082255B1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3418" y="2309804"/>
            <a:ext cx="5898682" cy="442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5004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BDA31-37BD-5DCD-BFB2-DE9D0A5FBE87}"/>
              </a:ext>
            </a:extLst>
          </p:cNvPr>
          <p:cNvPicPr>
            <a:picLocks noChangeAspect="1"/>
          </p:cNvPicPr>
          <p:nvPr/>
        </p:nvPicPr>
        <p:blipFill>
          <a:blip r:embed="rId2"/>
          <a:srcRect r="15913"/>
          <a:stretch>
            <a:fillRect/>
          </a:stretch>
        </p:blipFill>
        <p:spPr>
          <a:xfrm>
            <a:off x="73186" y="72368"/>
            <a:ext cx="5134692" cy="2019582"/>
          </a:xfrm>
          <a:prstGeom prst="rect">
            <a:avLst/>
          </a:prstGeom>
        </p:spPr>
      </p:pic>
      <p:pic>
        <p:nvPicPr>
          <p:cNvPr id="5" name="Picture 4">
            <a:extLst>
              <a:ext uri="{FF2B5EF4-FFF2-40B4-BE49-F238E27FC236}">
                <a16:creationId xmlns:a16="http://schemas.microsoft.com/office/drawing/2014/main" id="{4F635395-A48D-00F2-D162-8E539D1C621F}"/>
              </a:ext>
            </a:extLst>
          </p:cNvPr>
          <p:cNvPicPr>
            <a:picLocks noChangeAspect="1"/>
          </p:cNvPicPr>
          <p:nvPr/>
        </p:nvPicPr>
        <p:blipFill>
          <a:blip r:embed="rId3"/>
          <a:srcRect r="371"/>
          <a:stretch>
            <a:fillRect/>
          </a:stretch>
        </p:blipFill>
        <p:spPr>
          <a:xfrm>
            <a:off x="3538180" y="2419209"/>
            <a:ext cx="5115639" cy="2019582"/>
          </a:xfrm>
          <a:prstGeom prst="rect">
            <a:avLst/>
          </a:prstGeom>
        </p:spPr>
      </p:pic>
      <p:pic>
        <p:nvPicPr>
          <p:cNvPr id="7" name="Picture 6">
            <a:extLst>
              <a:ext uri="{FF2B5EF4-FFF2-40B4-BE49-F238E27FC236}">
                <a16:creationId xmlns:a16="http://schemas.microsoft.com/office/drawing/2014/main" id="{03CE5413-0558-A09E-6119-C3FD02E54DFE}"/>
              </a:ext>
            </a:extLst>
          </p:cNvPr>
          <p:cNvPicPr>
            <a:picLocks noChangeAspect="1"/>
          </p:cNvPicPr>
          <p:nvPr/>
        </p:nvPicPr>
        <p:blipFill>
          <a:blip r:embed="rId4"/>
          <a:stretch>
            <a:fillRect/>
          </a:stretch>
        </p:blipFill>
        <p:spPr>
          <a:xfrm>
            <a:off x="6983926" y="4777200"/>
            <a:ext cx="5096586" cy="1981477"/>
          </a:xfrm>
          <a:prstGeom prst="rect">
            <a:avLst/>
          </a:prstGeom>
        </p:spPr>
      </p:pic>
      <p:sp>
        <p:nvSpPr>
          <p:cNvPr id="8" name="Rectangle 7">
            <a:extLst>
              <a:ext uri="{FF2B5EF4-FFF2-40B4-BE49-F238E27FC236}">
                <a16:creationId xmlns:a16="http://schemas.microsoft.com/office/drawing/2014/main" id="{2D153A36-513F-9230-A5B7-BF103959F9BA}"/>
              </a:ext>
            </a:extLst>
          </p:cNvPr>
          <p:cNvSpPr/>
          <p:nvPr/>
        </p:nvSpPr>
        <p:spPr>
          <a:xfrm>
            <a:off x="6046373" y="126347"/>
            <a:ext cx="5214890" cy="2123658"/>
          </a:xfrm>
          <a:prstGeom prst="rect">
            <a:avLst/>
          </a:prstGeom>
          <a:noFill/>
          <a:ln w="38100">
            <a:solidFill>
              <a:schemeClr val="tx1"/>
            </a:solidFill>
          </a:ln>
        </p:spPr>
        <p:txBody>
          <a:bodyPr wrap="none" lIns="91440" tIns="45720" rIns="91440" bIns="45720">
            <a:spAutoFit/>
          </a:bodyPr>
          <a:lstStyle/>
          <a:p>
            <a:pPr algn="ctr"/>
            <a:r>
              <a:rPr lang="en-US" sz="4400" b="1"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4400" b="1" u="sng"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Fatals</a:t>
            </a:r>
            <a:r>
              <a:rPr lang="en-US" sz="4400" b="1"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In 2024</a:t>
            </a:r>
          </a:p>
          <a:p>
            <a:pPr algn="ctr"/>
            <a:r>
              <a:rPr lang="en-US" sz="4400" b="1" u="sng"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Under </a:t>
            </a:r>
          </a:p>
          <a:p>
            <a:pPr algn="ctr"/>
            <a:r>
              <a:rPr lang="en-US" sz="4400" b="1"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Unsupported Roof!!!</a:t>
            </a:r>
            <a:endParaRPr lang="en-US" sz="4400" b="1" u="sng"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586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4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63DD968-7046-770C-D34A-AD5A374C51A7}"/>
              </a:ext>
            </a:extLst>
          </p:cNvPr>
          <p:cNvSpPr/>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u="sng" kern="1200">
                <a:ln w="0"/>
                <a:solidFill>
                  <a:srgbClr val="FFFFFF"/>
                </a:solidFill>
                <a:effectLst>
                  <a:outerShdw blurRad="38100" dist="19050" dir="2700000" algn="tl" rotWithShape="0">
                    <a:schemeClr val="dk1">
                      <a:alpha val="40000"/>
                    </a:schemeClr>
                  </a:outerShdw>
                </a:effectLst>
                <a:latin typeface="+mj-lt"/>
                <a:ea typeface="+mj-ea"/>
                <a:cs typeface="+mj-cs"/>
              </a:rPr>
              <a:t>NEVER GO INBY!!!</a:t>
            </a:r>
            <a:endParaRPr lang="en-US" sz="3600" b="1" u="sng" kern="1200" cap="none" spc="0">
              <a:ln w="0"/>
              <a:solidFill>
                <a:srgbClr val="FFFFFF"/>
              </a:solidFill>
              <a:effectLst>
                <a:outerShdw blurRad="38100" dist="19050" dir="2700000" algn="tl" rotWithShape="0">
                  <a:schemeClr val="dk1">
                    <a:alpha val="40000"/>
                  </a:schemeClr>
                </a:outerShdw>
              </a:effectLst>
              <a:latin typeface="+mj-lt"/>
              <a:ea typeface="+mj-ea"/>
              <a:cs typeface="+mj-cs"/>
            </a:endParaRPr>
          </a:p>
        </p:txBody>
      </p:sp>
      <p:pic>
        <p:nvPicPr>
          <p:cNvPr id="22530" name="Picture 2" descr="Mine Safety and Health Administration (MSHA) - PROP (Preventative Roof/Rib  Outreach Program) - Coal Miner's Handbook for Roof">
            <a:extLst>
              <a:ext uri="{FF2B5EF4-FFF2-40B4-BE49-F238E27FC236}">
                <a16:creationId xmlns:a16="http://schemas.microsoft.com/office/drawing/2014/main" id="{64BAA44E-D46D-81E1-E900-FDFFEACCC8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027925"/>
            <a:ext cx="6780700" cy="479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378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1FF3AA-1132-7022-73B3-1A0FD0F3431D}"/>
              </a:ext>
            </a:extLst>
          </p:cNvPr>
          <p:cNvSpPr txBox="1"/>
          <p:nvPr/>
        </p:nvSpPr>
        <p:spPr>
          <a:xfrm>
            <a:off x="1355979" y="766732"/>
            <a:ext cx="9480042" cy="5447645"/>
          </a:xfrm>
          <a:prstGeom prst="rect">
            <a:avLst/>
          </a:prstGeom>
          <a:noFill/>
        </p:spPr>
        <p:txBody>
          <a:bodyPr wrap="square">
            <a:spAutoFit/>
          </a:bodyPr>
          <a:lstStyle/>
          <a:p>
            <a:pPr algn="ctr">
              <a:spcAft>
                <a:spcPts val="1500"/>
              </a:spcAft>
              <a:buNone/>
            </a:pPr>
            <a:r>
              <a:rPr lang="en-US" sz="2800" b="1" i="0" dirty="0">
                <a:solidFill>
                  <a:srgbClr val="212121"/>
                </a:solidFill>
                <a:effectLst/>
                <a:latin typeface="Merriweather" panose="00000500000000000000" pitchFamily="2" charset="0"/>
              </a:rPr>
              <a:t>Best Practices</a:t>
            </a:r>
          </a:p>
          <a:p>
            <a:pPr algn="l">
              <a:spcAft>
                <a:spcPts val="750"/>
              </a:spcAft>
              <a:buNone/>
            </a:pPr>
            <a:r>
              <a:rPr lang="en-US" sz="2000" b="1" i="0" u="sng" dirty="0">
                <a:solidFill>
                  <a:srgbClr val="FF0000"/>
                </a:solidFill>
                <a:effectLst/>
                <a:latin typeface="Merriweather" panose="00000500000000000000" pitchFamily="2" charset="0"/>
              </a:rPr>
              <a:t>NEVER go under unsupported roof!</a:t>
            </a:r>
          </a:p>
          <a:p>
            <a:pPr algn="l">
              <a:buNone/>
            </a:pPr>
            <a:r>
              <a:rPr lang="en-US" sz="2000" b="1" i="0" dirty="0">
                <a:solidFill>
                  <a:srgbClr val="212121"/>
                </a:solidFill>
                <a:effectLst/>
                <a:latin typeface="Source Sans Pro Web"/>
              </a:rPr>
              <a:t>Mine Management:</a:t>
            </a:r>
          </a:p>
          <a:p>
            <a:pPr algn="l">
              <a:buNone/>
            </a:pPr>
            <a:endParaRPr lang="en-US" sz="2000" b="0" i="0" dirty="0">
              <a:solidFill>
                <a:srgbClr val="212121"/>
              </a:solidFill>
              <a:effectLst/>
              <a:latin typeface="Source Sans Pro Web"/>
            </a:endParaRPr>
          </a:p>
          <a:p>
            <a:pPr algn="l" fontAlgn="t">
              <a:lnSpc>
                <a:spcPts val="1950"/>
              </a:lnSpc>
              <a:buFont typeface="Arial" panose="020B0604020202020204" pitchFamily="34" charset="0"/>
              <a:buChar char="•"/>
            </a:pPr>
            <a:r>
              <a:rPr lang="en-US" sz="2000" b="0" i="0" dirty="0">
                <a:solidFill>
                  <a:srgbClr val="212121"/>
                </a:solidFill>
                <a:effectLst/>
                <a:latin typeface="Source Sans Pro Web"/>
              </a:rPr>
              <a:t>Prohibit work or travel under unsupported roof.</a:t>
            </a:r>
          </a:p>
          <a:p>
            <a:pPr algn="l" fontAlgn="t">
              <a:lnSpc>
                <a:spcPts val="1950"/>
              </a:lnSpc>
              <a:buFont typeface="Arial" panose="020B0604020202020204" pitchFamily="34" charset="0"/>
              <a:buChar char="•"/>
            </a:pPr>
            <a:r>
              <a:rPr lang="en-US" sz="2000" b="0" i="0" dirty="0">
                <a:solidFill>
                  <a:srgbClr val="212121"/>
                </a:solidFill>
                <a:effectLst/>
                <a:latin typeface="Source Sans Pro Web"/>
              </a:rPr>
              <a:t>Train all miners and supervisors on the hazards of working and traveling into areas</a:t>
            </a:r>
            <a:br>
              <a:rPr lang="en-US" sz="2000" b="0" i="0" dirty="0">
                <a:solidFill>
                  <a:srgbClr val="212121"/>
                </a:solidFill>
                <a:effectLst/>
                <a:latin typeface="Source Sans Pro Web"/>
              </a:rPr>
            </a:br>
            <a:r>
              <a:rPr lang="en-US" sz="2000" b="0" i="0" dirty="0">
                <a:solidFill>
                  <a:srgbClr val="212121"/>
                </a:solidFill>
                <a:effectLst/>
                <a:latin typeface="Source Sans Pro Web"/>
              </a:rPr>
              <a:t>of unsupported roof.</a:t>
            </a:r>
          </a:p>
          <a:p>
            <a:pPr algn="l" fontAlgn="t">
              <a:lnSpc>
                <a:spcPts val="1950"/>
              </a:lnSpc>
              <a:buFont typeface="Arial" panose="020B0604020202020204" pitchFamily="34" charset="0"/>
              <a:buChar char="•"/>
            </a:pPr>
            <a:r>
              <a:rPr lang="en-US" sz="2000" b="0" i="0" dirty="0">
                <a:solidFill>
                  <a:srgbClr val="212121"/>
                </a:solidFill>
                <a:effectLst/>
                <a:latin typeface="Source Sans Pro Web"/>
              </a:rPr>
              <a:t>Identify and correct unsafe work practices.</a:t>
            </a:r>
          </a:p>
          <a:p>
            <a:pPr algn="l" fontAlgn="t">
              <a:lnSpc>
                <a:spcPts val="1950"/>
              </a:lnSpc>
            </a:pPr>
            <a:endParaRPr lang="en-US" sz="2000" b="0" i="0" dirty="0">
              <a:solidFill>
                <a:srgbClr val="212121"/>
              </a:solidFill>
              <a:effectLst/>
              <a:latin typeface="Source Sans Pro Web"/>
            </a:endParaRPr>
          </a:p>
          <a:p>
            <a:pPr algn="l">
              <a:buNone/>
            </a:pPr>
            <a:r>
              <a:rPr lang="en-US" sz="2000" b="1" i="0" dirty="0">
                <a:solidFill>
                  <a:srgbClr val="212121"/>
                </a:solidFill>
                <a:effectLst/>
                <a:latin typeface="Source Sans Pro Web"/>
              </a:rPr>
              <a:t>Roof Control Plans should include:</a:t>
            </a:r>
          </a:p>
          <a:p>
            <a:pPr algn="l">
              <a:buNone/>
            </a:pPr>
            <a:endParaRPr lang="en-US" sz="2000" b="0" i="0" dirty="0">
              <a:solidFill>
                <a:srgbClr val="212121"/>
              </a:solidFill>
              <a:effectLst/>
              <a:latin typeface="Source Sans Pro Web"/>
            </a:endParaRPr>
          </a:p>
          <a:p>
            <a:pPr algn="l" fontAlgn="t">
              <a:lnSpc>
                <a:spcPts val="1950"/>
              </a:lnSpc>
              <a:buFont typeface="Arial" panose="020B0604020202020204" pitchFamily="34" charset="0"/>
              <a:buChar char="•"/>
            </a:pPr>
            <a:r>
              <a:rPr lang="en-US" sz="2000" b="0" i="0" dirty="0">
                <a:solidFill>
                  <a:srgbClr val="212121"/>
                </a:solidFill>
                <a:effectLst/>
                <a:latin typeface="Source Sans Pro Web"/>
              </a:rPr>
              <a:t>Identifying the next to last full row of permanent roof supports with highly visible</a:t>
            </a:r>
            <a:br>
              <a:rPr lang="en-US" sz="2000" b="0" i="0" dirty="0">
                <a:solidFill>
                  <a:srgbClr val="212121"/>
                </a:solidFill>
                <a:effectLst/>
                <a:latin typeface="Source Sans Pro Web"/>
              </a:rPr>
            </a:br>
            <a:r>
              <a:rPr lang="en-US" sz="2000" b="0" i="0" dirty="0">
                <a:solidFill>
                  <a:srgbClr val="212121"/>
                </a:solidFill>
                <a:effectLst/>
                <a:latin typeface="Source Sans Pro Web"/>
              </a:rPr>
              <a:t>markers at all approaches.</a:t>
            </a:r>
          </a:p>
          <a:p>
            <a:pPr algn="l" fontAlgn="t">
              <a:lnSpc>
                <a:spcPts val="1950"/>
              </a:lnSpc>
              <a:buFont typeface="Arial" panose="020B0604020202020204" pitchFamily="34" charset="0"/>
              <a:buChar char="•"/>
            </a:pPr>
            <a:r>
              <a:rPr lang="en-US" sz="2000" b="0" i="0" dirty="0">
                <a:solidFill>
                  <a:srgbClr val="212121"/>
                </a:solidFill>
                <a:effectLst/>
                <a:latin typeface="Source Sans Pro Web"/>
              </a:rPr>
              <a:t>Installing and maintaining adequately designed roof/ground control where miners</a:t>
            </a:r>
            <a:br>
              <a:rPr lang="en-US" sz="2000" b="0" i="0" dirty="0">
                <a:solidFill>
                  <a:srgbClr val="212121"/>
                </a:solidFill>
                <a:effectLst/>
                <a:latin typeface="Source Sans Pro Web"/>
              </a:rPr>
            </a:br>
            <a:r>
              <a:rPr lang="en-US" sz="2000" b="0" i="0" dirty="0">
                <a:solidFill>
                  <a:srgbClr val="212121"/>
                </a:solidFill>
                <a:effectLst/>
                <a:latin typeface="Source Sans Pro Web"/>
              </a:rPr>
              <a:t>work or travel.</a:t>
            </a:r>
          </a:p>
          <a:p>
            <a:pPr algn="l" fontAlgn="t">
              <a:lnSpc>
                <a:spcPts val="1950"/>
              </a:lnSpc>
              <a:buFont typeface="Arial" panose="020B0604020202020204" pitchFamily="34" charset="0"/>
              <a:buChar char="•"/>
            </a:pPr>
            <a:r>
              <a:rPr lang="en-US" sz="2000" b="0" i="0" dirty="0">
                <a:solidFill>
                  <a:srgbClr val="212121"/>
                </a:solidFill>
                <a:effectLst/>
                <a:latin typeface="Source Sans Pro Web"/>
              </a:rPr>
              <a:t>Guidance ensuring miners are safely positioned while setting temporary support.</a:t>
            </a:r>
            <a:br>
              <a:rPr lang="en-US" sz="2000" b="0" i="0" dirty="0">
                <a:solidFill>
                  <a:srgbClr val="212121"/>
                </a:solidFill>
                <a:effectLst/>
                <a:latin typeface="Source Sans Pro Web"/>
              </a:rPr>
            </a:br>
            <a:r>
              <a:rPr lang="en-US" sz="2000" b="0" i="0" dirty="0">
                <a:solidFill>
                  <a:srgbClr val="212121"/>
                </a:solidFill>
                <a:effectLst/>
                <a:latin typeface="Source Sans Pro Web"/>
              </a:rPr>
              <a:t>Installing temporary supports under the direct supervision of a certified foreman</a:t>
            </a:r>
          </a:p>
        </p:txBody>
      </p:sp>
    </p:spTree>
    <p:extLst>
      <p:ext uri="{BB962C8B-B14F-4D97-AF65-F5344CB8AC3E}">
        <p14:creationId xmlns:p14="http://schemas.microsoft.com/office/powerpoint/2010/main" val="299379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DD988-08AA-FF9B-FAAB-2846370B71B0}"/>
              </a:ext>
            </a:extLst>
          </p:cNvPr>
          <p:cNvSpPr txBox="1"/>
          <p:nvPr/>
        </p:nvSpPr>
        <p:spPr>
          <a:xfrm>
            <a:off x="309562" y="194786"/>
            <a:ext cx="11572876" cy="923330"/>
          </a:xfrm>
          <a:prstGeom prst="rect">
            <a:avLst/>
          </a:prstGeom>
          <a:noFill/>
        </p:spPr>
        <p:txBody>
          <a:bodyPr wrap="square">
            <a:spAutoFit/>
          </a:bodyPr>
          <a:lstStyle/>
          <a:p>
            <a:r>
              <a:rPr lang="en-US" b="1" dirty="0">
                <a:solidFill>
                  <a:srgbClr val="212121"/>
                </a:solidFill>
                <a:latin typeface="Source Sans Pro Web"/>
              </a:rPr>
              <a:t>WEST VIRGINIA COAL </a:t>
            </a:r>
            <a:r>
              <a:rPr lang="en-US" b="1" i="0" dirty="0">
                <a:solidFill>
                  <a:srgbClr val="212121"/>
                </a:solidFill>
                <a:effectLst/>
                <a:latin typeface="Source Sans Pro Web"/>
              </a:rPr>
              <a:t>MINE FATALITY – On August 5, 2024, a miner was seriously injured when an air lifting bag he was using to rerail the conveyance that was carrying the longwall electrical power center suddenly dislodged.  The miner died from his injuries on August 7, 2024.</a:t>
            </a:r>
            <a:endParaRPr lang="en-US" b="1" dirty="0"/>
          </a:p>
        </p:txBody>
      </p:sp>
      <p:pic>
        <p:nvPicPr>
          <p:cNvPr id="2050" name="Picture 2">
            <a:extLst>
              <a:ext uri="{FF2B5EF4-FFF2-40B4-BE49-F238E27FC236}">
                <a16:creationId xmlns:a16="http://schemas.microsoft.com/office/drawing/2014/main" id="{A3FB532D-1E43-71FE-7819-10B5C418C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123825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072D81-6FAD-66D3-7EC9-3EF3D530838B}"/>
              </a:ext>
            </a:extLst>
          </p:cNvPr>
          <p:cNvSpPr txBox="1"/>
          <p:nvPr/>
        </p:nvSpPr>
        <p:spPr>
          <a:xfrm>
            <a:off x="1338262" y="4823378"/>
            <a:ext cx="9705975" cy="1592744"/>
          </a:xfrm>
          <a:prstGeom prst="rect">
            <a:avLst/>
          </a:prstGeom>
          <a:noFill/>
        </p:spPr>
        <p:txBody>
          <a:bodyPr wrap="square">
            <a:spAutoFit/>
          </a:bodyPr>
          <a:lstStyle/>
          <a:p>
            <a:pPr algn="l">
              <a:spcAft>
                <a:spcPts val="1500"/>
              </a:spcAft>
              <a:buNone/>
            </a:pPr>
            <a:r>
              <a:rPr lang="en-US" b="1" i="0" dirty="0">
                <a:solidFill>
                  <a:srgbClr val="212121"/>
                </a:solidFill>
                <a:effectLst/>
                <a:latin typeface="Merriweather" panose="00000500000000000000" pitchFamily="2" charset="0"/>
              </a:rPr>
              <a:t>Best Practices</a:t>
            </a:r>
          </a:p>
          <a:p>
            <a:pPr algn="l" fontAlgn="t">
              <a:lnSpc>
                <a:spcPts val="1950"/>
              </a:lnSpc>
              <a:buFont typeface="Arial" panose="020B0604020202020204" pitchFamily="34" charset="0"/>
              <a:buChar char="•"/>
            </a:pPr>
            <a:r>
              <a:rPr lang="en-US" b="0" i="0" dirty="0">
                <a:solidFill>
                  <a:srgbClr val="212121"/>
                </a:solidFill>
                <a:effectLst/>
                <a:latin typeface="Source Sans Pro Web"/>
              </a:rPr>
              <a:t>Block or secure equipment against hazardous motion.</a:t>
            </a:r>
          </a:p>
          <a:p>
            <a:pPr algn="l" fontAlgn="t">
              <a:lnSpc>
                <a:spcPts val="1950"/>
              </a:lnSpc>
              <a:buFont typeface="Arial" panose="020B0604020202020204" pitchFamily="34" charset="0"/>
              <a:buChar char="•"/>
            </a:pPr>
            <a:r>
              <a:rPr lang="en-US" b="0" i="0" dirty="0">
                <a:solidFill>
                  <a:srgbClr val="212121"/>
                </a:solidFill>
                <a:effectLst/>
                <a:latin typeface="Source Sans Pro Web"/>
              </a:rPr>
              <a:t>Provide miners with proper tools for rerailing track equipment.</a:t>
            </a:r>
          </a:p>
          <a:p>
            <a:pPr algn="l" fontAlgn="t">
              <a:lnSpc>
                <a:spcPts val="1950"/>
              </a:lnSpc>
              <a:buFont typeface="Arial" panose="020B0604020202020204" pitchFamily="34" charset="0"/>
              <a:buChar char="•"/>
            </a:pPr>
            <a:r>
              <a:rPr lang="en-US" b="0" i="0" dirty="0">
                <a:solidFill>
                  <a:srgbClr val="212121"/>
                </a:solidFill>
                <a:effectLst/>
                <a:latin typeface="Source Sans Pro Web"/>
              </a:rPr>
              <a:t>Train miners on safe work procedures and to identify hazards associated with their assigned tasks.</a:t>
            </a:r>
          </a:p>
        </p:txBody>
      </p:sp>
    </p:spTree>
    <p:extLst>
      <p:ext uri="{BB962C8B-B14F-4D97-AF65-F5344CB8AC3E}">
        <p14:creationId xmlns:p14="http://schemas.microsoft.com/office/powerpoint/2010/main" val="62429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1F716-6F4E-870E-0E2C-6CE29C0B8694}"/>
              </a:ext>
            </a:extLst>
          </p:cNvPr>
          <p:cNvPicPr>
            <a:picLocks noChangeAspect="1"/>
          </p:cNvPicPr>
          <p:nvPr/>
        </p:nvPicPr>
        <p:blipFill>
          <a:blip r:embed="rId2"/>
          <a:stretch>
            <a:fillRect/>
          </a:stretch>
        </p:blipFill>
        <p:spPr>
          <a:xfrm>
            <a:off x="799938" y="0"/>
            <a:ext cx="10592123" cy="6858000"/>
          </a:xfrm>
          <a:prstGeom prst="rect">
            <a:avLst/>
          </a:prstGeom>
        </p:spPr>
      </p:pic>
      <p:sp>
        <p:nvSpPr>
          <p:cNvPr id="2" name="Rectangle 1">
            <a:extLst>
              <a:ext uri="{FF2B5EF4-FFF2-40B4-BE49-F238E27FC236}">
                <a16:creationId xmlns:a16="http://schemas.microsoft.com/office/drawing/2014/main" id="{DE1327A4-8FEF-4C0D-5AF5-481512CA47F0}"/>
              </a:ext>
            </a:extLst>
          </p:cNvPr>
          <p:cNvSpPr/>
          <p:nvPr/>
        </p:nvSpPr>
        <p:spPr>
          <a:xfrm>
            <a:off x="5311752" y="0"/>
            <a:ext cx="1422184"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Appendix A</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9163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24B28F-5B11-EB0C-963F-56CAD1D0C904}"/>
              </a:ext>
            </a:extLst>
          </p:cNvPr>
          <p:cNvPicPr>
            <a:picLocks noChangeAspect="1"/>
          </p:cNvPicPr>
          <p:nvPr/>
        </p:nvPicPr>
        <p:blipFill>
          <a:blip r:embed="rId2"/>
          <a:srcRect r="7982" b="-1"/>
          <a:stretch>
            <a:fillRect/>
          </a:stretch>
        </p:blipFill>
        <p:spPr>
          <a:xfrm>
            <a:off x="2163603" y="170735"/>
            <a:ext cx="6990844" cy="3931621"/>
          </a:xfrm>
          <a:prstGeom prst="rect">
            <a:avLst/>
          </a:prstGeom>
        </p:spPr>
      </p:pic>
      <p:sp>
        <p:nvSpPr>
          <p:cNvPr id="5" name="TextBox 4">
            <a:extLst>
              <a:ext uri="{FF2B5EF4-FFF2-40B4-BE49-F238E27FC236}">
                <a16:creationId xmlns:a16="http://schemas.microsoft.com/office/drawing/2014/main" id="{B985C7C6-1EBF-EC4A-EFEB-FDB3D8D1ED76}"/>
              </a:ext>
            </a:extLst>
          </p:cNvPr>
          <p:cNvSpPr txBox="1"/>
          <p:nvPr/>
        </p:nvSpPr>
        <p:spPr>
          <a:xfrm>
            <a:off x="142875" y="4273090"/>
            <a:ext cx="11906249" cy="2308324"/>
          </a:xfrm>
          <a:prstGeom prst="rect">
            <a:avLst/>
          </a:prstGeom>
          <a:noFill/>
        </p:spPr>
        <p:txBody>
          <a:bodyPr wrap="square">
            <a:spAutoFit/>
          </a:bodyPr>
          <a:lstStyle/>
          <a:p>
            <a:pPr algn="ctr"/>
            <a:r>
              <a:rPr lang="en-US" sz="1800" b="1" i="0" u="none" strike="noStrike" baseline="0" dirty="0">
                <a:solidFill>
                  <a:srgbClr val="000000"/>
                </a:solidFill>
                <a:latin typeface="TimesNewRoman"/>
              </a:rPr>
              <a:t>OVERVIEW</a:t>
            </a:r>
          </a:p>
          <a:p>
            <a:pPr algn="l"/>
            <a:r>
              <a:rPr lang="en-US" sz="1800" b="1" i="0" u="none" strike="noStrike" baseline="0" dirty="0">
                <a:solidFill>
                  <a:srgbClr val="000000"/>
                </a:solidFill>
                <a:latin typeface="TimesNewRoman"/>
              </a:rPr>
              <a:t>On August 5, 2024, at 5:55 a.m., a 57 year-old locomotive operator with 11 years of mining experience, was seriously injured when rubber air lifting bags (airbags) suddenly dislodged while work was being performed to rerail a longwall electrical power car. The unanticipated movement of the airbags caused the power car drawbar to strike </a:t>
            </a:r>
            <a:r>
              <a:rPr lang="en-US" b="1" dirty="0">
                <a:solidFill>
                  <a:srgbClr val="000000"/>
                </a:solidFill>
                <a:latin typeface="TimesNewRoman"/>
              </a:rPr>
              <a:t>the victim</a:t>
            </a:r>
            <a:r>
              <a:rPr lang="en-US" sz="1800" b="1" i="0" u="none" strike="noStrike" baseline="0" dirty="0">
                <a:solidFill>
                  <a:srgbClr val="000000"/>
                </a:solidFill>
                <a:latin typeface="TimesNewRoman"/>
              </a:rPr>
              <a:t> in the head. He died from his injuries on August 7, 2024.</a:t>
            </a:r>
          </a:p>
          <a:p>
            <a:pPr algn="l"/>
            <a:r>
              <a:rPr lang="en-US" sz="1800" b="1" i="0" u="none" strike="noStrike" baseline="0" dirty="0">
                <a:solidFill>
                  <a:srgbClr val="000000"/>
                </a:solidFill>
                <a:latin typeface="TimesNewRoman"/>
              </a:rPr>
              <a:t>The accident occurred because the mine operator did not: 1) properly install the track rails to accommodate all equipment that would use them, 2) properly train all miners on the use of airbags to rerail track mounted equipment, and 3) have adequate written guidance to ensure the proper use of airbags to rerail track mounted equipment.</a:t>
            </a:r>
          </a:p>
        </p:txBody>
      </p:sp>
    </p:spTree>
    <p:extLst>
      <p:ext uri="{BB962C8B-B14F-4D97-AF65-F5344CB8AC3E}">
        <p14:creationId xmlns:p14="http://schemas.microsoft.com/office/powerpoint/2010/main" val="36623154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D57709-E600-E092-B37B-405F1EF2BAC2}"/>
              </a:ext>
            </a:extLst>
          </p:cNvPr>
          <p:cNvSpPr txBox="1"/>
          <p:nvPr/>
        </p:nvSpPr>
        <p:spPr>
          <a:xfrm>
            <a:off x="66674" y="94893"/>
            <a:ext cx="12030075" cy="3139321"/>
          </a:xfrm>
          <a:prstGeom prst="rect">
            <a:avLst/>
          </a:prstGeom>
          <a:noFill/>
        </p:spPr>
        <p:txBody>
          <a:bodyPr wrap="square">
            <a:spAutoFit/>
          </a:bodyPr>
          <a:lstStyle/>
          <a:p>
            <a:pPr algn="ctr"/>
            <a:r>
              <a:rPr lang="en-US" sz="1800" b="1" i="0" u="none" strike="noStrike" baseline="0" dirty="0">
                <a:solidFill>
                  <a:srgbClr val="000000"/>
                </a:solidFill>
                <a:latin typeface="TimesNewRoman"/>
              </a:rPr>
              <a:t>DESCRIPTION OF THE ACCIDENT</a:t>
            </a:r>
          </a:p>
          <a:p>
            <a:pPr algn="l"/>
            <a:r>
              <a:rPr lang="en-US" sz="1800" b="1" i="0" u="none" strike="noStrike" baseline="0" dirty="0">
                <a:solidFill>
                  <a:srgbClr val="000000"/>
                </a:solidFill>
                <a:latin typeface="TimesNewRoman"/>
              </a:rPr>
              <a:t>On August 4, 2024, at 7:00 p.m., the victim started his shift and participated in a safety instruction meeting given by the Weekend Shift Foreman. According to interviews, the Weekend Shift Foreman  assigned the victim and a Locomotive Operator, to transport the track mounted longwall pump cars and power cars to the No. 16 crosscut (No. 16) track spur on the 10 Left section and park them there. At 7:30 p.m., the Victim and the Locomotive Operator entered the mine to begin their assignment.</a:t>
            </a:r>
          </a:p>
          <a:p>
            <a:pPr algn="l"/>
            <a:r>
              <a:rPr lang="en-US" sz="1800" b="1" i="0" u="none" strike="noStrike" baseline="0" dirty="0">
                <a:solidFill>
                  <a:srgbClr val="000000"/>
                </a:solidFill>
                <a:latin typeface="TimesNewRoman"/>
              </a:rPr>
              <a:t>On August 5, 2024, at approximately 4:00 a.m., the Midnight Shift Supervisor, was notified that the Victim and the Locomotive Operator were derailed at the No. 14 crosscut on the 10 Left section track. According to interviews, the Victim and the Locomotive Operator rerailed the cars prior to Midnight Shift Supervisor arriving at the No. 14 crosscut. The Midnight Shift Supervisor arrived at approximately 4:20 a.m., observed the cars back on track, and saw the Victim and the Locomotive Operator blocking up the low spot in the track that caused the cars to derail.</a:t>
            </a:r>
          </a:p>
        </p:txBody>
      </p:sp>
    </p:spTree>
    <p:extLst>
      <p:ext uri="{BB962C8B-B14F-4D97-AF65-F5344CB8AC3E}">
        <p14:creationId xmlns:p14="http://schemas.microsoft.com/office/powerpoint/2010/main" val="38714486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932817-07FD-4140-44F2-26995539BAE5}"/>
              </a:ext>
            </a:extLst>
          </p:cNvPr>
          <p:cNvSpPr txBox="1"/>
          <p:nvPr/>
        </p:nvSpPr>
        <p:spPr>
          <a:xfrm>
            <a:off x="223837" y="164396"/>
            <a:ext cx="11744325" cy="3970318"/>
          </a:xfrm>
          <a:prstGeom prst="rect">
            <a:avLst/>
          </a:prstGeom>
          <a:noFill/>
        </p:spPr>
        <p:txBody>
          <a:bodyPr wrap="square">
            <a:spAutoFit/>
          </a:bodyPr>
          <a:lstStyle/>
          <a:p>
            <a:pPr algn="l"/>
            <a:r>
              <a:rPr lang="en-US" sz="1800" b="1" i="0" u="none" strike="noStrike" baseline="0" dirty="0">
                <a:solidFill>
                  <a:srgbClr val="000000"/>
                </a:solidFill>
                <a:latin typeface="TimesNewRoman"/>
              </a:rPr>
              <a:t>The Victim, the Locomotive Operator and the Midnight Shift Supervisor traveled </a:t>
            </a:r>
            <a:r>
              <a:rPr lang="en-US" sz="1800" b="1" i="0" u="none" strike="noStrike" baseline="0" dirty="0" err="1">
                <a:solidFill>
                  <a:srgbClr val="000000"/>
                </a:solidFill>
                <a:latin typeface="TimesNewRoman"/>
              </a:rPr>
              <a:t>inby</a:t>
            </a:r>
            <a:r>
              <a:rPr lang="en-US" sz="1800" b="1" i="0" u="none" strike="noStrike" baseline="0" dirty="0">
                <a:solidFill>
                  <a:srgbClr val="000000"/>
                </a:solidFill>
                <a:latin typeface="TimesNewRoman"/>
              </a:rPr>
              <a:t> to the No. 16 track spur. The Locomotive Operator used the No. 17 locomotive to push the power cars into the spur. The Locomotive Operator and </a:t>
            </a:r>
            <a:r>
              <a:rPr lang="en-US" b="1" dirty="0">
                <a:solidFill>
                  <a:srgbClr val="000000"/>
                </a:solidFill>
                <a:latin typeface="TimesNewRoman"/>
              </a:rPr>
              <a:t>the Victim</a:t>
            </a:r>
            <a:r>
              <a:rPr lang="en-US" sz="1800" b="1" i="0" u="none" strike="noStrike" baseline="0" dirty="0">
                <a:solidFill>
                  <a:srgbClr val="000000"/>
                </a:solidFill>
                <a:latin typeface="TimesNewRoman"/>
              </a:rPr>
              <a:t> positioned themselves in the No. 3 entry where they could watch the power car being pushed around the curve (see Appendix A next slide). The right-side wheels on the </a:t>
            </a:r>
            <a:r>
              <a:rPr lang="en-US" sz="1800" b="1" i="0" u="none" strike="noStrike" baseline="0" dirty="0" err="1">
                <a:solidFill>
                  <a:srgbClr val="000000"/>
                </a:solidFill>
                <a:latin typeface="TimesNewRoman"/>
              </a:rPr>
              <a:t>inby</a:t>
            </a:r>
            <a:r>
              <a:rPr lang="en-US" sz="1800" b="1" i="0" u="none" strike="noStrike" baseline="0" dirty="0">
                <a:solidFill>
                  <a:srgbClr val="000000"/>
                </a:solidFill>
                <a:latin typeface="TimesNewRoman"/>
              </a:rPr>
              <a:t> end of the power car went off track in the curve to the No. 3 entry. The miners made two attempts to rerail the car by placing wooden blocks under the wheels and pulling the car outby but were unsuccessful.</a:t>
            </a:r>
          </a:p>
          <a:p>
            <a:r>
              <a:rPr lang="en-US" b="1" dirty="0">
                <a:solidFill>
                  <a:srgbClr val="000000"/>
                </a:solidFill>
                <a:latin typeface="TimesNewRoman"/>
              </a:rPr>
              <a:t>The Victim, the Locomotive Operator and the Midnight Shift Supervisor </a:t>
            </a:r>
            <a:r>
              <a:rPr lang="en-US" sz="1800" b="1" i="0" u="none" strike="noStrike" baseline="0" dirty="0">
                <a:solidFill>
                  <a:srgbClr val="000000"/>
                </a:solidFill>
                <a:latin typeface="TimesNewRoman"/>
              </a:rPr>
              <a:t>retrieved three airbags, air hoses, and a controller from the No. 14 crosscut. According to interviews, the miners coupled all three air hoses together to reach from the No. 11 locomotive to the </a:t>
            </a:r>
            <a:r>
              <a:rPr lang="en-US" sz="1800" b="1" i="0" u="none" strike="noStrike" baseline="0" dirty="0" err="1">
                <a:solidFill>
                  <a:srgbClr val="000000"/>
                </a:solidFill>
                <a:latin typeface="TimesNewRoman"/>
              </a:rPr>
              <a:t>inby</a:t>
            </a:r>
            <a:r>
              <a:rPr lang="en-US" sz="1800" b="1" i="0" u="none" strike="noStrike" baseline="0" dirty="0">
                <a:solidFill>
                  <a:srgbClr val="000000"/>
                </a:solidFill>
                <a:latin typeface="TimesNewRoman"/>
              </a:rPr>
              <a:t> end of the power car. The Locomotive Operator placed wooden blocking between the track rails as a base for an airbag and placed the two airbags under the </a:t>
            </a:r>
            <a:r>
              <a:rPr lang="en-US" sz="1800" b="1" i="0" u="none" strike="noStrike" baseline="0" dirty="0" err="1">
                <a:solidFill>
                  <a:srgbClr val="000000"/>
                </a:solidFill>
                <a:latin typeface="TimesNewRoman"/>
              </a:rPr>
              <a:t>inby</a:t>
            </a:r>
            <a:r>
              <a:rPr lang="en-US" sz="1800" b="1" i="0" u="none" strike="noStrike" baseline="0" dirty="0">
                <a:solidFill>
                  <a:srgbClr val="000000"/>
                </a:solidFill>
                <a:latin typeface="TimesNewRoman"/>
              </a:rPr>
              <a:t> frame of the power car and the drawbar. They realized two airbags would not be high enough to lift the power car wheels over the track rails. By this time, Battery Repair Technician for Production Efficiency Corporation, had arrived at the No. 16 track spur looking for a ride to the portal bottom. The Battery Repair Technician offered the third airbag to the Locomotive Operator, and he placed it between the other two airbags.</a:t>
            </a:r>
          </a:p>
        </p:txBody>
      </p:sp>
    </p:spTree>
    <p:extLst>
      <p:ext uri="{BB962C8B-B14F-4D97-AF65-F5344CB8AC3E}">
        <p14:creationId xmlns:p14="http://schemas.microsoft.com/office/powerpoint/2010/main" val="30335355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A4655-698B-ED9E-3422-9D4D624A5260}"/>
              </a:ext>
            </a:extLst>
          </p:cNvPr>
          <p:cNvPicPr>
            <a:picLocks noChangeAspect="1"/>
          </p:cNvPicPr>
          <p:nvPr/>
        </p:nvPicPr>
        <p:blipFill>
          <a:blip r:embed="rId2"/>
          <a:stretch>
            <a:fillRect/>
          </a:stretch>
        </p:blipFill>
        <p:spPr>
          <a:xfrm>
            <a:off x="1631540" y="0"/>
            <a:ext cx="8928919" cy="6858000"/>
          </a:xfrm>
          <a:prstGeom prst="rect">
            <a:avLst/>
          </a:prstGeom>
        </p:spPr>
      </p:pic>
      <p:sp>
        <p:nvSpPr>
          <p:cNvPr id="4" name="Rectangle 3">
            <a:extLst>
              <a:ext uri="{FF2B5EF4-FFF2-40B4-BE49-F238E27FC236}">
                <a16:creationId xmlns:a16="http://schemas.microsoft.com/office/drawing/2014/main" id="{00B51ADA-5810-A3FC-7536-3A2573CED085}"/>
              </a:ext>
            </a:extLst>
          </p:cNvPr>
          <p:cNvSpPr/>
          <p:nvPr/>
        </p:nvSpPr>
        <p:spPr>
          <a:xfrm>
            <a:off x="5260674" y="6310610"/>
            <a:ext cx="1670650" cy="461665"/>
          </a:xfrm>
          <a:prstGeom prst="rect">
            <a:avLst/>
          </a:prstGeom>
          <a:noFill/>
        </p:spPr>
        <p:txBody>
          <a:bodyPr wrap="none" lIns="91440" tIns="45720" rIns="91440" bIns="45720">
            <a:spAutoFit/>
          </a:bodyPr>
          <a:lstStyle/>
          <a:p>
            <a:pPr algn="ctr"/>
            <a:r>
              <a:rPr lang="en-US" sz="2400" dirty="0">
                <a:ln w="0"/>
                <a:effectLst>
                  <a:outerShdw blurRad="38100" dist="19050" dir="2700000" algn="tl" rotWithShape="0">
                    <a:schemeClr val="dk1">
                      <a:alpha val="40000"/>
                    </a:schemeClr>
                  </a:outerShdw>
                </a:effectLst>
              </a:rPr>
              <a:t>Appendix A</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140185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61763-678A-9DB6-A833-85C7F2567337}"/>
              </a:ext>
            </a:extLst>
          </p:cNvPr>
          <p:cNvSpPr txBox="1"/>
          <p:nvPr/>
        </p:nvSpPr>
        <p:spPr>
          <a:xfrm>
            <a:off x="190499" y="105966"/>
            <a:ext cx="11820525" cy="5355312"/>
          </a:xfrm>
          <a:prstGeom prst="rect">
            <a:avLst/>
          </a:prstGeom>
          <a:noFill/>
        </p:spPr>
        <p:txBody>
          <a:bodyPr wrap="square">
            <a:spAutoFit/>
          </a:bodyPr>
          <a:lstStyle/>
          <a:p>
            <a:pPr algn="l"/>
            <a:r>
              <a:rPr lang="en-US" sz="1800" b="1" i="0" u="none" strike="noStrike" baseline="0" dirty="0">
                <a:solidFill>
                  <a:srgbClr val="000000"/>
                </a:solidFill>
                <a:latin typeface="Times New Roman" panose="02020603050405020304" pitchFamily="18" charset="0"/>
                <a:cs typeface="Times New Roman" panose="02020603050405020304" pitchFamily="18" charset="0"/>
              </a:rPr>
              <a:t>The Locomotive Operator was </a:t>
            </a:r>
            <a:r>
              <a:rPr lang="en-US" sz="1800" b="1" i="0" u="none" strike="noStrike" baseline="0" dirty="0" err="1">
                <a:solidFill>
                  <a:srgbClr val="000000"/>
                </a:solidFill>
                <a:latin typeface="Times New Roman" panose="02020603050405020304" pitchFamily="18" charset="0"/>
                <a:cs typeface="Times New Roman" panose="02020603050405020304" pitchFamily="18" charset="0"/>
              </a:rPr>
              <a:t>inby</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 the drawbar and was using the air hose to inflate the airbags. The Midnight Shift Supervisor was just outby the Locomotive Operator helping inflate the airbags by holding his fingers over the inflation nozzles to keep the airbags inflated. The Victim was just outby the Locomotive Operator, near the corner of the power car, and was watching for the wheels to be raised higher than the track rail. According to interviews, the Victim was going to align the wheels of the power car with the track rails once the wheels were above the rails. The Victim was heard saying, “That’s high enough,” moments before a loud noise occurred and dust filled the air.</a:t>
            </a:r>
          </a:p>
          <a:p>
            <a:r>
              <a:rPr lang="en-US" b="1" dirty="0">
                <a:solidFill>
                  <a:srgbClr val="000000"/>
                </a:solidFill>
                <a:latin typeface="Times New Roman" panose="02020603050405020304" pitchFamily="18" charset="0"/>
                <a:cs typeface="Times New Roman" panose="02020603050405020304" pitchFamily="18" charset="0"/>
              </a:rPr>
              <a:t>The Locomotive Operator</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’s hard hat was knocked off and broken and he received a laceration to the forehead. </a:t>
            </a:r>
            <a:r>
              <a:rPr lang="en-US" b="1" dirty="0">
                <a:solidFill>
                  <a:srgbClr val="000000"/>
                </a:solidFill>
                <a:latin typeface="Times New Roman" panose="02020603050405020304" pitchFamily="18" charset="0"/>
                <a:cs typeface="Times New Roman" panose="02020603050405020304" pitchFamily="18" charset="0"/>
              </a:rPr>
              <a:t>The Victim</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 stood up and then fell on the ground near </a:t>
            </a:r>
            <a:r>
              <a:rPr lang="en-US" b="1" dirty="0">
                <a:solidFill>
                  <a:srgbClr val="000000"/>
                </a:solidFill>
                <a:latin typeface="Times New Roman" panose="02020603050405020304" pitchFamily="18" charset="0"/>
                <a:cs typeface="Times New Roman" panose="02020603050405020304" pitchFamily="18" charset="0"/>
              </a:rPr>
              <a:t>the Battery Repair Technician</a:t>
            </a:r>
            <a:r>
              <a:rPr lang="en-US" sz="1800" b="1" i="0" u="none" strike="noStrike" baseline="0" dirty="0">
                <a:solidFill>
                  <a:srgbClr val="000000"/>
                </a:solidFill>
                <a:latin typeface="Times New Roman" panose="02020603050405020304" pitchFamily="18" charset="0"/>
                <a:cs typeface="Times New Roman" panose="02020603050405020304" pitchFamily="18" charset="0"/>
              </a:rPr>
              <a:t>. The Victim was breathing but </a:t>
            </a:r>
            <a:r>
              <a:rPr lang="en-US" b="1" dirty="0">
                <a:latin typeface="Times New Roman" panose="02020603050405020304" pitchFamily="18" charset="0"/>
                <a:cs typeface="Times New Roman" panose="02020603050405020304" pitchFamily="18" charset="0"/>
              </a:rPr>
              <a:t>unconscious with a head injury. The Midnight Shift Supervisor called on the radio for help, and the Battery Repair Technician provided aid to the Victim. The Locomotive Operator went to retrieve the first aid supplies. The Dispatcher, called 911 at approximately 5:55 a.m.</a:t>
            </a:r>
          </a:p>
          <a:p>
            <a:r>
              <a:rPr lang="en-US" b="1" dirty="0">
                <a:latin typeface="Times New Roman" panose="02020603050405020304" pitchFamily="18" charset="0"/>
                <a:cs typeface="Times New Roman" panose="02020603050405020304" pitchFamily="18" charset="0"/>
              </a:rPr>
              <a:t>An Electrician, and a Forklift Operator, traveled to the accident location. The Electrician, Forklift Operator and The Battery Repair Technician placed the Victim onto a man door, because they could not locate the backboard, and carried him toward the personnel carrier, located at the No. 16 track spur switch. The Longwall Production Foreman/Emergency Medical Technician (EMT); and two other Electricians, brought first aid supplies to the No. 16 track spur switch where the Victim was being placed onto a personnel carrier. The Victim was transported to the surface, transferred to the care of Taylor County Emergency Medical Services, and taken to the hospital. He was pronounced dead on August 7, 2024, by Dr. Nathaniel Mohney, MD at 1:49 p.m.</a:t>
            </a:r>
          </a:p>
          <a:p>
            <a:pPr algn="l"/>
            <a:endParaRPr lang="en-US" sz="1800" b="0" i="0" u="none" strike="noStrike" baseline="0" dirty="0">
              <a:solidFill>
                <a:srgbClr val="000000"/>
              </a:solidFill>
              <a:latin typeface="TimesNewRoman"/>
            </a:endParaRPr>
          </a:p>
        </p:txBody>
      </p:sp>
    </p:spTree>
    <p:extLst>
      <p:ext uri="{BB962C8B-B14F-4D97-AF65-F5344CB8AC3E}">
        <p14:creationId xmlns:p14="http://schemas.microsoft.com/office/powerpoint/2010/main" val="1240542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0E2AD9-00E5-E585-83F5-81D520900C2E}"/>
              </a:ext>
            </a:extLst>
          </p:cNvPr>
          <p:cNvSpPr txBox="1"/>
          <p:nvPr/>
        </p:nvSpPr>
        <p:spPr>
          <a:xfrm>
            <a:off x="504825" y="138916"/>
            <a:ext cx="11296650" cy="2862322"/>
          </a:xfrm>
          <a:prstGeom prst="rect">
            <a:avLst/>
          </a:prstGeom>
          <a:noFill/>
        </p:spPr>
        <p:txBody>
          <a:bodyPr wrap="square">
            <a:spAutoFit/>
          </a:bodyPr>
          <a:lstStyle/>
          <a:p>
            <a:pPr algn="ctr"/>
            <a:r>
              <a:rPr lang="en-US" sz="1800" b="1" i="0" u="none" strike="noStrike" baseline="0" dirty="0">
                <a:solidFill>
                  <a:srgbClr val="000000"/>
                </a:solidFill>
                <a:latin typeface="TimesNewRoman"/>
              </a:rPr>
              <a:t>DISCUSSION</a:t>
            </a:r>
          </a:p>
          <a:p>
            <a:pPr algn="l"/>
            <a:r>
              <a:rPr lang="en-US" sz="1800" b="1" i="0" u="none" strike="noStrike" baseline="0" dirty="0">
                <a:solidFill>
                  <a:srgbClr val="000000"/>
                </a:solidFill>
                <a:latin typeface="TimesNewRoman"/>
              </a:rPr>
              <a:t>Location of the Accident:</a:t>
            </a:r>
          </a:p>
          <a:p>
            <a:pPr algn="l"/>
            <a:endParaRPr lang="en-US" sz="1800" b="1" i="0" u="none" strike="noStrike" baseline="0" dirty="0">
              <a:solidFill>
                <a:srgbClr val="000000"/>
              </a:solidFill>
              <a:latin typeface="TimesNewRoman"/>
            </a:endParaRPr>
          </a:p>
          <a:p>
            <a:pPr algn="l"/>
            <a:r>
              <a:rPr lang="en-US" sz="1800" b="1" i="0" u="none" strike="noStrike" baseline="0" dirty="0">
                <a:solidFill>
                  <a:srgbClr val="000000"/>
                </a:solidFill>
                <a:latin typeface="TimesNewRoman"/>
              </a:rPr>
              <a:t>The accident occurred in the 10 Left No. 16 track spur. The track installation in the spur was completed on August 1, 2024. The track was elevated above the mine floor and adequately blocked. The grade of the mine floor within the spur is relatively flat and did not contribute to the accident.</a:t>
            </a:r>
          </a:p>
          <a:p>
            <a:pPr algn="l"/>
            <a:r>
              <a:rPr lang="en-US" sz="1800" b="1" i="0" u="none" strike="noStrike" baseline="0" dirty="0">
                <a:solidFill>
                  <a:srgbClr val="000000"/>
                </a:solidFill>
                <a:latin typeface="TimesNewRoman"/>
              </a:rPr>
              <a:t>The track spur traveled through the No. 16 crosscut and curved into the No. 3 entry. The curve radius was too tight for the longwall electrical power car’s length and mobility, causing it to derail. Four shorter pump cars were pushed into the spur earlier in the shift with no issue. The investigators determined that the installation of the track curve in the spur contributed to the accident.</a:t>
            </a:r>
          </a:p>
        </p:txBody>
      </p:sp>
    </p:spTree>
    <p:extLst>
      <p:ext uri="{BB962C8B-B14F-4D97-AF65-F5344CB8AC3E}">
        <p14:creationId xmlns:p14="http://schemas.microsoft.com/office/powerpoint/2010/main" val="457785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40F79-7604-D1C4-BDA2-6299BCBD8307}"/>
              </a:ext>
            </a:extLst>
          </p:cNvPr>
          <p:cNvPicPr>
            <a:picLocks noChangeAspect="1"/>
          </p:cNvPicPr>
          <p:nvPr/>
        </p:nvPicPr>
        <p:blipFill>
          <a:blip r:embed="rId2"/>
          <a:srcRect l="28019" r="9593"/>
          <a:stretch>
            <a:fillRect/>
          </a:stretch>
        </p:blipFill>
        <p:spPr>
          <a:xfrm>
            <a:off x="-9886" y="10"/>
            <a:ext cx="7572605" cy="6857990"/>
          </a:xfrm>
          <a:prstGeom prst="rect">
            <a:avLst/>
          </a:prstGeom>
        </p:spPr>
      </p:pic>
      <p:cxnSp>
        <p:nvCxnSpPr>
          <p:cNvPr id="14" name="Straight Connector 1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DDBA386-2571-E30A-1F42-716AA6496954}"/>
              </a:ext>
            </a:extLst>
          </p:cNvPr>
          <p:cNvSpPr txBox="1"/>
          <p:nvPr/>
        </p:nvSpPr>
        <p:spPr>
          <a:xfrm>
            <a:off x="7819102" y="1019364"/>
            <a:ext cx="4284407" cy="5479758"/>
          </a:xfrm>
          <a:prstGeom prst="rect">
            <a:avLst/>
          </a:prstGeom>
        </p:spPr>
        <p:txBody>
          <a:bodyPr vert="horz" lIns="91440" tIns="45720" rIns="91440" bIns="45720" rtlCol="0">
            <a:normAutofit/>
          </a:bodyPr>
          <a:lstStyle/>
          <a:p>
            <a:pPr algn="ctr">
              <a:lnSpc>
                <a:spcPct val="90000"/>
              </a:lnSpc>
              <a:spcAft>
                <a:spcPts val="600"/>
              </a:spcAft>
            </a:pPr>
            <a:r>
              <a:rPr lang="en-US" sz="1600" b="1" i="0" u="none" strike="noStrike" baseline="0" dirty="0"/>
              <a:t>Longwall Electrical Power Car</a:t>
            </a:r>
          </a:p>
          <a:p>
            <a:pPr indent="-228600">
              <a:lnSpc>
                <a:spcPct val="90000"/>
              </a:lnSpc>
              <a:spcAft>
                <a:spcPts val="600"/>
              </a:spcAft>
              <a:buFont typeface="Arial" panose="020B0604020202020204" pitchFamily="34" charset="0"/>
              <a:buChar char="•"/>
            </a:pPr>
            <a:r>
              <a:rPr lang="en-US" sz="1600" b="1" i="0" u="none" strike="noStrike" baseline="0" dirty="0"/>
              <a:t>The equipment involved in the accident was a track mounted 3 MVA PC, longwall electrical power car. The length of the power car measured 33 feet 5 inches. Investigators inspected the </a:t>
            </a:r>
            <a:r>
              <a:rPr lang="en-US" sz="1600" b="1" i="0" u="none" strike="noStrike" baseline="0" dirty="0" err="1"/>
              <a:t>inby</a:t>
            </a:r>
            <a:r>
              <a:rPr lang="en-US" sz="1600" b="1" i="0" u="none" strike="noStrike" baseline="0" dirty="0"/>
              <a:t> wheel assembly and did not identify any defects. However, the rotation of the wheel assembly was limited by the power car’s frame due to cross members that acted as stops and prevented unlimited rotation of the wheel assembly. As the power car traversed the tight curve, the wheel assembly contacted a cross member causing the power car to derail.</a:t>
            </a:r>
          </a:p>
          <a:p>
            <a:pPr indent="-228600">
              <a:lnSpc>
                <a:spcPct val="90000"/>
              </a:lnSpc>
              <a:spcAft>
                <a:spcPts val="600"/>
              </a:spcAft>
              <a:buFont typeface="Arial" panose="020B0604020202020204" pitchFamily="34" charset="0"/>
              <a:buChar char="•"/>
            </a:pPr>
            <a:r>
              <a:rPr lang="en-US" sz="1600" b="1" i="0" u="none" strike="noStrike" baseline="0" dirty="0"/>
              <a:t>The power car was equipped with a drawbar and coupling on both ends to facilitate connections between cars. The drawbar was attached to the frame of the car with a pin inside a pocket. The pin allowed the drawbar to swing from side to side in the confines of the pocket as the car traversed track curves in the mine (see Appendix C).</a:t>
            </a:r>
          </a:p>
        </p:txBody>
      </p:sp>
      <p:sp>
        <p:nvSpPr>
          <p:cNvPr id="6" name="Rectangle 5">
            <a:extLst>
              <a:ext uri="{FF2B5EF4-FFF2-40B4-BE49-F238E27FC236}">
                <a16:creationId xmlns:a16="http://schemas.microsoft.com/office/drawing/2014/main" id="{9DA5FE76-1305-54E6-E373-E587D15E7B4F}"/>
              </a:ext>
            </a:extLst>
          </p:cNvPr>
          <p:cNvSpPr/>
          <p:nvPr/>
        </p:nvSpPr>
        <p:spPr>
          <a:xfrm>
            <a:off x="3663496" y="96034"/>
            <a:ext cx="1702710" cy="461665"/>
          </a:xfrm>
          <a:prstGeom prst="rect">
            <a:avLst/>
          </a:prstGeom>
          <a:noFill/>
        </p:spPr>
        <p:txBody>
          <a:bodyPr wrap="none" lIns="91440" tIns="45720" rIns="91440" bIns="45720">
            <a:spAutoFit/>
          </a:bodyPr>
          <a:lstStyle/>
          <a:p>
            <a:pPr algn="ctr"/>
            <a:r>
              <a:rPr lang="en-US" sz="2400" b="0" cap="none" spc="0" dirty="0">
                <a:ln w="0"/>
                <a:solidFill>
                  <a:schemeClr val="bg1"/>
                </a:solidFill>
                <a:effectLst>
                  <a:outerShdw blurRad="38100" dist="19050" dir="2700000" algn="tl" rotWithShape="0">
                    <a:schemeClr val="dk1">
                      <a:alpha val="40000"/>
                    </a:schemeClr>
                  </a:outerShdw>
                </a:effectLst>
              </a:rPr>
              <a:t>Appendix C</a:t>
            </a:r>
          </a:p>
        </p:txBody>
      </p:sp>
    </p:spTree>
    <p:extLst>
      <p:ext uri="{BB962C8B-B14F-4D97-AF65-F5344CB8AC3E}">
        <p14:creationId xmlns:p14="http://schemas.microsoft.com/office/powerpoint/2010/main" val="1741043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CB7C6E-82F5-4A2C-9B7A-F9EE7B38801B}"/>
              </a:ext>
            </a:extLst>
          </p:cNvPr>
          <p:cNvSpPr txBox="1"/>
          <p:nvPr/>
        </p:nvSpPr>
        <p:spPr>
          <a:xfrm>
            <a:off x="76200" y="197346"/>
            <a:ext cx="12039600" cy="3693319"/>
          </a:xfrm>
          <a:prstGeom prst="rect">
            <a:avLst/>
          </a:prstGeom>
          <a:noFill/>
        </p:spPr>
        <p:txBody>
          <a:bodyPr wrap="square">
            <a:spAutoFit/>
          </a:bodyPr>
          <a:lstStyle/>
          <a:p>
            <a:pPr algn="l"/>
            <a:r>
              <a:rPr lang="en-US" sz="1800" b="1" i="0" u="none" strike="noStrike" baseline="0" dirty="0">
                <a:solidFill>
                  <a:srgbClr val="000000"/>
                </a:solidFill>
                <a:latin typeface="TimesNewRoman"/>
              </a:rPr>
              <a:t>Investigators identified the following physical evidence during the investigation (see Appendix D and E next few slides):</a:t>
            </a:r>
          </a:p>
          <a:p>
            <a:pPr algn="l"/>
            <a:r>
              <a:rPr lang="en-US" sz="1800" b="1" i="0" u="none" strike="noStrike" baseline="0" dirty="0">
                <a:solidFill>
                  <a:srgbClr val="000000"/>
                </a:solidFill>
                <a:latin typeface="TimesNewRoman"/>
              </a:rPr>
              <a:t>1. There were multiple rubber scuff marks on the underside of the power car frame and drawbar. There were also scuff marks on the side of the drawbar indicating sudden movement of the airbags.</a:t>
            </a:r>
          </a:p>
          <a:p>
            <a:pPr algn="l"/>
            <a:r>
              <a:rPr lang="en-US" sz="1800" b="1" i="0" u="none" strike="noStrike" baseline="0" dirty="0">
                <a:solidFill>
                  <a:srgbClr val="000000"/>
                </a:solidFill>
                <a:latin typeface="TimesNewRoman"/>
              </a:rPr>
              <a:t>2. The power car was recently painted during its electrical component modification. A distinct mark was identified on the drawbar where it contacted the edge of the pocket. The paint on the pocket was loose and flaked off with little to no effort when touched. Flakes of matching paint were present on the mine floor and on the wooden blocking that was used for the airbags.</a:t>
            </a:r>
          </a:p>
          <a:p>
            <a:pPr algn="l"/>
            <a:r>
              <a:rPr lang="en-US" sz="1800" b="1" i="0" u="none" strike="noStrike" baseline="0" dirty="0">
                <a:solidFill>
                  <a:srgbClr val="000000"/>
                </a:solidFill>
                <a:latin typeface="TimesNewRoman"/>
              </a:rPr>
              <a:t>3. The coupler had an area that measured 1-7/8 inches wide by nine inches high that was covered in grease. An area on </a:t>
            </a:r>
            <a:r>
              <a:rPr lang="en-US" b="1" dirty="0">
                <a:solidFill>
                  <a:srgbClr val="000000"/>
                </a:solidFill>
                <a:latin typeface="TimesNewRoman"/>
              </a:rPr>
              <a:t>the Victim</a:t>
            </a:r>
            <a:r>
              <a:rPr lang="en-US" sz="1800" b="1" i="0" u="none" strike="noStrike" baseline="0" dirty="0">
                <a:solidFill>
                  <a:srgbClr val="000000"/>
                </a:solidFill>
                <a:latin typeface="TimesNewRoman"/>
              </a:rPr>
              <a:t>’s hardhat had a thin film of grease that measured 1-7/8 inches wide where the hard hat was damaged.</a:t>
            </a:r>
          </a:p>
          <a:p>
            <a:pPr algn="l"/>
            <a:r>
              <a:rPr lang="en-US" sz="1800" b="1" i="0" u="none" strike="noStrike" baseline="0" dirty="0">
                <a:solidFill>
                  <a:srgbClr val="000000"/>
                </a:solidFill>
                <a:latin typeface="TimesNewRoman"/>
              </a:rPr>
              <a:t>4. Two small fragments of reflective material were present on the 1-7/8-inch area of the coupler that were matched to the reflective material on the Victim’s hardhat in the location where the hard hat was damaged.</a:t>
            </a:r>
          </a:p>
          <a:p>
            <a:pPr algn="l"/>
            <a:r>
              <a:rPr lang="en-US" sz="1800" b="1" i="0" u="none" strike="noStrike" baseline="0" dirty="0">
                <a:solidFill>
                  <a:srgbClr val="000000"/>
                </a:solidFill>
                <a:latin typeface="TimesNewRoman"/>
              </a:rPr>
              <a:t>Investigators concluded the sudden dislodgment of the airbags caused the power car to move and the drawbar to swing violently, striking the Midnight Shift Supervisor and the Victim.</a:t>
            </a:r>
          </a:p>
        </p:txBody>
      </p:sp>
    </p:spTree>
    <p:extLst>
      <p:ext uri="{BB962C8B-B14F-4D97-AF65-F5344CB8AC3E}">
        <p14:creationId xmlns:p14="http://schemas.microsoft.com/office/powerpoint/2010/main" val="3183322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F04CA4-9915-21CC-F414-411021002FC2}"/>
              </a:ext>
            </a:extLst>
          </p:cNvPr>
          <p:cNvPicPr>
            <a:picLocks noChangeAspect="1"/>
          </p:cNvPicPr>
          <p:nvPr/>
        </p:nvPicPr>
        <p:blipFill>
          <a:blip r:embed="rId2"/>
          <a:srcRect b="25014"/>
          <a:stretch>
            <a:fillRect/>
          </a:stretch>
        </p:blipFill>
        <p:spPr>
          <a:xfrm>
            <a:off x="20" y="1282"/>
            <a:ext cx="12191980" cy="6856718"/>
          </a:xfrm>
          <a:prstGeom prst="rect">
            <a:avLst/>
          </a:prstGeom>
        </p:spPr>
      </p:pic>
      <p:sp>
        <p:nvSpPr>
          <p:cNvPr id="4" name="Arrow: Left 3">
            <a:extLst>
              <a:ext uri="{FF2B5EF4-FFF2-40B4-BE49-F238E27FC236}">
                <a16:creationId xmlns:a16="http://schemas.microsoft.com/office/drawing/2014/main" id="{F1A151BD-193A-26D7-7960-89FCEA7C9FB6}"/>
              </a:ext>
            </a:extLst>
          </p:cNvPr>
          <p:cNvSpPr/>
          <p:nvPr/>
        </p:nvSpPr>
        <p:spPr>
          <a:xfrm>
            <a:off x="5863714" y="1602658"/>
            <a:ext cx="1803912" cy="24519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269943-506C-5FD2-4CA6-67F5F8429431}"/>
              </a:ext>
            </a:extLst>
          </p:cNvPr>
          <p:cNvSpPr txBox="1"/>
          <p:nvPr/>
        </p:nvSpPr>
        <p:spPr>
          <a:xfrm>
            <a:off x="7800974" y="1309241"/>
            <a:ext cx="3829050" cy="1077218"/>
          </a:xfrm>
          <a:prstGeom prst="rect">
            <a:avLst/>
          </a:prstGeom>
          <a:solidFill>
            <a:schemeClr val="bg1"/>
          </a:solidFill>
        </p:spPr>
        <p:txBody>
          <a:bodyPr wrap="square" rtlCol="0">
            <a:spAutoFit/>
          </a:bodyPr>
          <a:lstStyle/>
          <a:p>
            <a:r>
              <a:rPr lang="en-US" sz="3200" b="1" dirty="0">
                <a:solidFill>
                  <a:srgbClr val="C00000"/>
                </a:solidFill>
              </a:rPr>
              <a:t>Rubber Scuff Marks on Draw Bar</a:t>
            </a:r>
          </a:p>
        </p:txBody>
      </p:sp>
    </p:spTree>
    <p:extLst>
      <p:ext uri="{BB962C8B-B14F-4D97-AF65-F5344CB8AC3E}">
        <p14:creationId xmlns:p14="http://schemas.microsoft.com/office/powerpoint/2010/main" val="17405624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7223E0-0BC1-3F0F-9048-408BF3121E52}"/>
              </a:ext>
            </a:extLst>
          </p:cNvPr>
          <p:cNvPicPr>
            <a:picLocks noChangeAspect="1"/>
          </p:cNvPicPr>
          <p:nvPr/>
        </p:nvPicPr>
        <p:blipFill>
          <a:blip r:embed="rId2"/>
          <a:stretch>
            <a:fillRect/>
          </a:stretch>
        </p:blipFill>
        <p:spPr>
          <a:xfrm>
            <a:off x="5013" y="0"/>
            <a:ext cx="12181973" cy="6858000"/>
          </a:xfrm>
          <a:prstGeom prst="rect">
            <a:avLst/>
          </a:prstGeom>
        </p:spPr>
      </p:pic>
      <p:sp>
        <p:nvSpPr>
          <p:cNvPr id="4" name="Arrow: Left 3">
            <a:extLst>
              <a:ext uri="{FF2B5EF4-FFF2-40B4-BE49-F238E27FC236}">
                <a16:creationId xmlns:a16="http://schemas.microsoft.com/office/drawing/2014/main" id="{9A24C5E9-EB0F-2038-641A-DB57E917AEFE}"/>
              </a:ext>
            </a:extLst>
          </p:cNvPr>
          <p:cNvSpPr/>
          <p:nvPr/>
        </p:nvSpPr>
        <p:spPr>
          <a:xfrm>
            <a:off x="3680953" y="1671483"/>
            <a:ext cx="1803912" cy="245192"/>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A2F2FA-58FE-CF3C-6A73-65692A8EF876}"/>
              </a:ext>
            </a:extLst>
          </p:cNvPr>
          <p:cNvSpPr txBox="1"/>
          <p:nvPr/>
        </p:nvSpPr>
        <p:spPr>
          <a:xfrm>
            <a:off x="5742959" y="1131845"/>
            <a:ext cx="3829050" cy="1569660"/>
          </a:xfrm>
          <a:prstGeom prst="rect">
            <a:avLst/>
          </a:prstGeom>
          <a:solidFill>
            <a:schemeClr val="bg1"/>
          </a:solidFill>
        </p:spPr>
        <p:txBody>
          <a:bodyPr wrap="square" rtlCol="0">
            <a:spAutoFit/>
          </a:bodyPr>
          <a:lstStyle/>
          <a:p>
            <a:r>
              <a:rPr lang="en-US" sz="3200" b="1" dirty="0">
                <a:solidFill>
                  <a:srgbClr val="C00000"/>
                </a:solidFill>
              </a:rPr>
              <a:t>Rubber Scuff Marks on Power Car Frame</a:t>
            </a:r>
          </a:p>
        </p:txBody>
      </p:sp>
    </p:spTree>
    <p:extLst>
      <p:ext uri="{BB962C8B-B14F-4D97-AF65-F5344CB8AC3E}">
        <p14:creationId xmlns:p14="http://schemas.microsoft.com/office/powerpoint/2010/main" val="2348757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5A651-D924-4441-A6FB-29E78D455BD5}"/>
              </a:ext>
            </a:extLst>
          </p:cNvPr>
          <p:cNvPicPr>
            <a:picLocks noChangeAspect="1"/>
          </p:cNvPicPr>
          <p:nvPr/>
        </p:nvPicPr>
        <p:blipFill>
          <a:blip r:embed="rId2"/>
          <a:stretch>
            <a:fillRect/>
          </a:stretch>
        </p:blipFill>
        <p:spPr>
          <a:xfrm>
            <a:off x="1513846" y="0"/>
            <a:ext cx="9164307" cy="6858000"/>
          </a:xfrm>
          <a:prstGeom prst="rect">
            <a:avLst/>
          </a:prstGeom>
        </p:spPr>
      </p:pic>
      <p:sp>
        <p:nvSpPr>
          <p:cNvPr id="2" name="Rectangle 1">
            <a:extLst>
              <a:ext uri="{FF2B5EF4-FFF2-40B4-BE49-F238E27FC236}">
                <a16:creationId xmlns:a16="http://schemas.microsoft.com/office/drawing/2014/main" id="{096592F0-6F22-CDE6-6832-781A21A9CB73}"/>
              </a:ext>
            </a:extLst>
          </p:cNvPr>
          <p:cNvSpPr/>
          <p:nvPr/>
        </p:nvSpPr>
        <p:spPr>
          <a:xfrm>
            <a:off x="86852" y="128016"/>
            <a:ext cx="1426994" cy="400110"/>
          </a:xfrm>
          <a:prstGeom prst="rect">
            <a:avLst/>
          </a:prstGeom>
          <a:noFill/>
        </p:spPr>
        <p:txBody>
          <a:bodyPr wrap="none" lIns="91440" tIns="45720" rIns="91440" bIns="45720">
            <a:spAutoFit/>
          </a:bodyPr>
          <a:lstStyle/>
          <a:p>
            <a:pPr algn="ctr"/>
            <a:r>
              <a:rPr lang="en-US" sz="2000" dirty="0">
                <a:ln w="0"/>
                <a:effectLst>
                  <a:outerShdw blurRad="38100" dist="19050" dir="2700000" algn="tl" rotWithShape="0">
                    <a:schemeClr val="dk1">
                      <a:alpha val="40000"/>
                    </a:schemeClr>
                  </a:outerShdw>
                </a:effectLst>
              </a:rPr>
              <a:t>Appendix B</a:t>
            </a:r>
            <a:endParaRPr lang="en-US"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464440563"/>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21506A-6A5D-3394-BDDA-C1B245127B1A}"/>
              </a:ext>
            </a:extLst>
          </p:cNvPr>
          <p:cNvPicPr>
            <a:picLocks noChangeAspect="1"/>
          </p:cNvPicPr>
          <p:nvPr/>
        </p:nvPicPr>
        <p:blipFill>
          <a:blip r:embed="rId2"/>
          <a:stretch>
            <a:fillRect/>
          </a:stretch>
        </p:blipFill>
        <p:spPr>
          <a:xfrm>
            <a:off x="5501026" y="0"/>
            <a:ext cx="3176067" cy="6858000"/>
          </a:xfrm>
          <a:prstGeom prst="rect">
            <a:avLst/>
          </a:prstGeom>
        </p:spPr>
      </p:pic>
      <p:sp>
        <p:nvSpPr>
          <p:cNvPr id="6" name="Arrow: Left 5">
            <a:extLst>
              <a:ext uri="{FF2B5EF4-FFF2-40B4-BE49-F238E27FC236}">
                <a16:creationId xmlns:a16="http://schemas.microsoft.com/office/drawing/2014/main" id="{3A52F0B9-9E25-D8B4-4CEB-BF15C024705B}"/>
              </a:ext>
            </a:extLst>
          </p:cNvPr>
          <p:cNvSpPr/>
          <p:nvPr/>
        </p:nvSpPr>
        <p:spPr>
          <a:xfrm flipH="1">
            <a:off x="3538077" y="668594"/>
            <a:ext cx="1889329" cy="216309"/>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1E3B728-BE03-B892-D5D0-0705BAC3966B}"/>
              </a:ext>
            </a:extLst>
          </p:cNvPr>
          <p:cNvSpPr txBox="1"/>
          <p:nvPr/>
        </p:nvSpPr>
        <p:spPr>
          <a:xfrm>
            <a:off x="518652" y="237273"/>
            <a:ext cx="2945805" cy="1384995"/>
          </a:xfrm>
          <a:prstGeom prst="rect">
            <a:avLst/>
          </a:prstGeom>
          <a:noFill/>
        </p:spPr>
        <p:txBody>
          <a:bodyPr wrap="square">
            <a:spAutoFit/>
          </a:bodyPr>
          <a:lstStyle/>
          <a:p>
            <a:pPr algn="l"/>
            <a:r>
              <a:rPr lang="en-US" sz="2800" b="1" i="0" u="none" strike="noStrike" baseline="0" dirty="0">
                <a:solidFill>
                  <a:srgbClr val="C00000"/>
                </a:solidFill>
                <a:latin typeface="TimesNewRoman"/>
              </a:rPr>
              <a:t>Impact Mark on Pocket with Paint Chips Below</a:t>
            </a:r>
          </a:p>
        </p:txBody>
      </p:sp>
    </p:spTree>
    <p:extLst>
      <p:ext uri="{BB962C8B-B14F-4D97-AF65-F5344CB8AC3E}">
        <p14:creationId xmlns:p14="http://schemas.microsoft.com/office/powerpoint/2010/main" val="1409480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25FD9-73C2-1059-7B91-18400A0DF10C}"/>
              </a:ext>
            </a:extLst>
          </p:cNvPr>
          <p:cNvPicPr>
            <a:picLocks noChangeAspect="1"/>
          </p:cNvPicPr>
          <p:nvPr/>
        </p:nvPicPr>
        <p:blipFill>
          <a:blip r:embed="rId2"/>
          <a:stretch>
            <a:fillRect/>
          </a:stretch>
        </p:blipFill>
        <p:spPr>
          <a:xfrm>
            <a:off x="0" y="0"/>
            <a:ext cx="12192000" cy="6857999"/>
          </a:xfrm>
          <a:prstGeom prst="rect">
            <a:avLst/>
          </a:prstGeom>
        </p:spPr>
      </p:pic>
      <p:sp>
        <p:nvSpPr>
          <p:cNvPr id="4" name="Arrow: Left 3">
            <a:extLst>
              <a:ext uri="{FF2B5EF4-FFF2-40B4-BE49-F238E27FC236}">
                <a16:creationId xmlns:a16="http://schemas.microsoft.com/office/drawing/2014/main" id="{3FEE17E1-C4DE-BC68-D1CC-BBC4457C85FE}"/>
              </a:ext>
            </a:extLst>
          </p:cNvPr>
          <p:cNvSpPr/>
          <p:nvPr/>
        </p:nvSpPr>
        <p:spPr>
          <a:xfrm flipH="1">
            <a:off x="3616735" y="2192594"/>
            <a:ext cx="1889329" cy="216309"/>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D92586-28B7-442C-4273-1D2D34CCC8ED}"/>
              </a:ext>
            </a:extLst>
          </p:cNvPr>
          <p:cNvSpPr txBox="1"/>
          <p:nvPr/>
        </p:nvSpPr>
        <p:spPr>
          <a:xfrm>
            <a:off x="584712" y="1392807"/>
            <a:ext cx="2825238" cy="1815882"/>
          </a:xfrm>
          <a:prstGeom prst="rect">
            <a:avLst/>
          </a:prstGeom>
          <a:solidFill>
            <a:schemeClr val="bg1"/>
          </a:solidFill>
        </p:spPr>
        <p:txBody>
          <a:bodyPr wrap="square">
            <a:spAutoFit/>
          </a:bodyPr>
          <a:lstStyle/>
          <a:p>
            <a:pPr algn="l"/>
            <a:r>
              <a:rPr lang="en-US" sz="2800" b="1" i="0" u="none" strike="noStrike" baseline="0" dirty="0">
                <a:solidFill>
                  <a:srgbClr val="C00000"/>
                </a:solidFill>
                <a:latin typeface="TimesNewRoman"/>
              </a:rPr>
              <a:t>Impact Mark on Drawbar Where it Contacted the Pocket</a:t>
            </a:r>
          </a:p>
        </p:txBody>
      </p:sp>
    </p:spTree>
    <p:extLst>
      <p:ext uri="{BB962C8B-B14F-4D97-AF65-F5344CB8AC3E}">
        <p14:creationId xmlns:p14="http://schemas.microsoft.com/office/powerpoint/2010/main" val="2486987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E7EB6AE4-A537-EE4F-9085-1B0A09189E76}"/>
              </a:ext>
            </a:extLst>
          </p:cNvPr>
          <p:cNvSpPr txBox="1"/>
          <p:nvPr/>
        </p:nvSpPr>
        <p:spPr>
          <a:xfrm>
            <a:off x="333376" y="775531"/>
            <a:ext cx="4695824" cy="5987219"/>
          </a:xfrm>
          <a:prstGeom prst="rect">
            <a:avLst/>
          </a:prstGeom>
        </p:spPr>
        <p:txBody>
          <a:bodyPr vert="horz" lIns="91440" tIns="45720" rIns="91440" bIns="45720" rtlCol="0">
            <a:normAutofit fontScale="92500"/>
          </a:bodyPr>
          <a:lstStyle/>
          <a:p>
            <a:pPr algn="ctr">
              <a:lnSpc>
                <a:spcPct val="90000"/>
              </a:lnSpc>
              <a:spcAft>
                <a:spcPts val="600"/>
              </a:spcAft>
            </a:pPr>
            <a:r>
              <a:rPr lang="en-US" sz="2400" b="1" i="0" u="none" strike="noStrike" baseline="0" dirty="0">
                <a:latin typeface="Times New Roman" panose="02020603050405020304" pitchFamily="18" charset="0"/>
                <a:cs typeface="Times New Roman" panose="02020603050405020304" pitchFamily="18" charset="0"/>
              </a:rPr>
              <a:t>Air Lifting Bags (Airbags)</a:t>
            </a:r>
          </a:p>
          <a:p>
            <a:pPr>
              <a:lnSpc>
                <a:spcPct val="90000"/>
              </a:lnSpc>
              <a:spcAft>
                <a:spcPts val="600"/>
              </a:spcAft>
            </a:pPr>
            <a:r>
              <a:rPr lang="en-US" sz="2400" b="1" i="0" u="none" strike="noStrike" baseline="0" dirty="0">
                <a:latin typeface="Times New Roman" panose="02020603050405020304" pitchFamily="18" charset="0"/>
                <a:cs typeface="Times New Roman" panose="02020603050405020304" pitchFamily="18" charset="0"/>
              </a:rPr>
              <a:t>The three airbags involved in the accident were from two different manufacturers and two different sizes. The bottom airbag was a Sava, 8 bar, SFB-K 33/17, a flat airbag that measured 36 inches square. The middle airbag was a Simplex, 8 bar, SLK 70/20, a conventional airbag that measured 36 inches square. The top airbag was a Sava, 8 bar, SLK 45, conventional airbag that measured 30-1/2 inches square. Two of the three airbags were dislodged several feet from the locations where the miners placed them to rerail the power car. The investigators visually inspected the airbags with no obvious defects observed.</a:t>
            </a:r>
          </a:p>
        </p:txBody>
      </p:sp>
      <p:pic>
        <p:nvPicPr>
          <p:cNvPr id="3080" name="Picture 8" descr="Sava 76739 SLK 45 31x31 PowerLift 49.1 Ton Heavy Duty Air Lifting Bag (8 Bar/116 PSI)">
            <a:extLst>
              <a:ext uri="{FF2B5EF4-FFF2-40B4-BE49-F238E27FC236}">
                <a16:creationId xmlns:a16="http://schemas.microsoft.com/office/drawing/2014/main" id="{B7A498C0-56EF-03F9-25A9-0449E2238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978" y="2575437"/>
            <a:ext cx="38100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icture of Sava High-Pressure Lifting Bags">
            <a:extLst>
              <a:ext uri="{FF2B5EF4-FFF2-40B4-BE49-F238E27FC236}">
                <a16:creationId xmlns:a16="http://schemas.microsoft.com/office/drawing/2014/main" id="{E73E5384-5818-E282-0324-83AECF564B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4306" y="263970"/>
            <a:ext cx="3984318" cy="2656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424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590B8-8C86-8EF0-3D35-35E53E53ECE5}"/>
              </a:ext>
            </a:extLst>
          </p:cNvPr>
          <p:cNvSpPr txBox="1"/>
          <p:nvPr/>
        </p:nvSpPr>
        <p:spPr>
          <a:xfrm>
            <a:off x="80962" y="197346"/>
            <a:ext cx="12030075" cy="6740307"/>
          </a:xfrm>
          <a:prstGeom prst="rect">
            <a:avLst/>
          </a:prstGeom>
          <a:noFill/>
        </p:spPr>
        <p:txBody>
          <a:bodyPr wrap="square">
            <a:spAutoFit/>
          </a:bodyPr>
          <a:lstStyle/>
          <a:p>
            <a:pPr algn="l"/>
            <a:r>
              <a:rPr lang="en-US" sz="1800" b="1" i="0" u="none" strike="noStrike" baseline="0" dirty="0">
                <a:solidFill>
                  <a:srgbClr val="000000"/>
                </a:solidFill>
                <a:latin typeface="TimesNewRoman"/>
              </a:rPr>
              <a:t>Investigators reviewed the mine operator’s written Safe Work Instructions (SWI). The locomotive operator SWI does not mention procedures for rerailing track mounted equipment or the use of airbags. The SWI for Sava lifting airbags states the following: 1) “Never place more than two lifting airbags one upon another” and 2) “Never avoid the controller and connect the pressure reducer directly to the lifting bag.” The airbags also had labels indicating the number that could be stacked on top of each other.</a:t>
            </a:r>
          </a:p>
          <a:p>
            <a:pPr algn="l"/>
            <a:endParaRPr lang="en-US" sz="1800" b="1" i="0" u="none" strike="noStrike" baseline="0" dirty="0">
              <a:solidFill>
                <a:srgbClr val="000000"/>
              </a:solidFill>
              <a:latin typeface="TimesNewRoman"/>
            </a:endParaRPr>
          </a:p>
          <a:p>
            <a:r>
              <a:rPr lang="en-US" sz="1800" b="1" i="0" u="none" strike="noStrike" baseline="0" dirty="0">
                <a:solidFill>
                  <a:srgbClr val="000000"/>
                </a:solidFill>
                <a:latin typeface="TimesNewRoman"/>
              </a:rPr>
              <a:t>Investigators also reviewed both airbag manufacturers’ manuals, which contain the following requirements: 1) always use a controller with an independent air hose to each airbag to control the inflation and deflation of the airbags, 2) do not stack the air bags more than two high, 3) place the airbags on firm blocking, 4) block the airbags high enough to be within the recommended two and three quarter of an inch of the object to lift, 5) place a metal plate or fiberglass board between the airbags and distribute the load evenly, and 6) block any components on the load to be lifted to prevent movement during lifting. </a:t>
            </a:r>
            <a:r>
              <a:rPr lang="en-US" b="1" dirty="0">
                <a:latin typeface="Times New Roman" panose="02020603050405020304" pitchFamily="18" charset="0"/>
                <a:cs typeface="Times New Roman" panose="02020603050405020304" pitchFamily="18" charset="0"/>
              </a:rPr>
              <a:t>Based on examination and testimony, investigators determined the mine operator was not following these requirements when the accident occurred. A controller with individual air hoses to each airbag was not used. All the air hoses were connected to make one long air hose from the No. 11 locomotive to the power car, and the Midnight Shift Supervisor was placing his fingers over the inflation nozzles of two airbags to prevent deflation because there were not enough air hoses to use the controller properly. The air bags were stacked three high. The blocking material under the power car did not provide a firm foundation for the airbags and was not placed high enough so the airbags would be within the recommended two and three quarter of an inch of the power car before lifting. The placement of the airbags under the edge of the frame and under the drawbar did not evenly distribute the airbag lifting force. The drawbar was not secured against motion.</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These actions did not follow the airbag manufacturers’ manuals and the mine operator’s SWI. </a:t>
            </a:r>
            <a:r>
              <a:rPr lang="en-US" b="1" u="sng" dirty="0">
                <a:latin typeface="Times New Roman" panose="02020603050405020304" pitchFamily="18" charset="0"/>
                <a:cs typeface="Times New Roman" panose="02020603050405020304" pitchFamily="18" charset="0"/>
              </a:rPr>
              <a:t>Investigators determined that these factors contributed to the accident.</a:t>
            </a:r>
          </a:p>
          <a:p>
            <a:pPr algn="l"/>
            <a:endParaRPr lang="en-US" sz="1800" b="1" i="0" u="none" strike="noStrike" baseline="0" dirty="0">
              <a:solidFill>
                <a:srgbClr val="000000"/>
              </a:solidFill>
              <a:latin typeface="TimesNewRoman"/>
            </a:endParaRPr>
          </a:p>
        </p:txBody>
      </p:sp>
    </p:spTree>
    <p:extLst>
      <p:ext uri="{BB962C8B-B14F-4D97-AF65-F5344CB8AC3E}">
        <p14:creationId xmlns:p14="http://schemas.microsoft.com/office/powerpoint/2010/main" val="3007791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25DA14-3481-F8AC-AADA-9A04A3C5B1EA}"/>
              </a:ext>
            </a:extLst>
          </p:cNvPr>
          <p:cNvSpPr txBox="1"/>
          <p:nvPr/>
        </p:nvSpPr>
        <p:spPr>
          <a:xfrm>
            <a:off x="419100" y="147161"/>
            <a:ext cx="11353800" cy="1200329"/>
          </a:xfrm>
          <a:prstGeom prst="rect">
            <a:avLst/>
          </a:prstGeom>
          <a:noFill/>
        </p:spPr>
        <p:txBody>
          <a:bodyPr wrap="square">
            <a:spAutoFit/>
          </a:bodyPr>
          <a:lstStyle/>
          <a:p>
            <a:pPr algn="ctr"/>
            <a:r>
              <a:rPr lang="en-US" sz="1800" b="1" i="0" u="none" strike="noStrike" baseline="0" dirty="0">
                <a:solidFill>
                  <a:srgbClr val="000000"/>
                </a:solidFill>
                <a:latin typeface="TimesNewRoman"/>
              </a:rPr>
              <a:t>Examinations</a:t>
            </a:r>
          </a:p>
          <a:p>
            <a:pPr algn="l"/>
            <a:r>
              <a:rPr lang="en-US" sz="1800" b="1" i="0" u="none" strike="noStrike" baseline="0" dirty="0">
                <a:solidFill>
                  <a:srgbClr val="000000"/>
                </a:solidFill>
                <a:latin typeface="TimesNewRoman"/>
              </a:rPr>
              <a:t>The investigation team reviewed the 10 Left section track examination records and found them compliant, with no violations noted. Investigators determined that all examinations were adequate and did not contribute to the accident.</a:t>
            </a:r>
          </a:p>
        </p:txBody>
      </p:sp>
      <p:sp>
        <p:nvSpPr>
          <p:cNvPr id="5" name="TextBox 4">
            <a:extLst>
              <a:ext uri="{FF2B5EF4-FFF2-40B4-BE49-F238E27FC236}">
                <a16:creationId xmlns:a16="http://schemas.microsoft.com/office/drawing/2014/main" id="{E9D3AA23-5BA0-83E3-3899-BB17802B84DC}"/>
              </a:ext>
            </a:extLst>
          </p:cNvPr>
          <p:cNvSpPr txBox="1"/>
          <p:nvPr/>
        </p:nvSpPr>
        <p:spPr>
          <a:xfrm>
            <a:off x="419100" y="1347490"/>
            <a:ext cx="11353800" cy="5355312"/>
          </a:xfrm>
          <a:prstGeom prst="rect">
            <a:avLst/>
          </a:prstGeom>
          <a:noFill/>
        </p:spPr>
        <p:txBody>
          <a:bodyPr wrap="square">
            <a:spAutoFit/>
          </a:bodyPr>
          <a:lstStyle/>
          <a:p>
            <a:pPr algn="ctr"/>
            <a:r>
              <a:rPr lang="en-US" sz="1800" b="1" i="0" u="none" strike="noStrike" baseline="0" dirty="0">
                <a:solidFill>
                  <a:srgbClr val="000000"/>
                </a:solidFill>
                <a:latin typeface="TimesNewRoman"/>
              </a:rPr>
              <a:t>Training and Experience</a:t>
            </a:r>
          </a:p>
          <a:p>
            <a:pPr algn="l"/>
            <a:r>
              <a:rPr lang="en-US" sz="1800" b="1" i="0" u="none" strike="noStrike" baseline="0" dirty="0">
                <a:solidFill>
                  <a:srgbClr val="000000"/>
                </a:solidFill>
                <a:latin typeface="TimesNewRoman"/>
              </a:rPr>
              <a:t>The Victim had over 11 years of mining experience, including over 11 years as a locomotive operator at the Leer Mine. Investigators reviewed training records and determined he received annual refresher training in accordance with MSHA Part 48 training regulations. He also received task training on the use of airbags on November 5, 2013.</a:t>
            </a:r>
          </a:p>
          <a:p>
            <a:r>
              <a:rPr lang="en-US" b="1" dirty="0">
                <a:solidFill>
                  <a:srgbClr val="000000"/>
                </a:solidFill>
                <a:latin typeface="TimesNewRoman"/>
              </a:rPr>
              <a:t>The Locomotive Operator</a:t>
            </a:r>
            <a:r>
              <a:rPr lang="en-US" sz="1800" b="1" i="0" u="none" strike="noStrike" baseline="0" dirty="0">
                <a:solidFill>
                  <a:srgbClr val="000000"/>
                </a:solidFill>
                <a:latin typeface="TimesNewRoman"/>
              </a:rPr>
              <a:t> had over 18 years of mining experience, including over 11 years as a locomotive operator at the Leer Mine. Investigators reviewed training records and determined he received annual refresher training in accordance with MSHA Part 48 training regulations. He also received task training on the use of airbags on November 5, 2013, and March 16, 2024. The Midnight Shift Supervisor</a:t>
            </a:r>
            <a:r>
              <a:rPr lang="en-US" b="1" dirty="0">
                <a:latin typeface="Times New Roman" panose="02020603050405020304" pitchFamily="18" charset="0"/>
                <a:cs typeface="Times New Roman" panose="02020603050405020304" pitchFamily="18" charset="0"/>
              </a:rPr>
              <a:t> had over 21 years of mining experience, including seven years as a foreman, and over two years as a midnight shift supervisor at the Leer Mine. Investigators reviewed training records and determined he received annual refresher training in accordance with MSHA Part 48 training regulations. He also actively participated in the use of the airbags but had never received training on the use of airbags.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Investigators determined the task training the Locomotive Operator received on March 16, 2024, was conducted by the Weekend Shift Foreman. According to interviews, the Weekend Shift Foreman never received training in the use of airbags at the Leer Mine, however, he had experience in the use of airbags and had received training at mines he had worked at previously. </a:t>
            </a:r>
            <a:r>
              <a:rPr lang="en-US" b="1" u="sng" dirty="0">
                <a:latin typeface="Times New Roman" panose="02020603050405020304" pitchFamily="18" charset="0"/>
                <a:cs typeface="Times New Roman" panose="02020603050405020304" pitchFamily="18" charset="0"/>
              </a:rPr>
              <a:t>Investigators determined that with the number of deficiencies identified, the training was inadequate on the use of airbags and contributed to the accident.</a:t>
            </a:r>
          </a:p>
          <a:p>
            <a:pPr algn="l"/>
            <a:endParaRPr lang="en-US" sz="1800" b="1" i="0" u="none" strike="noStrike" baseline="0" dirty="0">
              <a:solidFill>
                <a:srgbClr val="000000"/>
              </a:solidFill>
              <a:latin typeface="TimesNewRoman"/>
            </a:endParaRPr>
          </a:p>
        </p:txBody>
      </p:sp>
    </p:spTree>
    <p:extLst>
      <p:ext uri="{BB962C8B-B14F-4D97-AF65-F5344CB8AC3E}">
        <p14:creationId xmlns:p14="http://schemas.microsoft.com/office/powerpoint/2010/main" val="1299810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913E26-E8F8-D659-2011-09E0EA837353}"/>
              </a:ext>
            </a:extLst>
          </p:cNvPr>
          <p:cNvSpPr txBox="1"/>
          <p:nvPr/>
        </p:nvSpPr>
        <p:spPr>
          <a:xfrm>
            <a:off x="190500" y="710922"/>
            <a:ext cx="11811000" cy="5016758"/>
          </a:xfrm>
          <a:prstGeom prst="rect">
            <a:avLst/>
          </a:prstGeom>
          <a:noFill/>
        </p:spPr>
        <p:txBody>
          <a:bodyPr wrap="square">
            <a:spAutoFit/>
          </a:bodyPr>
          <a:lstStyle/>
          <a:p>
            <a:pPr algn="ctr"/>
            <a:r>
              <a:rPr lang="en-US" sz="2000" b="1" i="0" u="none" strike="noStrike" baseline="0" dirty="0">
                <a:solidFill>
                  <a:srgbClr val="000000"/>
                </a:solidFill>
                <a:latin typeface="TimesNewRoman"/>
              </a:rPr>
              <a:t>ROOT CAUSE ANALYSIS</a:t>
            </a:r>
          </a:p>
          <a:p>
            <a:pPr algn="l"/>
            <a:r>
              <a:rPr lang="en-US" sz="2000" b="1" i="0" u="none" strike="noStrike" baseline="0" dirty="0">
                <a:solidFill>
                  <a:srgbClr val="000000"/>
                </a:solidFill>
                <a:latin typeface="TimesNewRoman"/>
              </a:rPr>
              <a:t>The accident investigation team conducted an analysis to identify the underlying causes of the accident. The team identified the following root causes, and the mine operator implemented the corresponding corrective actions to prevent a recurrence.</a:t>
            </a:r>
          </a:p>
          <a:p>
            <a:pPr algn="l"/>
            <a:r>
              <a:rPr lang="en-US" sz="2000" b="1" i="0" u="none" strike="noStrike" baseline="0" dirty="0">
                <a:solidFill>
                  <a:srgbClr val="000000"/>
                </a:solidFill>
                <a:latin typeface="TimesNewRoman"/>
              </a:rPr>
              <a:t>1. Root Cause: The mine operator did not properly install the track rails to accommodate all</a:t>
            </a:r>
          </a:p>
          <a:p>
            <a:pPr algn="l"/>
            <a:r>
              <a:rPr lang="en-US" sz="2000" b="1" i="0" u="none" strike="noStrike" baseline="0" dirty="0">
                <a:solidFill>
                  <a:srgbClr val="000000"/>
                </a:solidFill>
                <a:latin typeface="TimesNewRoman"/>
              </a:rPr>
              <a:t>equipment that would use them.</a:t>
            </a:r>
          </a:p>
          <a:p>
            <a:pPr algn="l"/>
            <a:r>
              <a:rPr lang="en-US" sz="2000" b="1" i="0" u="none" strike="noStrike" baseline="0" dirty="0">
                <a:solidFill>
                  <a:srgbClr val="000000"/>
                </a:solidFill>
                <a:latin typeface="TimesNewRoman"/>
              </a:rPr>
              <a:t>Corrective Action: The mine operator performed track repairs to increase the radius of the</a:t>
            </a:r>
          </a:p>
          <a:p>
            <a:pPr algn="l"/>
            <a:r>
              <a:rPr lang="en-US" sz="2000" b="1" i="0" u="none" strike="noStrike" baseline="0" dirty="0">
                <a:solidFill>
                  <a:srgbClr val="000000"/>
                </a:solidFill>
                <a:latin typeface="TimesNewRoman"/>
              </a:rPr>
              <a:t>curve to accommodate all equipment that will use the track.</a:t>
            </a:r>
          </a:p>
          <a:p>
            <a:pPr algn="l"/>
            <a:r>
              <a:rPr lang="en-US" sz="2000" b="1" i="0" u="none" strike="noStrike" baseline="0" dirty="0">
                <a:solidFill>
                  <a:srgbClr val="000000"/>
                </a:solidFill>
                <a:latin typeface="TimesNewRoman"/>
              </a:rPr>
              <a:t>2. Root Cause: The mine operator did not provide adequate training in the use of airbags when</a:t>
            </a:r>
          </a:p>
          <a:p>
            <a:pPr algn="l"/>
            <a:r>
              <a:rPr lang="en-US" sz="2000" b="1" i="0" u="none" strike="noStrike" baseline="0" dirty="0">
                <a:solidFill>
                  <a:srgbClr val="000000"/>
                </a:solidFill>
                <a:latin typeface="TimesNewRoman"/>
              </a:rPr>
              <a:t>rerailing track mounted equipment.</a:t>
            </a:r>
          </a:p>
          <a:p>
            <a:pPr algn="l"/>
            <a:r>
              <a:rPr lang="en-US" sz="2000" b="1" i="0" u="none" strike="noStrike" baseline="0" dirty="0">
                <a:solidFill>
                  <a:srgbClr val="000000"/>
                </a:solidFill>
                <a:latin typeface="TimesNewRoman"/>
              </a:rPr>
              <a:t>Corrective Action: The mine operator retrained all foremen, supervisors, and locomotive</a:t>
            </a:r>
          </a:p>
          <a:p>
            <a:pPr algn="l"/>
            <a:r>
              <a:rPr lang="en-US" sz="2000" b="1" i="0" u="none" strike="noStrike" baseline="0" dirty="0">
                <a:solidFill>
                  <a:srgbClr val="000000"/>
                </a:solidFill>
                <a:latin typeface="TimesNewRoman"/>
              </a:rPr>
              <a:t>operators in the use of airbags.</a:t>
            </a:r>
          </a:p>
          <a:p>
            <a:pPr algn="l"/>
            <a:r>
              <a:rPr lang="en-US" sz="2000" b="1" i="0" u="none" strike="noStrike" baseline="0" dirty="0">
                <a:solidFill>
                  <a:srgbClr val="000000"/>
                </a:solidFill>
                <a:latin typeface="TimesNewRoman"/>
              </a:rPr>
              <a:t>3. Root Cause: The mine operator did not have adequate written guidance to ensure the proper</a:t>
            </a:r>
          </a:p>
          <a:p>
            <a:pPr algn="l"/>
            <a:r>
              <a:rPr lang="en-US" sz="2000" b="1" i="0" u="none" strike="noStrike" baseline="0" dirty="0">
                <a:solidFill>
                  <a:srgbClr val="000000"/>
                </a:solidFill>
                <a:latin typeface="TimesNewRoman"/>
              </a:rPr>
              <a:t>use of airbags to rerail track mounted equipment.</a:t>
            </a:r>
          </a:p>
          <a:p>
            <a:pPr algn="l"/>
            <a:r>
              <a:rPr lang="en-US" sz="2000" b="1" i="0" u="none" strike="noStrike" baseline="0" dirty="0">
                <a:solidFill>
                  <a:srgbClr val="000000"/>
                </a:solidFill>
                <a:latin typeface="TimesNewRoman"/>
              </a:rPr>
              <a:t>Corrective Action: The mine operator revised their written procedures for airbag use and the</a:t>
            </a:r>
          </a:p>
          <a:p>
            <a:pPr algn="l"/>
            <a:r>
              <a:rPr lang="en-US" sz="2000" b="1" i="0" u="none" strike="noStrike" baseline="0" dirty="0">
                <a:solidFill>
                  <a:srgbClr val="000000"/>
                </a:solidFill>
                <a:latin typeface="TimesNewRoman"/>
              </a:rPr>
              <a:t>airbag manufacturer retrained all foreman, supervisors, and locomotive operators in the use of airbags.</a:t>
            </a:r>
          </a:p>
        </p:txBody>
      </p:sp>
    </p:spTree>
    <p:extLst>
      <p:ext uri="{BB962C8B-B14F-4D97-AF65-F5344CB8AC3E}">
        <p14:creationId xmlns:p14="http://schemas.microsoft.com/office/powerpoint/2010/main" val="16758670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EC59A7-798F-9CAD-446C-C350E314DF06}"/>
              </a:ext>
            </a:extLst>
          </p:cNvPr>
          <p:cNvSpPr txBox="1"/>
          <p:nvPr/>
        </p:nvSpPr>
        <p:spPr>
          <a:xfrm>
            <a:off x="476250" y="481816"/>
            <a:ext cx="11410950" cy="3785652"/>
          </a:xfrm>
          <a:prstGeom prst="rect">
            <a:avLst/>
          </a:prstGeom>
          <a:noFill/>
        </p:spPr>
        <p:txBody>
          <a:bodyPr wrap="square">
            <a:spAutoFit/>
          </a:bodyPr>
          <a:lstStyle/>
          <a:p>
            <a:pPr algn="ctr"/>
            <a:r>
              <a:rPr lang="en-US" sz="2400" b="1" i="0" u="none" strike="noStrike" baseline="0" dirty="0">
                <a:solidFill>
                  <a:srgbClr val="000000"/>
                </a:solidFill>
                <a:latin typeface="TimesNewRoman"/>
              </a:rPr>
              <a:t>CONCLUSION</a:t>
            </a:r>
          </a:p>
          <a:p>
            <a:pPr algn="l"/>
            <a:r>
              <a:rPr lang="en-US" sz="2400" b="1" i="0" u="none" strike="noStrike" baseline="0" dirty="0">
                <a:solidFill>
                  <a:srgbClr val="000000"/>
                </a:solidFill>
                <a:latin typeface="TimesNewRoman"/>
              </a:rPr>
              <a:t>On August 5, 2024, at 5:55 a.m., a 57 year-old locomotive operator with 11 years of mining experience, was seriously injured when rubber air lifting bags (airbags) suddenly dislodged while work was being performed to rerail a longwall electrical power car. The unanticipated movement of the airbags caused the power car drawbar to strike the victim in the head. He died from his injuries on August 7, 2024.</a:t>
            </a:r>
          </a:p>
          <a:p>
            <a:pPr algn="l"/>
            <a:r>
              <a:rPr lang="en-US" sz="2400" b="1" i="0" u="none" strike="noStrike" baseline="0" dirty="0">
                <a:solidFill>
                  <a:srgbClr val="000000"/>
                </a:solidFill>
                <a:latin typeface="TimesNewRoman"/>
              </a:rPr>
              <a:t>The accident occurred because the mine operator did not: 1) properly install the track rails to accommodate all equipment that would use them, 2) properly train all miners on the use of airbags to rerail track mounted equipment, and 3) have adequate written guidance to ensure the proper use of airbags to rerail track mounted equipment.</a:t>
            </a:r>
          </a:p>
        </p:txBody>
      </p:sp>
    </p:spTree>
    <p:extLst>
      <p:ext uri="{BB962C8B-B14F-4D97-AF65-F5344CB8AC3E}">
        <p14:creationId xmlns:p14="http://schemas.microsoft.com/office/powerpoint/2010/main" val="16379066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4AF00D-7F09-2DCD-87A0-6608E468FB3B}"/>
              </a:ext>
            </a:extLst>
          </p:cNvPr>
          <p:cNvSpPr txBox="1"/>
          <p:nvPr/>
        </p:nvSpPr>
        <p:spPr>
          <a:xfrm>
            <a:off x="66675" y="85725"/>
            <a:ext cx="12125325" cy="923330"/>
          </a:xfrm>
          <a:prstGeom prst="rect">
            <a:avLst/>
          </a:prstGeom>
          <a:noFill/>
        </p:spPr>
        <p:txBody>
          <a:bodyPr wrap="square">
            <a:spAutoFit/>
          </a:bodyPr>
          <a:lstStyle/>
          <a:p>
            <a:r>
              <a:rPr lang="en-US" b="1" i="0" dirty="0">
                <a:solidFill>
                  <a:srgbClr val="212121"/>
                </a:solidFill>
                <a:effectLst/>
                <a:latin typeface="Source Sans Pro Web"/>
              </a:rPr>
              <a:t>WEST VIRGINIA COAL MINE FATALITY – On September 28, 2024, a 34 year-old miner with 14 years of mining experience was injured when the hook and strap assembly broke while attached to two longwall shields. The miner died from his injuries on October 5, 2024.</a:t>
            </a:r>
            <a:endParaRPr lang="en-US" b="1" dirty="0"/>
          </a:p>
        </p:txBody>
      </p:sp>
      <p:pic>
        <p:nvPicPr>
          <p:cNvPr id="1026" name="Picture 2">
            <a:extLst>
              <a:ext uri="{FF2B5EF4-FFF2-40B4-BE49-F238E27FC236}">
                <a16:creationId xmlns:a16="http://schemas.microsoft.com/office/drawing/2014/main" id="{9298CB7F-5E75-CA41-F4F1-7384FA9FB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062" y="1123355"/>
            <a:ext cx="3571875" cy="39719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B882C4-4B3B-7FC2-9F3B-F2BE6269A6A0}"/>
              </a:ext>
            </a:extLst>
          </p:cNvPr>
          <p:cNvSpPr txBox="1"/>
          <p:nvPr/>
        </p:nvSpPr>
        <p:spPr>
          <a:xfrm>
            <a:off x="1085849" y="5010165"/>
            <a:ext cx="10582275" cy="1592744"/>
          </a:xfrm>
          <a:prstGeom prst="rect">
            <a:avLst/>
          </a:prstGeom>
          <a:noFill/>
        </p:spPr>
        <p:txBody>
          <a:bodyPr wrap="square">
            <a:spAutoFit/>
          </a:bodyPr>
          <a:lstStyle/>
          <a:p>
            <a:pPr algn="l">
              <a:spcAft>
                <a:spcPts val="1500"/>
              </a:spcAft>
              <a:buNone/>
            </a:pPr>
            <a:r>
              <a:rPr lang="en-US" b="1" i="0" dirty="0">
                <a:solidFill>
                  <a:srgbClr val="212121"/>
                </a:solidFill>
                <a:effectLst/>
                <a:latin typeface="Merriweather" panose="00000500000000000000" pitchFamily="2" charset="0"/>
              </a:rPr>
              <a:t>Best Practices</a:t>
            </a:r>
          </a:p>
          <a:p>
            <a:pPr algn="l" fontAlgn="t">
              <a:lnSpc>
                <a:spcPts val="1950"/>
              </a:lnSpc>
              <a:buFont typeface="Arial" panose="020B0604020202020204" pitchFamily="34" charset="0"/>
              <a:buChar char="•"/>
            </a:pPr>
            <a:r>
              <a:rPr lang="en-US" b="0" i="0" dirty="0">
                <a:solidFill>
                  <a:srgbClr val="212121"/>
                </a:solidFill>
                <a:effectLst/>
                <a:latin typeface="Source Sans Pro Web"/>
              </a:rPr>
              <a:t>Use blocking material under the shields or a properly sized mechanical device to help them stay level and together. Inspect equipment for abnormal wear and damage.</a:t>
            </a:r>
          </a:p>
          <a:p>
            <a:pPr algn="l" fontAlgn="t">
              <a:lnSpc>
                <a:spcPts val="1950"/>
              </a:lnSpc>
              <a:buFont typeface="Arial" panose="020B0604020202020204" pitchFamily="34" charset="0"/>
              <a:buChar char="•"/>
            </a:pPr>
            <a:r>
              <a:rPr lang="en-US" b="0" i="0" dirty="0">
                <a:solidFill>
                  <a:srgbClr val="212121"/>
                </a:solidFill>
                <a:effectLst/>
                <a:latin typeface="Source Sans Pro Web"/>
              </a:rPr>
              <a:t>Follow the roof control plan.</a:t>
            </a:r>
          </a:p>
          <a:p>
            <a:pPr algn="l" fontAlgn="t">
              <a:lnSpc>
                <a:spcPts val="1950"/>
              </a:lnSpc>
              <a:buFont typeface="Arial" panose="020B0604020202020204" pitchFamily="34" charset="0"/>
              <a:buChar char="•"/>
            </a:pPr>
            <a:r>
              <a:rPr lang="en-US" b="0" i="0" dirty="0">
                <a:solidFill>
                  <a:srgbClr val="212121"/>
                </a:solidFill>
                <a:effectLst/>
                <a:latin typeface="Source Sans Pro Web"/>
              </a:rPr>
              <a:t>Always remain a safe distance from any chains or slings that are under tension.</a:t>
            </a:r>
          </a:p>
        </p:txBody>
      </p:sp>
    </p:spTree>
    <p:extLst>
      <p:ext uri="{BB962C8B-B14F-4D97-AF65-F5344CB8AC3E}">
        <p14:creationId xmlns:p14="http://schemas.microsoft.com/office/powerpoint/2010/main" val="11062138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05EA9-39D5-7EF7-0CC8-B0126758FEE6}"/>
              </a:ext>
            </a:extLst>
          </p:cNvPr>
          <p:cNvSpPr txBox="1"/>
          <p:nvPr/>
        </p:nvSpPr>
        <p:spPr>
          <a:xfrm>
            <a:off x="314325" y="258901"/>
            <a:ext cx="11563350" cy="3170099"/>
          </a:xfrm>
          <a:prstGeom prst="rect">
            <a:avLst/>
          </a:prstGeom>
          <a:noFill/>
        </p:spPr>
        <p:txBody>
          <a:bodyPr wrap="square">
            <a:spAutoFit/>
          </a:bodyPr>
          <a:lstStyle/>
          <a:p>
            <a:pPr algn="ctr"/>
            <a:r>
              <a:rPr lang="en-US" sz="2000" b="1" i="0" u="none" strike="noStrike" baseline="0" dirty="0">
                <a:solidFill>
                  <a:srgbClr val="000000"/>
                </a:solidFill>
                <a:latin typeface="TimesNewRoman"/>
              </a:rPr>
              <a:t>OVERVIEW</a:t>
            </a:r>
          </a:p>
          <a:p>
            <a:pPr algn="l"/>
            <a:r>
              <a:rPr lang="en-US" sz="2000" b="1" i="0" u="none" strike="noStrike" baseline="0" dirty="0">
                <a:solidFill>
                  <a:srgbClr val="000000"/>
                </a:solidFill>
                <a:latin typeface="TimesNewRoman"/>
              </a:rPr>
              <a:t>On September 28, 2024, at approximately 7:50 a.m., a 34-year-old electrician with 14 years of mining experience, was seriously injured while advancing longwall shields. Two longwall shields were connected with a nylon rope and hook sling. When the sling broke, a portion of the sling struck the Victim. He died from his injuries on October 5, 2024.</a:t>
            </a:r>
          </a:p>
          <a:p>
            <a:pPr algn="l"/>
            <a:r>
              <a:rPr lang="en-US" sz="2000" b="1" i="0" u="none" strike="noStrike" baseline="0" dirty="0">
                <a:solidFill>
                  <a:srgbClr val="000000"/>
                </a:solidFill>
                <a:latin typeface="TimesNewRoman"/>
              </a:rPr>
              <a:t>The accident occurred because the mine operator did not: 1) have adequate written guidance to ensure the safe advancement of the longwall shields when adverse conditions were encountered and connecting devices were used to prevent the shields from leaning and 2) train the miner on how to ensure safe advancement of the longwall shields when adverse conditions occur and connecting devices are used to prevent the shields from leaning.</a:t>
            </a:r>
          </a:p>
        </p:txBody>
      </p:sp>
    </p:spTree>
    <p:extLst>
      <p:ext uri="{BB962C8B-B14F-4D97-AF65-F5344CB8AC3E}">
        <p14:creationId xmlns:p14="http://schemas.microsoft.com/office/powerpoint/2010/main" val="6751638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E995D9-ACCF-CF54-2CF2-88BEE43706AF}"/>
              </a:ext>
            </a:extLst>
          </p:cNvPr>
          <p:cNvSpPr txBox="1"/>
          <p:nvPr/>
        </p:nvSpPr>
        <p:spPr>
          <a:xfrm>
            <a:off x="228599" y="132219"/>
            <a:ext cx="11839575" cy="2862322"/>
          </a:xfrm>
          <a:prstGeom prst="rect">
            <a:avLst/>
          </a:prstGeom>
          <a:noFill/>
        </p:spPr>
        <p:txBody>
          <a:bodyPr wrap="square">
            <a:spAutoFit/>
          </a:bodyPr>
          <a:lstStyle/>
          <a:p>
            <a:pPr algn="l"/>
            <a:r>
              <a:rPr lang="en-US" sz="1800" b="1" i="0" u="none" strike="noStrike" baseline="0" dirty="0">
                <a:solidFill>
                  <a:srgbClr val="000000"/>
                </a:solidFill>
                <a:latin typeface="TimesNewRoman"/>
              </a:rPr>
              <a:t>DESCRIPTION OF THE ACCIDENT</a:t>
            </a:r>
          </a:p>
          <a:p>
            <a:pPr algn="l"/>
            <a:r>
              <a:rPr lang="en-US" sz="1800" b="1" i="0" u="none" strike="noStrike" baseline="0" dirty="0">
                <a:solidFill>
                  <a:srgbClr val="000000"/>
                </a:solidFill>
                <a:latin typeface="TimesNewRoman"/>
              </a:rPr>
              <a:t>On September 27, 2024, at 11:00 p.m., the Victim started his shift and participated in a safety instruction meeting given by the Weekend Shift Foreman. This shift was a maintenance shift. According to records, the midnight shift longwall maintenance crew consisted of </a:t>
            </a:r>
            <a:r>
              <a:rPr lang="en-US" b="1" dirty="0">
                <a:solidFill>
                  <a:srgbClr val="000000"/>
                </a:solidFill>
                <a:latin typeface="TimesNewRoman"/>
              </a:rPr>
              <a:t> </a:t>
            </a:r>
            <a:r>
              <a:rPr lang="en-US" sz="1800" b="1" i="0" u="none" strike="noStrike" baseline="0" dirty="0">
                <a:solidFill>
                  <a:srgbClr val="000000"/>
                </a:solidFill>
                <a:latin typeface="TimesNewRoman"/>
              </a:rPr>
              <a:t>the Victim; Midnight Shift Maintenance Foreman/Emergency Medical Technician (EMT); an  Apprentice Electrician; a Longwall Foreman (EMT); a Shield Operator; and a Longwall Electrician. The crew entered the mine and traveled to the 10 Left longwall section and arrived at approximately 12:10 a.m. on September 28, 2024. The shearer was located in the middle of the longwall face and the crew started mining towards the headgate. The crew stopped mining when the shearer reached the headgate to perform maintenance on the shearer. The Midnight Shift Maintenance Foreman also instructed the crew to repair longwall shields and perform other maintenance on the equipment during the shift. The work was completed at approximately 7:20 a.m.</a:t>
            </a:r>
          </a:p>
        </p:txBody>
      </p:sp>
      <p:pic>
        <p:nvPicPr>
          <p:cNvPr id="4098" name="Picture 2" descr="Longwall Operation | Potential fluid injection - Mining Safety News">
            <a:extLst>
              <a:ext uri="{FF2B5EF4-FFF2-40B4-BE49-F238E27FC236}">
                <a16:creationId xmlns:a16="http://schemas.microsoft.com/office/drawing/2014/main" id="{43F44A4B-09BA-B71E-C3F9-6EBDFB4704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332" y="2994541"/>
            <a:ext cx="5181335" cy="344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1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37C448E9-E7EF-ED06-0A32-AFCADE10B1E5}"/>
              </a:ext>
            </a:extLst>
          </p:cNvPr>
          <p:cNvSpPr txBox="1"/>
          <p:nvPr/>
        </p:nvSpPr>
        <p:spPr>
          <a:xfrm>
            <a:off x="6141245" y="122858"/>
            <a:ext cx="5288691" cy="6604776"/>
          </a:xfrm>
          <a:prstGeom prst="rect">
            <a:avLst/>
          </a:prstGeom>
        </p:spPr>
        <p:txBody>
          <a:bodyPr vert="horz" lIns="91440" tIns="45720" rIns="91440" bIns="45720" rtlCol="0" anchor="t">
            <a:normAutofit fontScale="92500" lnSpcReduction="10000"/>
          </a:bodyPr>
          <a:lstStyle/>
          <a:p>
            <a:pPr algn="just">
              <a:lnSpc>
                <a:spcPct val="90000"/>
              </a:lnSpc>
              <a:spcAft>
                <a:spcPts val="600"/>
              </a:spcAft>
            </a:pPr>
            <a:r>
              <a:rPr lang="en-US" sz="1600" b="1" i="0" u="none" strike="noStrike" baseline="0" dirty="0">
                <a:solidFill>
                  <a:schemeClr val="tx1">
                    <a:alpha val="80000"/>
                  </a:schemeClr>
                </a:solidFill>
              </a:rPr>
              <a:t>Longwall Recovery</a:t>
            </a:r>
          </a:p>
          <a:p>
            <a:pPr algn="just">
              <a:lnSpc>
                <a:spcPct val="90000"/>
              </a:lnSpc>
              <a:spcAft>
                <a:spcPts val="600"/>
              </a:spcAft>
            </a:pPr>
            <a:r>
              <a:rPr lang="en-US" sz="1600" b="1" i="0" u="none" strike="noStrike" baseline="0" dirty="0">
                <a:solidFill>
                  <a:schemeClr val="tx1">
                    <a:alpha val="80000"/>
                  </a:schemeClr>
                </a:solidFill>
              </a:rPr>
              <a:t>The longwall face support system consisted of 210 two-legged shields manufactured by</a:t>
            </a:r>
          </a:p>
          <a:p>
            <a:pPr algn="just">
              <a:lnSpc>
                <a:spcPct val="90000"/>
              </a:lnSpc>
              <a:spcAft>
                <a:spcPts val="600"/>
              </a:spcAft>
            </a:pPr>
            <a:r>
              <a:rPr lang="en-US" sz="1600" b="1" i="0" u="none" strike="noStrike" baseline="0" dirty="0">
                <a:solidFill>
                  <a:schemeClr val="tx1">
                    <a:alpha val="80000"/>
                  </a:schemeClr>
                </a:solidFill>
              </a:rPr>
              <a:t>Komatsu. The shields are 78.1 inches wide and rated at 1,310-ton support capacity. Longwall</a:t>
            </a:r>
          </a:p>
          <a:p>
            <a:pPr algn="just">
              <a:lnSpc>
                <a:spcPct val="90000"/>
              </a:lnSpc>
              <a:spcAft>
                <a:spcPts val="600"/>
              </a:spcAft>
            </a:pPr>
            <a:r>
              <a:rPr lang="en-US" sz="1600" b="1" i="0" u="none" strike="noStrike" baseline="0" dirty="0">
                <a:solidFill>
                  <a:schemeClr val="tx1">
                    <a:alpha val="80000"/>
                  </a:schemeClr>
                </a:solidFill>
              </a:rPr>
              <a:t>crews had completed mining in the current panel and started the process of recovering shields on March 13, 2023.</a:t>
            </a:r>
          </a:p>
          <a:p>
            <a:pPr algn="just">
              <a:lnSpc>
                <a:spcPct val="90000"/>
              </a:lnSpc>
              <a:spcAft>
                <a:spcPts val="600"/>
              </a:spcAft>
            </a:pPr>
            <a:endParaRPr lang="en-US" sz="1600" b="1" i="0" u="none" strike="noStrike" baseline="0" dirty="0">
              <a:solidFill>
                <a:schemeClr val="tx1">
                  <a:alpha val="80000"/>
                </a:schemeClr>
              </a:solidFill>
            </a:endParaRPr>
          </a:p>
          <a:p>
            <a:pPr algn="just">
              <a:lnSpc>
                <a:spcPct val="90000"/>
              </a:lnSpc>
              <a:spcAft>
                <a:spcPts val="600"/>
              </a:spcAft>
            </a:pPr>
            <a:r>
              <a:rPr lang="en-US" sz="1600" b="1" i="0" u="none" strike="noStrike" baseline="0" dirty="0">
                <a:solidFill>
                  <a:schemeClr val="tx1">
                    <a:alpha val="80000"/>
                  </a:schemeClr>
                </a:solidFill>
              </a:rPr>
              <a:t>The mine operator was using a shield recovery method that involved recovering shields from</a:t>
            </a:r>
          </a:p>
          <a:p>
            <a:pPr algn="just">
              <a:lnSpc>
                <a:spcPct val="90000"/>
              </a:lnSpc>
              <a:spcAft>
                <a:spcPts val="600"/>
              </a:spcAft>
            </a:pPr>
            <a:r>
              <a:rPr lang="en-US" sz="1600" b="1" i="0" u="none" strike="noStrike" baseline="0" dirty="0">
                <a:solidFill>
                  <a:schemeClr val="tx1">
                    <a:alpha val="80000"/>
                  </a:schemeClr>
                </a:solidFill>
              </a:rPr>
              <a:t>each direction beginning near mid-face. The mine operator started at shield 99 and worked in</a:t>
            </a:r>
          </a:p>
          <a:p>
            <a:pPr algn="just">
              <a:lnSpc>
                <a:spcPct val="90000"/>
              </a:lnSpc>
              <a:spcAft>
                <a:spcPts val="600"/>
              </a:spcAft>
            </a:pPr>
            <a:r>
              <a:rPr lang="en-US" sz="1600" b="1" i="0" u="none" strike="noStrike" baseline="0" dirty="0">
                <a:solidFill>
                  <a:schemeClr val="tx1">
                    <a:alpha val="80000"/>
                  </a:schemeClr>
                </a:solidFill>
              </a:rPr>
              <a:t>both directions. One group of miners worked from the headgate side while another group of</a:t>
            </a:r>
          </a:p>
          <a:p>
            <a:pPr algn="just">
              <a:lnSpc>
                <a:spcPct val="90000"/>
              </a:lnSpc>
              <a:spcAft>
                <a:spcPts val="600"/>
              </a:spcAft>
            </a:pPr>
            <a:r>
              <a:rPr lang="en-US" sz="1600" b="1" i="0" u="none" strike="noStrike" baseline="0" dirty="0">
                <a:solidFill>
                  <a:schemeClr val="tx1">
                    <a:alpha val="80000"/>
                  </a:schemeClr>
                </a:solidFill>
              </a:rPr>
              <a:t>miners worked from the tailgate side.</a:t>
            </a:r>
          </a:p>
          <a:p>
            <a:pPr algn="just">
              <a:lnSpc>
                <a:spcPct val="90000"/>
              </a:lnSpc>
              <a:spcAft>
                <a:spcPts val="600"/>
              </a:spcAft>
            </a:pPr>
            <a:endParaRPr lang="en-US" sz="1600" b="1" i="0" u="none" strike="noStrike" baseline="0" dirty="0">
              <a:solidFill>
                <a:schemeClr val="tx1">
                  <a:alpha val="80000"/>
                </a:schemeClr>
              </a:solidFill>
            </a:endParaRPr>
          </a:p>
          <a:p>
            <a:pPr algn="just">
              <a:lnSpc>
                <a:spcPct val="90000"/>
              </a:lnSpc>
              <a:spcAft>
                <a:spcPts val="600"/>
              </a:spcAft>
            </a:pPr>
            <a:r>
              <a:rPr lang="en-US" sz="1600" b="1" i="0" u="none" strike="noStrike" baseline="0" dirty="0">
                <a:solidFill>
                  <a:schemeClr val="tx1">
                    <a:alpha val="80000"/>
                  </a:schemeClr>
                </a:solidFill>
              </a:rPr>
              <a:t>The mine operator uses one walking shield in the headgate side of the recovery area during</a:t>
            </a:r>
          </a:p>
          <a:p>
            <a:pPr algn="just">
              <a:lnSpc>
                <a:spcPct val="90000"/>
              </a:lnSpc>
              <a:spcAft>
                <a:spcPts val="600"/>
              </a:spcAft>
            </a:pPr>
            <a:r>
              <a:rPr lang="en-US" sz="1600" b="1" i="0" u="none" strike="noStrike" baseline="0" dirty="0">
                <a:solidFill>
                  <a:schemeClr val="tx1">
                    <a:alpha val="80000"/>
                  </a:schemeClr>
                </a:solidFill>
              </a:rPr>
              <a:t>shield removal. The Crew advances the walking shield parallel with the longwall face as another</a:t>
            </a:r>
          </a:p>
          <a:p>
            <a:pPr algn="just">
              <a:lnSpc>
                <a:spcPct val="90000"/>
              </a:lnSpc>
              <a:spcAft>
                <a:spcPts val="600"/>
              </a:spcAft>
            </a:pPr>
            <a:r>
              <a:rPr lang="en-US" sz="1600" b="1" i="0" u="none" strike="noStrike" baseline="0" dirty="0">
                <a:solidFill>
                  <a:schemeClr val="tx1">
                    <a:alpha val="80000"/>
                  </a:schemeClr>
                </a:solidFill>
              </a:rPr>
              <a:t>longwall shield is removed. Prior to removing the next shield, miners were installing cribs, floor</a:t>
            </a:r>
          </a:p>
          <a:p>
            <a:pPr algn="just">
              <a:lnSpc>
                <a:spcPct val="90000"/>
              </a:lnSpc>
              <a:spcAft>
                <a:spcPts val="600"/>
              </a:spcAft>
            </a:pPr>
            <a:r>
              <a:rPr lang="en-US" sz="1600" b="1" i="0" u="none" strike="noStrike" baseline="0" dirty="0">
                <a:solidFill>
                  <a:schemeClr val="tx1">
                    <a:alpha val="80000"/>
                  </a:schemeClr>
                </a:solidFill>
              </a:rPr>
              <a:t>to roof, and a steel four-inch I-beam against the roof to support the roof mesh and facilitate the</a:t>
            </a:r>
          </a:p>
          <a:p>
            <a:pPr algn="just">
              <a:lnSpc>
                <a:spcPct val="90000"/>
              </a:lnSpc>
              <a:spcAft>
                <a:spcPts val="600"/>
              </a:spcAft>
            </a:pPr>
            <a:r>
              <a:rPr lang="en-US" sz="1600" b="1" i="0" u="none" strike="noStrike" baseline="0" dirty="0">
                <a:solidFill>
                  <a:schemeClr val="tx1">
                    <a:alpha val="80000"/>
                  </a:schemeClr>
                </a:solidFill>
              </a:rPr>
              <a:t>installation of cribs in the area. This was done to support the mine roof so the next shield could</a:t>
            </a:r>
          </a:p>
          <a:p>
            <a:pPr algn="just">
              <a:lnSpc>
                <a:spcPct val="90000"/>
              </a:lnSpc>
              <a:spcAft>
                <a:spcPts val="600"/>
              </a:spcAft>
            </a:pPr>
            <a:r>
              <a:rPr lang="en-US" sz="1600" b="1" i="0" u="none" strike="noStrike" baseline="0" dirty="0">
                <a:solidFill>
                  <a:schemeClr val="tx1">
                    <a:alpha val="80000"/>
                  </a:schemeClr>
                </a:solidFill>
              </a:rPr>
              <a:t>be removed.</a:t>
            </a:r>
            <a:endParaRPr lang="en-US" sz="1100" b="1" i="0" u="none" strike="noStrike" baseline="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2050" name="Picture 2" descr="Joy-engineered powered roof support (PRS) solutions | Komatsu">
            <a:extLst>
              <a:ext uri="{FF2B5EF4-FFF2-40B4-BE49-F238E27FC236}">
                <a16:creationId xmlns:a16="http://schemas.microsoft.com/office/drawing/2014/main" id="{0CFB7902-9409-8AFE-2C09-65321CAC6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60" y="1837241"/>
            <a:ext cx="4669535" cy="311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0702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44FB4C-E34B-6880-A8E0-83DC1026DAE9}"/>
              </a:ext>
            </a:extLst>
          </p:cNvPr>
          <p:cNvSpPr txBox="1"/>
          <p:nvPr/>
        </p:nvSpPr>
        <p:spPr>
          <a:xfrm>
            <a:off x="142875" y="121920"/>
            <a:ext cx="11906250" cy="3693319"/>
          </a:xfrm>
          <a:prstGeom prst="rect">
            <a:avLst/>
          </a:prstGeom>
          <a:noFill/>
        </p:spPr>
        <p:txBody>
          <a:bodyPr wrap="square">
            <a:spAutoFit/>
          </a:bodyPr>
          <a:lstStyle/>
          <a:p>
            <a:pPr algn="l"/>
            <a:r>
              <a:rPr lang="en-US" sz="1800" b="1" i="0" u="none" strike="noStrike" baseline="0" dirty="0">
                <a:solidFill>
                  <a:srgbClr val="000000"/>
                </a:solidFill>
                <a:latin typeface="TimesNewRoman"/>
              </a:rPr>
              <a:t>The midnight shift longwall maintenance crew primarily performs maintenance, but the crew routinely mines coal before the dayshift longwall production crew arrives on the section. The apprentice electrician started the shearer and mined to the longwall tailgate. The Victim was following the shearer making sure the shields were advancing behind the shearer. The shearer cut out at the tailgate entry and mined back toward the headgate to the No. 146 shield. The Victim went </a:t>
            </a:r>
            <a:r>
              <a:rPr lang="en-US" sz="1800" b="1" i="0" u="none" strike="noStrike" baseline="0" dirty="0" err="1">
                <a:solidFill>
                  <a:srgbClr val="000000"/>
                </a:solidFill>
                <a:latin typeface="TimesNewRoman"/>
              </a:rPr>
              <a:t>inby</a:t>
            </a:r>
            <a:r>
              <a:rPr lang="en-US" sz="1800" b="1" i="0" u="none" strike="noStrike" baseline="0" dirty="0">
                <a:solidFill>
                  <a:srgbClr val="000000"/>
                </a:solidFill>
                <a:latin typeface="TimesNewRoman"/>
              </a:rPr>
              <a:t> the shearer to start advancing the tailgate shields and the apprentice electrician started mining back toward the tailgate for the second cutout.</a:t>
            </a:r>
          </a:p>
          <a:p>
            <a:pPr algn="l"/>
            <a:r>
              <a:rPr lang="en-US" sz="1800" b="1" i="0" u="none" strike="noStrike" baseline="0" dirty="0">
                <a:solidFill>
                  <a:srgbClr val="000000"/>
                </a:solidFill>
                <a:latin typeface="TimesNewRoman"/>
              </a:rPr>
              <a:t>According to interviews, at approximately 7:50 a.m., the apprentice electrician heard a loud boom and turned off the shearer near the No. 169 shield. He went to investigate the noise and found </a:t>
            </a:r>
            <a:r>
              <a:rPr lang="en-US" b="1" dirty="0">
                <a:solidFill>
                  <a:srgbClr val="000000"/>
                </a:solidFill>
                <a:latin typeface="TimesNewRoman"/>
              </a:rPr>
              <a:t>the Victim </a:t>
            </a:r>
            <a:r>
              <a:rPr lang="en-US" sz="1800" b="1" i="0" u="none" strike="noStrike" baseline="0" dirty="0">
                <a:solidFill>
                  <a:srgbClr val="000000"/>
                </a:solidFill>
                <a:latin typeface="TimesNewRoman"/>
              </a:rPr>
              <a:t>unconscious and breathing with an injury to the back of his head. The Victim was lying across the No. 172 shield pontoons with his head against the tailgate side of the No. 171 shield pontoon. The Apprentice Electrician called for help on the radio and rendered aid to the Victim. Another Longwall Electrician and Midnight Shift Maintenance Foreman/EMT were on the longwall face and heard the radio call for help. They went to the tailgate to assist the Apprentice Electrician. Longwall Foreman/EMT also heard the radio call for help and arrived at the tailgate shortly after to assist.</a:t>
            </a:r>
          </a:p>
        </p:txBody>
      </p:sp>
    </p:spTree>
    <p:extLst>
      <p:ext uri="{BB962C8B-B14F-4D97-AF65-F5344CB8AC3E}">
        <p14:creationId xmlns:p14="http://schemas.microsoft.com/office/powerpoint/2010/main" val="39178333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4F7053-A17F-DE63-6223-D10F1C59FB6A}"/>
              </a:ext>
            </a:extLst>
          </p:cNvPr>
          <p:cNvSpPr txBox="1"/>
          <p:nvPr/>
        </p:nvSpPr>
        <p:spPr>
          <a:xfrm>
            <a:off x="114300" y="113169"/>
            <a:ext cx="11982450" cy="2862322"/>
          </a:xfrm>
          <a:prstGeom prst="rect">
            <a:avLst/>
          </a:prstGeom>
          <a:noFill/>
        </p:spPr>
        <p:txBody>
          <a:bodyPr wrap="square">
            <a:spAutoFit/>
          </a:bodyPr>
          <a:lstStyle/>
          <a:p>
            <a:pPr algn="l"/>
            <a:r>
              <a:rPr lang="en-US" sz="1800" b="1" i="0" u="none" strike="noStrike" baseline="0" dirty="0">
                <a:solidFill>
                  <a:srgbClr val="000000"/>
                </a:solidFill>
                <a:latin typeface="TimesNewRoman"/>
              </a:rPr>
              <a:t>The dayshift longwall production crew was traveling in a personnel carrier toward the 10 Left longwall section when they heard the call for help on the radio. The Dispatcher, instructed them to go to the longwall face from the 9 Left Tailgate section (9 Left) to help with an injured miner. A Longwall Foreman/EMT;  Shearer Operator; Shield Operator; , Shearer Operator; </a:t>
            </a:r>
            <a:r>
              <a:rPr lang="en-US" b="1" dirty="0">
                <a:solidFill>
                  <a:srgbClr val="000000"/>
                </a:solidFill>
                <a:latin typeface="TimesNewRoman"/>
              </a:rPr>
              <a:t>and another </a:t>
            </a:r>
            <a:r>
              <a:rPr lang="en-US" sz="1800" b="1" i="0" u="none" strike="noStrike" baseline="0" dirty="0">
                <a:solidFill>
                  <a:srgbClr val="000000"/>
                </a:solidFill>
                <a:latin typeface="TimesNewRoman"/>
              </a:rPr>
              <a:t>Shield Operator, traveled to No. 7 block in 9 Left and arrived at the No. 174 shield on the longwall face at approximately 8:05 a.m. The Victim was placed on a backboard and transported out the 9 Left entries to a personnel carrier. </a:t>
            </a:r>
            <a:r>
              <a:rPr lang="en-US" b="1" dirty="0">
                <a:solidFill>
                  <a:srgbClr val="000000"/>
                </a:solidFill>
                <a:latin typeface="TimesNewRoman"/>
              </a:rPr>
              <a:t>Two men from the dayshift crew and four men from the midnight shift crew</a:t>
            </a:r>
            <a:r>
              <a:rPr lang="en-US" sz="1800" b="1" i="0" u="none" strike="noStrike" baseline="0" dirty="0">
                <a:solidFill>
                  <a:srgbClr val="000000"/>
                </a:solidFill>
                <a:latin typeface="TimesNewRoman"/>
              </a:rPr>
              <a:t> rode with the Victim and continued to administer first aid as they traveled to the portal bottom. The Victim was transported to the surface on the elevator and his care was transferred to Taylor County Emergency Medical Services on the surface. The Victim was transported to Ruby Memorial Hospital in Morgantown, West Virginia for treatment. On October 5, 2024, at 4:16 p.m., Dr. Matthew Smith, M.D., pronounced Walls dead.</a:t>
            </a:r>
          </a:p>
        </p:txBody>
      </p:sp>
    </p:spTree>
    <p:extLst>
      <p:ext uri="{BB962C8B-B14F-4D97-AF65-F5344CB8AC3E}">
        <p14:creationId xmlns:p14="http://schemas.microsoft.com/office/powerpoint/2010/main" val="38873901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BED6FB-2684-F947-B185-E48900F9A6D6}"/>
              </a:ext>
            </a:extLst>
          </p:cNvPr>
          <p:cNvSpPr txBox="1"/>
          <p:nvPr/>
        </p:nvSpPr>
        <p:spPr>
          <a:xfrm>
            <a:off x="438149" y="289679"/>
            <a:ext cx="11610975" cy="4801314"/>
          </a:xfrm>
          <a:prstGeom prst="rect">
            <a:avLst/>
          </a:prstGeom>
          <a:noFill/>
        </p:spPr>
        <p:txBody>
          <a:bodyPr wrap="square">
            <a:spAutoFit/>
          </a:bodyPr>
          <a:lstStyle/>
          <a:p>
            <a:pPr algn="ctr"/>
            <a:r>
              <a:rPr lang="en-US" sz="1800" b="1" i="0" u="none" strike="noStrike" baseline="0" dirty="0">
                <a:solidFill>
                  <a:srgbClr val="000000"/>
                </a:solidFill>
                <a:latin typeface="TimesNewRoman"/>
              </a:rPr>
              <a:t>DISCUSSION</a:t>
            </a:r>
          </a:p>
          <a:p>
            <a:pPr algn="l"/>
            <a:r>
              <a:rPr lang="en-US" sz="1800" b="1" i="0" u="none" strike="noStrike" baseline="0" dirty="0">
                <a:solidFill>
                  <a:srgbClr val="000000"/>
                </a:solidFill>
                <a:latin typeface="TimesNewRoman"/>
              </a:rPr>
              <a:t>Accident Location:</a:t>
            </a:r>
          </a:p>
          <a:p>
            <a:pPr algn="l"/>
            <a:r>
              <a:rPr lang="en-US" sz="1800" b="1" i="0" u="none" strike="noStrike" baseline="0" dirty="0">
                <a:solidFill>
                  <a:srgbClr val="000000"/>
                </a:solidFill>
                <a:latin typeface="TimesNewRoman"/>
              </a:rPr>
              <a:t>The accident occurred on the 10 Left longwall face at the tailgate shields.</a:t>
            </a:r>
          </a:p>
          <a:p>
            <a:pPr algn="l"/>
            <a:r>
              <a:rPr lang="en-US" sz="1800" b="1" i="0" u="none" strike="noStrike" baseline="0" dirty="0">
                <a:solidFill>
                  <a:srgbClr val="000000"/>
                </a:solidFill>
                <a:latin typeface="TimesNewRoman"/>
              </a:rPr>
              <a:t>Longwall Shield Advancement</a:t>
            </a:r>
          </a:p>
          <a:p>
            <a:r>
              <a:rPr lang="en-US" sz="1800" b="1" i="0" u="none" strike="noStrike" baseline="0" dirty="0">
                <a:solidFill>
                  <a:srgbClr val="000000"/>
                </a:solidFill>
                <a:latin typeface="TimesNewRoman"/>
              </a:rPr>
              <a:t>The longwall face has 174 shields and most of the shields are sequentially advanced by programmed automation. The headgate and tailgate shields are routinely lowered, advanced, and set individually in the manual mode using adjacent shield controls however, they can be cycled individually in an automatic lower, advance, and set mode from adjacent shields. </a:t>
            </a:r>
            <a:r>
              <a:rPr lang="en-US" b="1" dirty="0">
                <a:latin typeface="Times New Roman" panose="02020603050405020304" pitchFamily="18" charset="0"/>
                <a:cs typeface="Times New Roman" panose="02020603050405020304" pitchFamily="18" charset="0"/>
              </a:rPr>
              <a:t>Based on testimony, on an afternoon shift, on September 27, 2024, the longwall encountered soft</a:t>
            </a:r>
          </a:p>
          <a:p>
            <a:r>
              <a:rPr lang="en-US" b="1" dirty="0">
                <a:latin typeface="Times New Roman" panose="02020603050405020304" pitchFamily="18" charset="0"/>
                <a:cs typeface="Times New Roman" panose="02020603050405020304" pitchFamily="18" charset="0"/>
              </a:rPr>
              <a:t>and uneven mine floor conditions in the tailgate that caused the tailgate shields to lean towards</a:t>
            </a:r>
          </a:p>
          <a:p>
            <a:r>
              <a:rPr lang="en-US" b="1" dirty="0">
                <a:latin typeface="Times New Roman" panose="02020603050405020304" pitchFamily="18" charset="0"/>
                <a:cs typeface="Times New Roman" panose="02020603050405020304" pitchFamily="18" charset="0"/>
              </a:rPr>
              <a:t>the tailgate entry.</a:t>
            </a:r>
          </a:p>
          <a:p>
            <a:r>
              <a:rPr lang="en-US" b="1" dirty="0">
                <a:latin typeface="Times New Roman" panose="02020603050405020304" pitchFamily="18" charset="0"/>
                <a:cs typeface="Times New Roman" panose="02020603050405020304" pitchFamily="18" charset="0"/>
              </a:rPr>
              <a:t>A Longwall Foreman, placed a chain and hook sling between the No. 174 and No. 173 shields and a nylon rope and hook sling between the No. 173 and No. 172 shields to</a:t>
            </a:r>
          </a:p>
          <a:p>
            <a:r>
              <a:rPr lang="en-US" b="1" dirty="0">
                <a:latin typeface="Times New Roman" panose="02020603050405020304" pitchFamily="18" charset="0"/>
                <a:cs typeface="Times New Roman" panose="02020603050405020304" pitchFamily="18" charset="0"/>
              </a:rPr>
              <a:t>help keep the shields from leaning as they were advanced (see Appendix B). The slings help guide the shield as the ram jacks advance the shields. The slings remained attached to the shields</a:t>
            </a:r>
          </a:p>
          <a:p>
            <a:r>
              <a:rPr lang="en-US" b="1" dirty="0">
                <a:latin typeface="Times New Roman" panose="02020603050405020304" pitchFamily="18" charset="0"/>
                <a:cs typeface="Times New Roman" panose="02020603050405020304" pitchFamily="18" charset="0"/>
              </a:rPr>
              <a:t>at the end of the afternoon shift. The investigators traveled to the tailgate shields and determined</a:t>
            </a:r>
          </a:p>
          <a:p>
            <a:r>
              <a:rPr lang="en-US" b="1" dirty="0">
                <a:latin typeface="Times New Roman" panose="02020603050405020304" pitchFamily="18" charset="0"/>
                <a:cs typeface="Times New Roman" panose="02020603050405020304" pitchFamily="18" charset="0"/>
              </a:rPr>
              <a:t>that the mine floor had leveled out and the shields were not leaning at the time of the accident.</a:t>
            </a:r>
          </a:p>
          <a:p>
            <a:pPr algn="l"/>
            <a:endParaRPr lang="en-US" sz="1800" b="1" i="0" u="none" strike="noStrike" baseline="0" dirty="0">
              <a:solidFill>
                <a:srgbClr val="000000"/>
              </a:solidFill>
              <a:latin typeface="TimesNewRoman"/>
            </a:endParaRPr>
          </a:p>
        </p:txBody>
      </p:sp>
    </p:spTree>
    <p:extLst>
      <p:ext uri="{BB962C8B-B14F-4D97-AF65-F5344CB8AC3E}">
        <p14:creationId xmlns:p14="http://schemas.microsoft.com/office/powerpoint/2010/main" val="34013120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1D0019-D07F-B82B-2255-658CFB4C1967}"/>
              </a:ext>
            </a:extLst>
          </p:cNvPr>
          <p:cNvSpPr txBox="1"/>
          <p:nvPr/>
        </p:nvSpPr>
        <p:spPr>
          <a:xfrm>
            <a:off x="152400" y="127070"/>
            <a:ext cx="11887200" cy="3139321"/>
          </a:xfrm>
          <a:prstGeom prst="rect">
            <a:avLst/>
          </a:prstGeom>
          <a:noFill/>
        </p:spPr>
        <p:txBody>
          <a:bodyPr wrap="square">
            <a:spAutoFit/>
          </a:bodyPr>
          <a:lstStyle/>
          <a:p>
            <a:pPr algn="l"/>
            <a:r>
              <a:rPr lang="en-US" sz="1800" b="1" i="0" u="none" strike="noStrike" baseline="0" dirty="0">
                <a:solidFill>
                  <a:srgbClr val="000000"/>
                </a:solidFill>
                <a:latin typeface="TimesNewRoman"/>
              </a:rPr>
              <a:t>The Victim was the first person to advance the tailgate shields after the slings were installed. Based on the longwall computer data, the Victim first advanced the No. 174 shield and then automatically advanced the No. 173 shield from the No. 172 shield controls. Investigators concluded that the nylon rope and hook sling were overextended and broke when the No. 173 shield was advanced and set in automatic mode. When the nylon rope broke a portion of the sling struck the Victim. Investigators found one portion of the nylon rope and hook sling on the tail drive and the other portion of the sling consisting of the hook and D-ring on the mine floor near the Victim’s location (see Appendix C</a:t>
            </a:r>
            <a:r>
              <a:rPr lang="en-US" b="1" dirty="0">
                <a:solidFill>
                  <a:srgbClr val="000000"/>
                </a:solidFill>
                <a:latin typeface="TimesNewRoman"/>
              </a:rPr>
              <a:t> next 2 slides</a:t>
            </a:r>
            <a:r>
              <a:rPr lang="en-US" sz="1800" b="1" i="0" u="none" strike="noStrike" baseline="0" dirty="0">
                <a:solidFill>
                  <a:srgbClr val="000000"/>
                </a:solidFill>
                <a:latin typeface="TimesNewRoman"/>
              </a:rPr>
              <a:t>). Investigators concluded that the Victim was struck by the hook and/or D-ring portion of the sling.</a:t>
            </a:r>
          </a:p>
          <a:p>
            <a:pPr algn="l"/>
            <a:r>
              <a:rPr lang="en-US" sz="1800" b="1" i="0" u="none" strike="noStrike" baseline="0" dirty="0">
                <a:solidFill>
                  <a:srgbClr val="000000"/>
                </a:solidFill>
                <a:latin typeface="TimesNewRoman"/>
              </a:rPr>
              <a:t>The mine operator did not have a written policy or procedure in place to address safe operation and advancement of the longwall shields when adverse ground conditions were encountered. The mine operator used the manufacturer’s pocket guide for the operation of the longwall shield controls but this guide does not address adverse geological conditions. Investigators determined this contributed to the accident.</a:t>
            </a:r>
          </a:p>
        </p:txBody>
      </p:sp>
    </p:spTree>
    <p:extLst>
      <p:ext uri="{BB962C8B-B14F-4D97-AF65-F5344CB8AC3E}">
        <p14:creationId xmlns:p14="http://schemas.microsoft.com/office/powerpoint/2010/main" val="2300082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A3C71-A6E7-F3C1-8750-609DE17B72DE}"/>
              </a:ext>
            </a:extLst>
          </p:cNvPr>
          <p:cNvPicPr>
            <a:picLocks noChangeAspect="1"/>
          </p:cNvPicPr>
          <p:nvPr/>
        </p:nvPicPr>
        <p:blipFill>
          <a:blip r:embed="rId2"/>
          <a:stretch>
            <a:fillRect/>
          </a:stretch>
        </p:blipFill>
        <p:spPr>
          <a:xfrm>
            <a:off x="1526900" y="0"/>
            <a:ext cx="9138199" cy="6858000"/>
          </a:xfrm>
          <a:prstGeom prst="rect">
            <a:avLst/>
          </a:prstGeom>
        </p:spPr>
      </p:pic>
      <p:sp>
        <p:nvSpPr>
          <p:cNvPr id="5" name="TextBox 4">
            <a:extLst>
              <a:ext uri="{FF2B5EF4-FFF2-40B4-BE49-F238E27FC236}">
                <a16:creationId xmlns:a16="http://schemas.microsoft.com/office/drawing/2014/main" id="{4FF8413D-1E43-7993-EEE2-9AD450F9B9C4}"/>
              </a:ext>
            </a:extLst>
          </p:cNvPr>
          <p:cNvSpPr txBox="1"/>
          <p:nvPr/>
        </p:nvSpPr>
        <p:spPr>
          <a:xfrm>
            <a:off x="2266949" y="78347"/>
            <a:ext cx="7658100" cy="646331"/>
          </a:xfrm>
          <a:prstGeom prst="rect">
            <a:avLst/>
          </a:prstGeom>
          <a:noFill/>
        </p:spPr>
        <p:txBody>
          <a:bodyPr wrap="square">
            <a:spAutoFit/>
          </a:bodyPr>
          <a:lstStyle/>
          <a:p>
            <a:pPr algn="l"/>
            <a:r>
              <a:rPr lang="en-US" sz="3600" b="1" i="0" u="none" strike="noStrike" baseline="0" dirty="0">
                <a:solidFill>
                  <a:schemeClr val="bg1"/>
                </a:solidFill>
                <a:latin typeface="TimesNewRoman"/>
              </a:rPr>
              <a:t>Sling Portion Found on Mine Floor</a:t>
            </a:r>
          </a:p>
        </p:txBody>
      </p:sp>
    </p:spTree>
    <p:extLst>
      <p:ext uri="{BB962C8B-B14F-4D97-AF65-F5344CB8AC3E}">
        <p14:creationId xmlns:p14="http://schemas.microsoft.com/office/powerpoint/2010/main" val="2145513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B77406-6032-4117-1CA7-90EE2518C73C}"/>
              </a:ext>
            </a:extLst>
          </p:cNvPr>
          <p:cNvPicPr>
            <a:picLocks noChangeAspect="1"/>
          </p:cNvPicPr>
          <p:nvPr/>
        </p:nvPicPr>
        <p:blipFill>
          <a:blip r:embed="rId2"/>
          <a:stretch>
            <a:fillRect/>
          </a:stretch>
        </p:blipFill>
        <p:spPr>
          <a:xfrm>
            <a:off x="1531252" y="0"/>
            <a:ext cx="9129495" cy="6858000"/>
          </a:xfrm>
          <a:prstGeom prst="rect">
            <a:avLst/>
          </a:prstGeom>
        </p:spPr>
      </p:pic>
      <p:sp>
        <p:nvSpPr>
          <p:cNvPr id="5" name="TextBox 4">
            <a:extLst>
              <a:ext uri="{FF2B5EF4-FFF2-40B4-BE49-F238E27FC236}">
                <a16:creationId xmlns:a16="http://schemas.microsoft.com/office/drawing/2014/main" id="{F6175BE3-3BFB-3DB9-329C-1C4DC1B9E651}"/>
              </a:ext>
            </a:extLst>
          </p:cNvPr>
          <p:cNvSpPr txBox="1"/>
          <p:nvPr/>
        </p:nvSpPr>
        <p:spPr>
          <a:xfrm>
            <a:off x="2205036" y="259322"/>
            <a:ext cx="7781925" cy="646331"/>
          </a:xfrm>
          <a:prstGeom prst="rect">
            <a:avLst/>
          </a:prstGeom>
          <a:noFill/>
        </p:spPr>
        <p:txBody>
          <a:bodyPr wrap="square">
            <a:spAutoFit/>
          </a:bodyPr>
          <a:lstStyle/>
          <a:p>
            <a:pPr algn="l"/>
            <a:r>
              <a:rPr lang="en-US" sz="3600" b="1" i="0" u="none" strike="noStrike" baseline="0" dirty="0">
                <a:solidFill>
                  <a:schemeClr val="bg1"/>
                </a:solidFill>
                <a:latin typeface="TimesNewRoman"/>
              </a:rPr>
              <a:t>Sling Portion Found on the Tail Drive</a:t>
            </a:r>
          </a:p>
        </p:txBody>
      </p:sp>
    </p:spTree>
    <p:extLst>
      <p:ext uri="{BB962C8B-B14F-4D97-AF65-F5344CB8AC3E}">
        <p14:creationId xmlns:p14="http://schemas.microsoft.com/office/powerpoint/2010/main" val="1445682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E5FB46-6555-B01F-033F-D619ACB41B84}"/>
              </a:ext>
            </a:extLst>
          </p:cNvPr>
          <p:cNvSpPr txBox="1"/>
          <p:nvPr/>
        </p:nvSpPr>
        <p:spPr>
          <a:xfrm>
            <a:off x="180975" y="195293"/>
            <a:ext cx="11830050" cy="3139321"/>
          </a:xfrm>
          <a:prstGeom prst="rect">
            <a:avLst/>
          </a:prstGeom>
          <a:noFill/>
        </p:spPr>
        <p:txBody>
          <a:bodyPr wrap="square">
            <a:spAutoFit/>
          </a:bodyPr>
          <a:lstStyle/>
          <a:p>
            <a:pPr algn="ctr"/>
            <a:r>
              <a:rPr lang="en-US" sz="1800" b="1" i="0" u="none" strike="noStrike" baseline="0" dirty="0">
                <a:solidFill>
                  <a:srgbClr val="000000"/>
                </a:solidFill>
                <a:latin typeface="TimesNewRoman"/>
              </a:rPr>
              <a:t>Examinations</a:t>
            </a:r>
          </a:p>
          <a:p>
            <a:pPr algn="l"/>
            <a:r>
              <a:rPr lang="en-US" sz="1800" b="1" i="0" u="none" strike="noStrike" baseline="0" dirty="0">
                <a:solidFill>
                  <a:srgbClr val="000000"/>
                </a:solidFill>
                <a:latin typeface="TimesNewRoman"/>
              </a:rPr>
              <a:t>The investigation team reviewed the 10 Left section examination records and found them to be compliant. Investigators determined that all examinations were completed and adequate and did not contribute to the accident.</a:t>
            </a:r>
          </a:p>
          <a:p>
            <a:pPr algn="l"/>
            <a:endParaRPr lang="en-US" sz="1800" b="1" i="0" u="none" strike="noStrike" baseline="0" dirty="0">
              <a:solidFill>
                <a:srgbClr val="000000"/>
              </a:solidFill>
              <a:latin typeface="TimesNewRoman"/>
            </a:endParaRPr>
          </a:p>
          <a:p>
            <a:pPr algn="l"/>
            <a:r>
              <a:rPr lang="en-US" sz="1800" b="1" i="0" u="none" strike="noStrike" baseline="0" dirty="0">
                <a:solidFill>
                  <a:srgbClr val="000000"/>
                </a:solidFill>
                <a:latin typeface="TimesNewRoman"/>
              </a:rPr>
              <a:t>Training and Experience:</a:t>
            </a:r>
          </a:p>
          <a:p>
            <a:pPr algn="l"/>
            <a:r>
              <a:rPr lang="en-US" sz="1800" b="1" i="0" u="none" strike="noStrike" baseline="0" dirty="0">
                <a:solidFill>
                  <a:srgbClr val="000000"/>
                </a:solidFill>
                <a:latin typeface="TimesNewRoman"/>
              </a:rPr>
              <a:t>The Victim had 14 years of mining experience, including over seven years at the Leer Mine. Investigators reviewed training records and determined the Victim received annual refresher training in accordance with MSHA Part 48 training regulations.</a:t>
            </a:r>
          </a:p>
          <a:p>
            <a:pPr algn="l"/>
            <a:r>
              <a:rPr lang="en-US" b="1" dirty="0">
                <a:solidFill>
                  <a:srgbClr val="000000"/>
                </a:solidFill>
                <a:latin typeface="TimesNewRoman"/>
              </a:rPr>
              <a:t>The Victim</a:t>
            </a:r>
            <a:r>
              <a:rPr lang="en-US" sz="1800" b="1" i="0" u="none" strike="noStrike" baseline="0" dirty="0">
                <a:solidFill>
                  <a:srgbClr val="000000"/>
                </a:solidFill>
                <a:latin typeface="TimesNewRoman"/>
              </a:rPr>
              <a:t> received task training on longwall shields on March 15, 2024. However, this training did not include how to advance the longwall shields when adverse conditions were encountered and connecting devices were being used to prevent the shield from leaning. Investigators determined this contributed to the accident.</a:t>
            </a:r>
          </a:p>
        </p:txBody>
      </p:sp>
    </p:spTree>
    <p:extLst>
      <p:ext uri="{BB962C8B-B14F-4D97-AF65-F5344CB8AC3E}">
        <p14:creationId xmlns:p14="http://schemas.microsoft.com/office/powerpoint/2010/main" val="34897381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0386F5-ED13-DCCB-E211-479C8A527898}"/>
              </a:ext>
            </a:extLst>
          </p:cNvPr>
          <p:cNvSpPr txBox="1"/>
          <p:nvPr/>
        </p:nvSpPr>
        <p:spPr>
          <a:xfrm>
            <a:off x="76200" y="229255"/>
            <a:ext cx="12192000" cy="6186309"/>
          </a:xfrm>
          <a:prstGeom prst="rect">
            <a:avLst/>
          </a:prstGeom>
          <a:noFill/>
        </p:spPr>
        <p:txBody>
          <a:bodyPr wrap="square">
            <a:spAutoFit/>
          </a:bodyPr>
          <a:lstStyle/>
          <a:p>
            <a:pPr algn="ctr"/>
            <a:r>
              <a:rPr lang="en-US" sz="1800" b="1" i="0" u="none" strike="noStrike" baseline="0" dirty="0">
                <a:solidFill>
                  <a:srgbClr val="000000"/>
                </a:solidFill>
                <a:latin typeface="TimesNewRoman"/>
              </a:rPr>
              <a:t>ROOT CAUSE ANALYSIS</a:t>
            </a:r>
          </a:p>
          <a:p>
            <a:pPr algn="l"/>
            <a:r>
              <a:rPr lang="en-US" sz="1800" b="1" i="0" u="none" strike="noStrike" baseline="0" dirty="0">
                <a:solidFill>
                  <a:srgbClr val="000000"/>
                </a:solidFill>
                <a:latin typeface="TimesNewRoman"/>
              </a:rPr>
              <a:t>The accident investigation team conducted an analysis to identify the underlying causes of the accident. The team identified the following root causes, and the mine operator implemented the corresponding corrective actions to prevent a recurrence.</a:t>
            </a:r>
          </a:p>
          <a:p>
            <a:pPr algn="l"/>
            <a:endParaRPr lang="en-US" sz="1800" b="1" i="0" u="none" strike="noStrike" baseline="0" dirty="0">
              <a:solidFill>
                <a:srgbClr val="000000"/>
              </a:solidFill>
              <a:latin typeface="TimesNewRoman"/>
            </a:endParaRPr>
          </a:p>
          <a:p>
            <a:pPr algn="l"/>
            <a:r>
              <a:rPr lang="en-US" sz="1800" b="1" i="0" u="none" strike="noStrike" baseline="0" dirty="0">
                <a:solidFill>
                  <a:srgbClr val="000000"/>
                </a:solidFill>
                <a:latin typeface="TimesNewRoman"/>
              </a:rPr>
              <a:t>1. Root Cause: The mine operator did not have a written policy or procedure in place to ensure</a:t>
            </a:r>
          </a:p>
          <a:p>
            <a:pPr algn="l"/>
            <a:r>
              <a:rPr lang="en-US" sz="1800" b="1" i="0" u="none" strike="noStrike" baseline="0" dirty="0">
                <a:solidFill>
                  <a:srgbClr val="000000"/>
                </a:solidFill>
                <a:latin typeface="TimesNewRoman"/>
              </a:rPr>
              <a:t>the safe advancement of the longwall shields when adverse conditions were encountered and connecting devices were used to prevent the shields from leaning.</a:t>
            </a:r>
          </a:p>
          <a:p>
            <a:pPr algn="l"/>
            <a:endParaRPr lang="en-US" sz="1800" b="1" i="0" u="none" strike="noStrike" baseline="0" dirty="0">
              <a:solidFill>
                <a:srgbClr val="000000"/>
              </a:solidFill>
              <a:latin typeface="TimesNewRoman"/>
            </a:endParaRPr>
          </a:p>
          <a:p>
            <a:pPr algn="l"/>
            <a:r>
              <a:rPr lang="en-US" sz="1800" b="1" i="0" u="none" strike="noStrike" baseline="0" dirty="0">
                <a:solidFill>
                  <a:srgbClr val="000000"/>
                </a:solidFill>
                <a:latin typeface="TimesNewRoman"/>
              </a:rPr>
              <a:t>Corrective Action: The mine operator developed and implemented the following written</a:t>
            </a:r>
          </a:p>
          <a:p>
            <a:pPr algn="l"/>
            <a:r>
              <a:rPr lang="en-US" sz="1800" b="1" i="0" u="none" strike="noStrike" baseline="0" dirty="0">
                <a:solidFill>
                  <a:srgbClr val="000000"/>
                </a:solidFill>
                <a:latin typeface="TimesNewRoman"/>
              </a:rPr>
              <a:t>procedures to be followed when shields are connected with slings during shield</a:t>
            </a:r>
          </a:p>
          <a:p>
            <a:pPr algn="l"/>
            <a:r>
              <a:rPr lang="en-US" sz="1800" b="1" i="0" u="none" strike="noStrike" baseline="0" dirty="0">
                <a:solidFill>
                  <a:srgbClr val="000000"/>
                </a:solidFill>
                <a:latin typeface="TimesNewRoman"/>
              </a:rPr>
              <a:t>advancement:</a:t>
            </a:r>
          </a:p>
          <a:p>
            <a:pPr algn="l"/>
            <a:r>
              <a:rPr lang="en-US" sz="1800" b="1" i="0" u="none" strike="noStrike" baseline="0" dirty="0">
                <a:solidFill>
                  <a:srgbClr val="000000"/>
                </a:solidFill>
                <a:latin typeface="TimesNewRoman"/>
              </a:rPr>
              <a:t>The shield operator will position himself at least three shields away from the shields that are connected with a device, prior to moving either of the connected shields. For example, if shields 208 and 207 are connected, the shield operator may not move either shield 208 or 207 from any position closer than shield 204 or 211. The shield will be manually operated during this time.</a:t>
            </a:r>
          </a:p>
          <a:p>
            <a:pPr algn="l"/>
            <a:r>
              <a:rPr lang="en-US" sz="1800" b="1" i="0" u="none" strike="noStrike" baseline="0" dirty="0">
                <a:solidFill>
                  <a:srgbClr val="000000"/>
                </a:solidFill>
                <a:latin typeface="TimesNewRoman"/>
              </a:rPr>
              <a:t>The shield operator will ensure that his body position is not in the direct line of fire should the connecting device fail, regardless of the distance from the connecting device.</a:t>
            </a:r>
          </a:p>
          <a:p>
            <a:pPr algn="l"/>
            <a:r>
              <a:rPr lang="en-US" sz="1800" b="1" i="0" u="none" strike="noStrike" baseline="0" dirty="0">
                <a:solidFill>
                  <a:srgbClr val="000000"/>
                </a:solidFill>
                <a:latin typeface="TimesNewRoman"/>
              </a:rPr>
              <a:t>The connecting device will only be removed once the connected shields have been advanced and pressurized to the roof and there is no tension on the connecting device.</a:t>
            </a:r>
          </a:p>
          <a:p>
            <a:pPr algn="l"/>
            <a:r>
              <a:rPr lang="en-US" sz="1800" b="1" i="0" u="none" strike="noStrike" baseline="0" dirty="0">
                <a:solidFill>
                  <a:srgbClr val="000000"/>
                </a:solidFill>
                <a:latin typeface="TimesNewRoman"/>
              </a:rPr>
              <a:t>Only suitable connecting devices, without rings, will be used on the active longwall face.</a:t>
            </a:r>
          </a:p>
          <a:p>
            <a:pPr algn="l"/>
            <a:r>
              <a:rPr lang="en-US" sz="1800" b="1" i="0" u="none" strike="noStrike" baseline="0" dirty="0">
                <a:solidFill>
                  <a:srgbClr val="000000"/>
                </a:solidFill>
                <a:latin typeface="TimesNewRoman"/>
              </a:rPr>
              <a:t>All employees involved with advancing shields using a connecting device will be instructed on the contents of this plan.</a:t>
            </a:r>
          </a:p>
        </p:txBody>
      </p:sp>
    </p:spTree>
    <p:extLst>
      <p:ext uri="{BB962C8B-B14F-4D97-AF65-F5344CB8AC3E}">
        <p14:creationId xmlns:p14="http://schemas.microsoft.com/office/powerpoint/2010/main" val="35192613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557F7E-8943-5350-5FDB-662EADAB21CF}"/>
              </a:ext>
            </a:extLst>
          </p:cNvPr>
          <p:cNvSpPr txBox="1"/>
          <p:nvPr/>
        </p:nvSpPr>
        <p:spPr>
          <a:xfrm>
            <a:off x="740568" y="293638"/>
            <a:ext cx="10710863" cy="1754326"/>
          </a:xfrm>
          <a:prstGeom prst="rect">
            <a:avLst/>
          </a:prstGeom>
          <a:noFill/>
        </p:spPr>
        <p:txBody>
          <a:bodyPr wrap="square">
            <a:spAutoFit/>
          </a:bodyPr>
          <a:lstStyle/>
          <a:p>
            <a:pPr algn="l"/>
            <a:r>
              <a:rPr lang="en-US" sz="1800" b="1" i="0" u="none" strike="noStrike" baseline="0" dirty="0">
                <a:solidFill>
                  <a:srgbClr val="000000"/>
                </a:solidFill>
                <a:latin typeface="TimesNewRoman"/>
              </a:rPr>
              <a:t>2. Root Cause: The mine operator did not train the miner on how to ensure safe advancement</a:t>
            </a:r>
          </a:p>
          <a:p>
            <a:pPr algn="l"/>
            <a:r>
              <a:rPr lang="en-US" sz="1800" b="1" i="0" u="none" strike="noStrike" baseline="0" dirty="0">
                <a:solidFill>
                  <a:srgbClr val="000000"/>
                </a:solidFill>
                <a:latin typeface="TimesNewRoman"/>
              </a:rPr>
              <a:t>of the longwall shields when adverse conditions occur and connecting devices are used to prevent the shields from leaning.</a:t>
            </a:r>
          </a:p>
          <a:p>
            <a:pPr algn="l"/>
            <a:endParaRPr lang="en-US" sz="1800" b="1" i="0" u="none" strike="noStrike" baseline="0" dirty="0">
              <a:solidFill>
                <a:srgbClr val="000000"/>
              </a:solidFill>
              <a:latin typeface="TimesNewRoman"/>
            </a:endParaRPr>
          </a:p>
          <a:p>
            <a:pPr algn="l"/>
            <a:r>
              <a:rPr lang="en-US" sz="1800" b="1" i="0" u="none" strike="noStrike" baseline="0" dirty="0">
                <a:solidFill>
                  <a:srgbClr val="000000"/>
                </a:solidFill>
                <a:latin typeface="TimesNewRoman"/>
              </a:rPr>
              <a:t>Corrective Action: The mine operator trained all miners that perform advancement of</a:t>
            </a:r>
          </a:p>
          <a:p>
            <a:pPr algn="l"/>
            <a:r>
              <a:rPr lang="en-US" sz="1800" b="1" i="0" u="none" strike="noStrike" baseline="0" dirty="0">
                <a:solidFill>
                  <a:srgbClr val="000000"/>
                </a:solidFill>
                <a:latin typeface="TimesNewRoman"/>
              </a:rPr>
              <a:t>longwall shields on the new written procedures.</a:t>
            </a:r>
          </a:p>
        </p:txBody>
      </p:sp>
      <p:pic>
        <p:nvPicPr>
          <p:cNvPr id="5124" name="Picture 4" descr="Roll-Off Container Strap w/ Bolt-On Hook sold in SET">
            <a:extLst>
              <a:ext uri="{FF2B5EF4-FFF2-40B4-BE49-F238E27FC236}">
                <a16:creationId xmlns:a16="http://schemas.microsoft.com/office/drawing/2014/main" id="{507480D7-27C7-1AE6-28CE-2EEC6A682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9621" y="2796546"/>
            <a:ext cx="3531576" cy="18885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6AD7622C-D5CE-ED51-7932-5BE2D81DA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276" y="3058601"/>
            <a:ext cx="2711446" cy="31020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A694E643-CDA3-C441-596C-F3E687A86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803" y="2796546"/>
            <a:ext cx="2386779" cy="238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6351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FBE13D-03E2-05A8-EFB3-52E18691D69B}"/>
              </a:ext>
            </a:extLst>
          </p:cNvPr>
          <p:cNvSpPr txBox="1"/>
          <p:nvPr/>
        </p:nvSpPr>
        <p:spPr>
          <a:xfrm>
            <a:off x="823912" y="448092"/>
            <a:ext cx="10544175" cy="3139321"/>
          </a:xfrm>
          <a:prstGeom prst="rect">
            <a:avLst/>
          </a:prstGeom>
          <a:noFill/>
        </p:spPr>
        <p:txBody>
          <a:bodyPr wrap="square">
            <a:spAutoFit/>
          </a:bodyPr>
          <a:lstStyle/>
          <a:p>
            <a:pPr algn="ctr"/>
            <a:r>
              <a:rPr lang="en-US" sz="1800" b="1" i="0" u="none" strike="noStrike" baseline="0" dirty="0">
                <a:solidFill>
                  <a:srgbClr val="000000"/>
                </a:solidFill>
                <a:latin typeface="TimesNewRoman"/>
              </a:rPr>
              <a:t>CONCLUSION</a:t>
            </a:r>
          </a:p>
          <a:p>
            <a:pPr algn="l"/>
            <a:r>
              <a:rPr lang="en-US" sz="1800" b="1" i="0" u="none" strike="noStrike" baseline="0" dirty="0">
                <a:solidFill>
                  <a:srgbClr val="000000"/>
                </a:solidFill>
                <a:latin typeface="TimesNewRoman"/>
              </a:rPr>
              <a:t>On September 28, 2024, at approximately 7:50 a.m., the Victim a 34-year-old electrician with 14 years of mining experience, was seriously injured while advancing longwall shields. Two longwall shields were connected with a nylon rope and hook sling. When the sling broke, a portion of the sling struck the Victim. He died from his injuries on October 5, 2024.</a:t>
            </a:r>
          </a:p>
          <a:p>
            <a:pPr algn="l"/>
            <a:endParaRPr lang="en-US" sz="1800" b="1" i="0" u="none" strike="noStrike" baseline="0" dirty="0">
              <a:solidFill>
                <a:srgbClr val="000000"/>
              </a:solidFill>
              <a:latin typeface="TimesNewRoman"/>
            </a:endParaRPr>
          </a:p>
          <a:p>
            <a:pPr algn="l"/>
            <a:r>
              <a:rPr lang="en-US" sz="1800" b="1" i="0" u="none" strike="noStrike" baseline="0" dirty="0">
                <a:solidFill>
                  <a:srgbClr val="000000"/>
                </a:solidFill>
                <a:latin typeface="TimesNewRoman"/>
              </a:rPr>
              <a:t>The accident occurred because the mine operator did not: 1) have adequate written guidance to ensure the safe advancement of the longwall shields when adverse conditions were encountered and connecting devices are used to prevent the shields from leaning and 2) train the miner on how to ensure safe advancement of the longwall shields when adverse conditions occur and connecting devices were used to prevent the shields from leaning.</a:t>
            </a:r>
          </a:p>
        </p:txBody>
      </p:sp>
    </p:spTree>
    <p:extLst>
      <p:ext uri="{BB962C8B-B14F-4D97-AF65-F5344CB8AC3E}">
        <p14:creationId xmlns:p14="http://schemas.microsoft.com/office/powerpoint/2010/main" val="1511547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8082</TotalTime>
  <Words>13646</Words>
  <Application>Microsoft Office PowerPoint</Application>
  <PresentationFormat>Widescreen</PresentationFormat>
  <Paragraphs>409</Paragraphs>
  <Slides>99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99</vt:i4>
      </vt:variant>
    </vt:vector>
  </HeadingPairs>
  <TitlesOfParts>
    <vt:vector size="108" baseType="lpstr">
      <vt:lpstr>Aptos</vt:lpstr>
      <vt:lpstr>Aptos Display</vt:lpstr>
      <vt:lpstr>Arial</vt:lpstr>
      <vt:lpstr>Calibri</vt:lpstr>
      <vt:lpstr>Merriweather</vt:lpstr>
      <vt:lpstr>Source Sans Pro Web</vt:lpstr>
      <vt:lpstr>Times New Roman</vt:lpstr>
      <vt:lpstr>TimesNewRoman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Tincher, Gary S</dc:creator>
  <cp:lastModifiedBy>Tincher, Gary S</cp:lastModifiedBy>
  <cp:revision>66</cp:revision>
  <dcterms:created xsi:type="dcterms:W3CDTF">2025-07-10T11:16:06Z</dcterms:created>
  <dcterms:modified xsi:type="dcterms:W3CDTF">2025-10-16T13:01:01Z</dcterms:modified>
</cp:coreProperties>
</file>