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61" r:id="rId2"/>
    <p:sldId id="284" r:id="rId3"/>
    <p:sldId id="262" r:id="rId4"/>
    <p:sldId id="263" r:id="rId5"/>
    <p:sldId id="786" r:id="rId6"/>
    <p:sldId id="787" r:id="rId7"/>
    <p:sldId id="264" r:id="rId8"/>
    <p:sldId id="265" r:id="rId9"/>
    <p:sldId id="266" r:id="rId10"/>
    <p:sldId id="764" r:id="rId11"/>
    <p:sldId id="765" r:id="rId12"/>
    <p:sldId id="766" r:id="rId13"/>
    <p:sldId id="768" r:id="rId14"/>
    <p:sldId id="769" r:id="rId15"/>
    <p:sldId id="771" r:id="rId16"/>
    <p:sldId id="267" r:id="rId17"/>
    <p:sldId id="285" r:id="rId18"/>
    <p:sldId id="774" r:id="rId19"/>
    <p:sldId id="775" r:id="rId20"/>
    <p:sldId id="268" r:id="rId21"/>
    <p:sldId id="269" r:id="rId22"/>
    <p:sldId id="270" r:id="rId23"/>
    <p:sldId id="625" r:id="rId24"/>
    <p:sldId id="486" r:id="rId25"/>
    <p:sldId id="272" r:id="rId26"/>
    <p:sldId id="273" r:id="rId27"/>
    <p:sldId id="491" r:id="rId28"/>
    <p:sldId id="626" r:id="rId29"/>
    <p:sldId id="785" r:id="rId30"/>
    <p:sldId id="489" r:id="rId31"/>
    <p:sldId id="390" r:id="rId32"/>
    <p:sldId id="274" r:id="rId33"/>
    <p:sldId id="627" r:id="rId34"/>
    <p:sldId id="628" r:id="rId35"/>
    <p:sldId id="635" r:id="rId36"/>
    <p:sldId id="630" r:id="rId37"/>
    <p:sldId id="631" r:id="rId38"/>
    <p:sldId id="632" r:id="rId39"/>
    <p:sldId id="633" r:id="rId40"/>
    <p:sldId id="634" r:id="rId41"/>
    <p:sldId id="636" r:id="rId42"/>
    <p:sldId id="638" r:id="rId43"/>
    <p:sldId id="639" r:id="rId44"/>
    <p:sldId id="640" r:id="rId45"/>
    <p:sldId id="641" r:id="rId46"/>
    <p:sldId id="642" r:id="rId47"/>
    <p:sldId id="643" r:id="rId48"/>
    <p:sldId id="644" r:id="rId49"/>
    <p:sldId id="645" r:id="rId50"/>
    <p:sldId id="646" r:id="rId51"/>
    <p:sldId id="647" r:id="rId52"/>
    <p:sldId id="624" r:id="rId53"/>
    <p:sldId id="675" r:id="rId54"/>
    <p:sldId id="596" r:id="rId55"/>
    <p:sldId id="595" r:id="rId56"/>
    <p:sldId id="649" r:id="rId57"/>
    <p:sldId id="650" r:id="rId58"/>
    <p:sldId id="651" r:id="rId59"/>
    <p:sldId id="652" r:id="rId60"/>
    <p:sldId id="683" r:id="rId61"/>
    <p:sldId id="684" r:id="rId62"/>
    <p:sldId id="685" r:id="rId63"/>
    <p:sldId id="686" r:id="rId64"/>
    <p:sldId id="689" r:id="rId65"/>
    <p:sldId id="690" r:id="rId66"/>
    <p:sldId id="691" r:id="rId67"/>
    <p:sldId id="693" r:id="rId68"/>
    <p:sldId id="694" r:id="rId69"/>
    <p:sldId id="695" r:id="rId70"/>
    <p:sldId id="696" r:id="rId71"/>
    <p:sldId id="697" r:id="rId72"/>
    <p:sldId id="698" r:id="rId73"/>
    <p:sldId id="699" r:id="rId74"/>
    <p:sldId id="701" r:id="rId75"/>
    <p:sldId id="702"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05" d="100"/>
          <a:sy n="105" d="100"/>
        </p:scale>
        <p:origin x="7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F3B6BC-5750-4702-8B36-24FEEA42185A}"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7F597FB1-D6DD-45DF-A271-8CFCFFF386F0}">
      <dgm:prSet/>
      <dgm:spPr/>
      <dgm:t>
        <a:bodyPr/>
        <a:lstStyle/>
        <a:p>
          <a:r>
            <a:rPr lang="en-US"/>
            <a:t>What does the law require?</a:t>
          </a:r>
        </a:p>
      </dgm:t>
    </dgm:pt>
    <dgm:pt modelId="{633BEF7C-8606-42D4-81E7-B614B1DD4E52}" type="parTrans" cxnId="{0C5FC9E9-8653-4931-B042-F92B145E18D3}">
      <dgm:prSet/>
      <dgm:spPr/>
      <dgm:t>
        <a:bodyPr/>
        <a:lstStyle/>
        <a:p>
          <a:endParaRPr lang="en-US"/>
        </a:p>
      </dgm:t>
    </dgm:pt>
    <dgm:pt modelId="{F26171D6-12DD-43A8-A631-5E1D187E1433}" type="sibTrans" cxnId="{0C5FC9E9-8653-4931-B042-F92B145E18D3}">
      <dgm:prSet/>
      <dgm:spPr/>
      <dgm:t>
        <a:bodyPr/>
        <a:lstStyle/>
        <a:p>
          <a:endParaRPr lang="en-US"/>
        </a:p>
      </dgm:t>
    </dgm:pt>
    <dgm:pt modelId="{35AFC4A1-901C-41F2-B193-035E5A3A5724}">
      <dgm:prSet/>
      <dgm:spPr/>
      <dgm:t>
        <a:bodyPr/>
        <a:lstStyle/>
        <a:p>
          <a:r>
            <a:rPr lang="en-US"/>
            <a:t>What is required to be entered in the record books?</a:t>
          </a:r>
        </a:p>
      </dgm:t>
    </dgm:pt>
    <dgm:pt modelId="{7FBB18E7-DB41-478F-BD3A-B8271D95D4F7}" type="parTrans" cxnId="{D2D81D68-2302-424D-8176-55A674C38E62}">
      <dgm:prSet/>
      <dgm:spPr/>
      <dgm:t>
        <a:bodyPr/>
        <a:lstStyle/>
        <a:p>
          <a:endParaRPr lang="en-US"/>
        </a:p>
      </dgm:t>
    </dgm:pt>
    <dgm:pt modelId="{8F10673B-47F6-41B0-9A1B-584BA836C103}" type="sibTrans" cxnId="{D2D81D68-2302-424D-8176-55A674C38E62}">
      <dgm:prSet/>
      <dgm:spPr/>
      <dgm:t>
        <a:bodyPr/>
        <a:lstStyle/>
        <a:p>
          <a:endParaRPr lang="en-US"/>
        </a:p>
      </dgm:t>
    </dgm:pt>
    <dgm:pt modelId="{B0D71F39-EDE2-4FF5-8522-2AECBAC4A2C5}">
      <dgm:prSet/>
      <dgm:spPr/>
      <dgm:t>
        <a:bodyPr/>
        <a:lstStyle/>
        <a:p>
          <a:r>
            <a:rPr lang="en-US"/>
            <a:t>What are the consequences of inadequate exams? </a:t>
          </a:r>
        </a:p>
      </dgm:t>
    </dgm:pt>
    <dgm:pt modelId="{85DDBFE5-E2A1-4BAD-B1AF-32B8D9D04E28}" type="parTrans" cxnId="{93E9E77F-2BEA-4D8E-BB74-B21F8990D584}">
      <dgm:prSet/>
      <dgm:spPr/>
      <dgm:t>
        <a:bodyPr/>
        <a:lstStyle/>
        <a:p>
          <a:endParaRPr lang="en-US"/>
        </a:p>
      </dgm:t>
    </dgm:pt>
    <dgm:pt modelId="{AA59D953-A0E3-4915-90E9-326B92A60F3E}" type="sibTrans" cxnId="{93E9E77F-2BEA-4D8E-BB74-B21F8990D584}">
      <dgm:prSet/>
      <dgm:spPr/>
      <dgm:t>
        <a:bodyPr/>
        <a:lstStyle/>
        <a:p>
          <a:endParaRPr lang="en-US"/>
        </a:p>
      </dgm:t>
    </dgm:pt>
    <dgm:pt modelId="{401C1C34-8762-4CBB-9DC2-6238A4B7577C}">
      <dgm:prSet/>
      <dgm:spPr/>
      <dgm:t>
        <a:bodyPr/>
        <a:lstStyle/>
        <a:p>
          <a:r>
            <a:rPr lang="en-US" dirty="0"/>
            <a:t>What are the consequences according to law?</a:t>
          </a:r>
        </a:p>
      </dgm:t>
    </dgm:pt>
    <dgm:pt modelId="{85F59F03-5B5C-4B95-A15F-BE2B9CBD4265}" type="parTrans" cxnId="{AC0BC3B5-9E4C-47FF-92FB-279315B9C41A}">
      <dgm:prSet/>
      <dgm:spPr/>
      <dgm:t>
        <a:bodyPr/>
        <a:lstStyle/>
        <a:p>
          <a:endParaRPr lang="en-US"/>
        </a:p>
      </dgm:t>
    </dgm:pt>
    <dgm:pt modelId="{D0CC8C59-9D2A-47D1-BE93-D0D11170A21B}" type="sibTrans" cxnId="{AC0BC3B5-9E4C-47FF-92FB-279315B9C41A}">
      <dgm:prSet/>
      <dgm:spPr/>
      <dgm:t>
        <a:bodyPr/>
        <a:lstStyle/>
        <a:p>
          <a:endParaRPr lang="en-US"/>
        </a:p>
      </dgm:t>
    </dgm:pt>
    <dgm:pt modelId="{AED00602-BA1E-4AED-B385-9004C47E906E}" type="pres">
      <dgm:prSet presAssocID="{B3F3B6BC-5750-4702-8B36-24FEEA42185A}" presName="Name0" presStyleCnt="0">
        <dgm:presLayoutVars>
          <dgm:dir/>
          <dgm:resizeHandles val="exact"/>
        </dgm:presLayoutVars>
      </dgm:prSet>
      <dgm:spPr/>
    </dgm:pt>
    <dgm:pt modelId="{542227DA-2F86-4826-A462-83FB1C3AA69E}" type="pres">
      <dgm:prSet presAssocID="{7F597FB1-D6DD-45DF-A271-8CFCFFF386F0}" presName="node" presStyleLbl="node1" presStyleIdx="0" presStyleCnt="4">
        <dgm:presLayoutVars>
          <dgm:bulletEnabled val="1"/>
        </dgm:presLayoutVars>
      </dgm:prSet>
      <dgm:spPr/>
    </dgm:pt>
    <dgm:pt modelId="{EBA2B707-8B0D-41DC-8666-18CA4E78B63F}" type="pres">
      <dgm:prSet presAssocID="{F26171D6-12DD-43A8-A631-5E1D187E1433}" presName="sibTrans" presStyleLbl="sibTrans1D1" presStyleIdx="0" presStyleCnt="3"/>
      <dgm:spPr/>
    </dgm:pt>
    <dgm:pt modelId="{8848E624-9C9A-4FA2-81B4-EEFD68663F1F}" type="pres">
      <dgm:prSet presAssocID="{F26171D6-12DD-43A8-A631-5E1D187E1433}" presName="connectorText" presStyleLbl="sibTrans1D1" presStyleIdx="0" presStyleCnt="3"/>
      <dgm:spPr/>
    </dgm:pt>
    <dgm:pt modelId="{5D75CFBA-EB84-433B-AB64-31F512AEC7EF}" type="pres">
      <dgm:prSet presAssocID="{35AFC4A1-901C-41F2-B193-035E5A3A5724}" presName="node" presStyleLbl="node1" presStyleIdx="1" presStyleCnt="4">
        <dgm:presLayoutVars>
          <dgm:bulletEnabled val="1"/>
        </dgm:presLayoutVars>
      </dgm:prSet>
      <dgm:spPr/>
    </dgm:pt>
    <dgm:pt modelId="{AB7A543A-25B8-4886-9A81-5FC15EEBF491}" type="pres">
      <dgm:prSet presAssocID="{8F10673B-47F6-41B0-9A1B-584BA836C103}" presName="sibTrans" presStyleLbl="sibTrans1D1" presStyleIdx="1" presStyleCnt="3"/>
      <dgm:spPr/>
    </dgm:pt>
    <dgm:pt modelId="{0BD55BC7-A16B-43D6-BBDD-11A0B1BCD5EB}" type="pres">
      <dgm:prSet presAssocID="{8F10673B-47F6-41B0-9A1B-584BA836C103}" presName="connectorText" presStyleLbl="sibTrans1D1" presStyleIdx="1" presStyleCnt="3"/>
      <dgm:spPr/>
    </dgm:pt>
    <dgm:pt modelId="{EC4B7B2E-ADD5-4D2E-BBAB-0D039D9CA6F6}" type="pres">
      <dgm:prSet presAssocID="{B0D71F39-EDE2-4FF5-8522-2AECBAC4A2C5}" presName="node" presStyleLbl="node1" presStyleIdx="2" presStyleCnt="4">
        <dgm:presLayoutVars>
          <dgm:bulletEnabled val="1"/>
        </dgm:presLayoutVars>
      </dgm:prSet>
      <dgm:spPr/>
    </dgm:pt>
    <dgm:pt modelId="{F07E8446-F147-487C-BACE-EA97BFE263D9}" type="pres">
      <dgm:prSet presAssocID="{AA59D953-A0E3-4915-90E9-326B92A60F3E}" presName="sibTrans" presStyleLbl="sibTrans1D1" presStyleIdx="2" presStyleCnt="3"/>
      <dgm:spPr/>
    </dgm:pt>
    <dgm:pt modelId="{3C726A8D-D3F7-49D4-AA99-046660429C56}" type="pres">
      <dgm:prSet presAssocID="{AA59D953-A0E3-4915-90E9-326B92A60F3E}" presName="connectorText" presStyleLbl="sibTrans1D1" presStyleIdx="2" presStyleCnt="3"/>
      <dgm:spPr/>
    </dgm:pt>
    <dgm:pt modelId="{4834B93C-8DFE-40EF-B898-1D4ACB074560}" type="pres">
      <dgm:prSet presAssocID="{401C1C34-8762-4CBB-9DC2-6238A4B7577C}" presName="node" presStyleLbl="node1" presStyleIdx="3" presStyleCnt="4">
        <dgm:presLayoutVars>
          <dgm:bulletEnabled val="1"/>
        </dgm:presLayoutVars>
      </dgm:prSet>
      <dgm:spPr/>
    </dgm:pt>
  </dgm:ptLst>
  <dgm:cxnLst>
    <dgm:cxn modelId="{A2951F0D-AB34-4E93-82F9-9726D4A09110}" type="presOf" srcId="{401C1C34-8762-4CBB-9DC2-6238A4B7577C}" destId="{4834B93C-8DFE-40EF-B898-1D4ACB074560}" srcOrd="0" destOrd="0" presId="urn:microsoft.com/office/officeart/2016/7/layout/RepeatingBendingProcessNew"/>
    <dgm:cxn modelId="{7DA2BE16-E798-4F4F-B94C-77A6C1148DB2}" type="presOf" srcId="{8F10673B-47F6-41B0-9A1B-584BA836C103}" destId="{AB7A543A-25B8-4886-9A81-5FC15EEBF491}" srcOrd="0" destOrd="0" presId="urn:microsoft.com/office/officeart/2016/7/layout/RepeatingBendingProcessNew"/>
    <dgm:cxn modelId="{E52D9020-90B0-4B2E-9DF3-A9887F52EC01}" type="presOf" srcId="{F26171D6-12DD-43A8-A631-5E1D187E1433}" destId="{EBA2B707-8B0D-41DC-8666-18CA4E78B63F}" srcOrd="0" destOrd="0" presId="urn:microsoft.com/office/officeart/2016/7/layout/RepeatingBendingProcessNew"/>
    <dgm:cxn modelId="{62A42F23-A2F9-49AE-BAC6-C49042A122C6}" type="presOf" srcId="{AA59D953-A0E3-4915-90E9-326B92A60F3E}" destId="{3C726A8D-D3F7-49D4-AA99-046660429C56}" srcOrd="1" destOrd="0" presId="urn:microsoft.com/office/officeart/2016/7/layout/RepeatingBendingProcessNew"/>
    <dgm:cxn modelId="{951DA429-1E86-4417-9D9C-6F7EB0C8B397}" type="presOf" srcId="{F26171D6-12DD-43A8-A631-5E1D187E1433}" destId="{8848E624-9C9A-4FA2-81B4-EEFD68663F1F}" srcOrd="1" destOrd="0" presId="urn:microsoft.com/office/officeart/2016/7/layout/RepeatingBendingProcessNew"/>
    <dgm:cxn modelId="{9092A260-9D5A-44A4-B6BD-6001301E9F81}" type="presOf" srcId="{AA59D953-A0E3-4915-90E9-326B92A60F3E}" destId="{F07E8446-F147-487C-BACE-EA97BFE263D9}" srcOrd="0" destOrd="0" presId="urn:microsoft.com/office/officeart/2016/7/layout/RepeatingBendingProcessNew"/>
    <dgm:cxn modelId="{95275044-42FB-4A92-8F9E-71344D438114}" type="presOf" srcId="{35AFC4A1-901C-41F2-B193-035E5A3A5724}" destId="{5D75CFBA-EB84-433B-AB64-31F512AEC7EF}" srcOrd="0" destOrd="0" presId="urn:microsoft.com/office/officeart/2016/7/layout/RepeatingBendingProcessNew"/>
    <dgm:cxn modelId="{D2D81D68-2302-424D-8176-55A674C38E62}" srcId="{B3F3B6BC-5750-4702-8B36-24FEEA42185A}" destId="{35AFC4A1-901C-41F2-B193-035E5A3A5724}" srcOrd="1" destOrd="0" parTransId="{7FBB18E7-DB41-478F-BD3A-B8271D95D4F7}" sibTransId="{8F10673B-47F6-41B0-9A1B-584BA836C103}"/>
    <dgm:cxn modelId="{D0B2A86E-BA6C-4E5B-85AE-EC3D5F4A9176}" type="presOf" srcId="{7F597FB1-D6DD-45DF-A271-8CFCFFF386F0}" destId="{542227DA-2F86-4826-A462-83FB1C3AA69E}" srcOrd="0" destOrd="0" presId="urn:microsoft.com/office/officeart/2016/7/layout/RepeatingBendingProcessNew"/>
    <dgm:cxn modelId="{30845C5A-82AA-427E-89BD-72314E8BF7B7}" type="presOf" srcId="{8F10673B-47F6-41B0-9A1B-584BA836C103}" destId="{0BD55BC7-A16B-43D6-BBDD-11A0B1BCD5EB}" srcOrd="1" destOrd="0" presId="urn:microsoft.com/office/officeart/2016/7/layout/RepeatingBendingProcessNew"/>
    <dgm:cxn modelId="{93E9E77F-2BEA-4D8E-BB74-B21F8990D584}" srcId="{B3F3B6BC-5750-4702-8B36-24FEEA42185A}" destId="{B0D71F39-EDE2-4FF5-8522-2AECBAC4A2C5}" srcOrd="2" destOrd="0" parTransId="{85DDBFE5-E2A1-4BAD-B1AF-32B8D9D04E28}" sibTransId="{AA59D953-A0E3-4915-90E9-326B92A60F3E}"/>
    <dgm:cxn modelId="{0F02D495-5B2B-4D7B-BD40-4DEA8CE844C8}" type="presOf" srcId="{B0D71F39-EDE2-4FF5-8522-2AECBAC4A2C5}" destId="{EC4B7B2E-ADD5-4D2E-BBAB-0D039D9CA6F6}" srcOrd="0" destOrd="0" presId="urn:microsoft.com/office/officeart/2016/7/layout/RepeatingBendingProcessNew"/>
    <dgm:cxn modelId="{8B6466B3-C50B-4673-A534-4FBEDBF37BBC}" type="presOf" srcId="{B3F3B6BC-5750-4702-8B36-24FEEA42185A}" destId="{AED00602-BA1E-4AED-B385-9004C47E906E}" srcOrd="0" destOrd="0" presId="urn:microsoft.com/office/officeart/2016/7/layout/RepeatingBendingProcessNew"/>
    <dgm:cxn modelId="{AC0BC3B5-9E4C-47FF-92FB-279315B9C41A}" srcId="{B3F3B6BC-5750-4702-8B36-24FEEA42185A}" destId="{401C1C34-8762-4CBB-9DC2-6238A4B7577C}" srcOrd="3" destOrd="0" parTransId="{85F59F03-5B5C-4B95-A15F-BE2B9CBD4265}" sibTransId="{D0CC8C59-9D2A-47D1-BE93-D0D11170A21B}"/>
    <dgm:cxn modelId="{0C5FC9E9-8653-4931-B042-F92B145E18D3}" srcId="{B3F3B6BC-5750-4702-8B36-24FEEA42185A}" destId="{7F597FB1-D6DD-45DF-A271-8CFCFFF386F0}" srcOrd="0" destOrd="0" parTransId="{633BEF7C-8606-42D4-81E7-B614B1DD4E52}" sibTransId="{F26171D6-12DD-43A8-A631-5E1D187E1433}"/>
    <dgm:cxn modelId="{1BDF3CDD-4BF4-4282-B8EC-D2FB75312A90}" type="presParOf" srcId="{AED00602-BA1E-4AED-B385-9004C47E906E}" destId="{542227DA-2F86-4826-A462-83FB1C3AA69E}" srcOrd="0" destOrd="0" presId="urn:microsoft.com/office/officeart/2016/7/layout/RepeatingBendingProcessNew"/>
    <dgm:cxn modelId="{CF2ACC56-4E08-4992-82AA-34B42E41862E}" type="presParOf" srcId="{AED00602-BA1E-4AED-B385-9004C47E906E}" destId="{EBA2B707-8B0D-41DC-8666-18CA4E78B63F}" srcOrd="1" destOrd="0" presId="urn:microsoft.com/office/officeart/2016/7/layout/RepeatingBendingProcessNew"/>
    <dgm:cxn modelId="{36DC11CA-FD68-409B-B4B3-0476326B4D72}" type="presParOf" srcId="{EBA2B707-8B0D-41DC-8666-18CA4E78B63F}" destId="{8848E624-9C9A-4FA2-81B4-EEFD68663F1F}" srcOrd="0" destOrd="0" presId="urn:microsoft.com/office/officeart/2016/7/layout/RepeatingBendingProcessNew"/>
    <dgm:cxn modelId="{4BC88F93-547D-473E-B721-04148C98D689}" type="presParOf" srcId="{AED00602-BA1E-4AED-B385-9004C47E906E}" destId="{5D75CFBA-EB84-433B-AB64-31F512AEC7EF}" srcOrd="2" destOrd="0" presId="urn:microsoft.com/office/officeart/2016/7/layout/RepeatingBendingProcessNew"/>
    <dgm:cxn modelId="{CE5A70AE-0347-4C20-BC47-1AB90D001E60}" type="presParOf" srcId="{AED00602-BA1E-4AED-B385-9004C47E906E}" destId="{AB7A543A-25B8-4886-9A81-5FC15EEBF491}" srcOrd="3" destOrd="0" presId="urn:microsoft.com/office/officeart/2016/7/layout/RepeatingBendingProcessNew"/>
    <dgm:cxn modelId="{D9941F05-836B-483D-8224-D1DE1A8A3C2D}" type="presParOf" srcId="{AB7A543A-25B8-4886-9A81-5FC15EEBF491}" destId="{0BD55BC7-A16B-43D6-BBDD-11A0B1BCD5EB}" srcOrd="0" destOrd="0" presId="urn:microsoft.com/office/officeart/2016/7/layout/RepeatingBendingProcessNew"/>
    <dgm:cxn modelId="{724212EA-C5E6-4E61-9E74-70D3C309DF4B}" type="presParOf" srcId="{AED00602-BA1E-4AED-B385-9004C47E906E}" destId="{EC4B7B2E-ADD5-4D2E-BBAB-0D039D9CA6F6}" srcOrd="4" destOrd="0" presId="urn:microsoft.com/office/officeart/2016/7/layout/RepeatingBendingProcessNew"/>
    <dgm:cxn modelId="{70818FE3-66D7-4F7F-940A-C7EAA9B0864A}" type="presParOf" srcId="{AED00602-BA1E-4AED-B385-9004C47E906E}" destId="{F07E8446-F147-487C-BACE-EA97BFE263D9}" srcOrd="5" destOrd="0" presId="urn:microsoft.com/office/officeart/2016/7/layout/RepeatingBendingProcessNew"/>
    <dgm:cxn modelId="{A29006C6-3AFB-4EC2-B53B-07067C66D44C}" type="presParOf" srcId="{F07E8446-F147-487C-BACE-EA97BFE263D9}" destId="{3C726A8D-D3F7-49D4-AA99-046660429C56}" srcOrd="0" destOrd="0" presId="urn:microsoft.com/office/officeart/2016/7/layout/RepeatingBendingProcessNew"/>
    <dgm:cxn modelId="{1EC45410-ADD5-4D8E-9FF3-E1608682C60B}" type="presParOf" srcId="{AED00602-BA1E-4AED-B385-9004C47E906E}" destId="{4834B93C-8DFE-40EF-B898-1D4ACB074560}"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9C9E20-DC32-4E63-9D3C-E369B20AEB2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569AE49-4575-4AF8-A1D1-A8A205BCC6CA}">
      <dgm:prSet custT="1"/>
      <dgm:spPr/>
      <dgm:t>
        <a:bodyPr/>
        <a:lstStyle/>
        <a:p>
          <a:pPr>
            <a:lnSpc>
              <a:spcPct val="100000"/>
            </a:lnSpc>
          </a:pPr>
          <a:r>
            <a:rPr lang="en-US" sz="2000" dirty="0"/>
            <a:t>The mine operator along with the assistance of miners have the primary responsibility to prevent the existence of unsafe and unhealthful conditions and practices in mines.</a:t>
          </a:r>
        </a:p>
      </dgm:t>
    </dgm:pt>
    <dgm:pt modelId="{F28EF9DB-76FE-4501-A767-5FF1B0C4ADC9}" type="parTrans" cxnId="{B03A8A2A-A1FE-4C89-88B8-C061FD94399E}">
      <dgm:prSet/>
      <dgm:spPr/>
      <dgm:t>
        <a:bodyPr/>
        <a:lstStyle/>
        <a:p>
          <a:endParaRPr lang="en-US"/>
        </a:p>
      </dgm:t>
    </dgm:pt>
    <dgm:pt modelId="{09532432-EEEC-46C7-879E-87F93EB6AE54}" type="sibTrans" cxnId="{B03A8A2A-A1FE-4C89-88B8-C061FD94399E}">
      <dgm:prSet/>
      <dgm:spPr/>
      <dgm:t>
        <a:bodyPr/>
        <a:lstStyle/>
        <a:p>
          <a:endParaRPr lang="en-US"/>
        </a:p>
      </dgm:t>
    </dgm:pt>
    <dgm:pt modelId="{4CC0EDB0-4959-4FE6-B028-989D8E7D2F50}">
      <dgm:prSet custT="1"/>
      <dgm:spPr/>
      <dgm:t>
        <a:bodyPr/>
        <a:lstStyle/>
        <a:p>
          <a:pPr>
            <a:lnSpc>
              <a:spcPct val="100000"/>
            </a:lnSpc>
          </a:pPr>
          <a:r>
            <a:rPr lang="en-US" sz="2000" dirty="0"/>
            <a:t>Workplace examinations are required to alert mine management to any changes in the mine ventilation system and other potentially dangerous mining conditions or hazards before accidents can happen.</a:t>
          </a:r>
        </a:p>
      </dgm:t>
    </dgm:pt>
    <dgm:pt modelId="{9F2B472E-22E6-4ED1-919F-DD470E92E05D}" type="parTrans" cxnId="{A0C912D1-32C3-41AD-92A7-7E0C841DC7A4}">
      <dgm:prSet/>
      <dgm:spPr/>
      <dgm:t>
        <a:bodyPr/>
        <a:lstStyle/>
        <a:p>
          <a:endParaRPr lang="en-US"/>
        </a:p>
      </dgm:t>
    </dgm:pt>
    <dgm:pt modelId="{07244197-A52B-4C07-92EA-16FB51B12D8E}" type="sibTrans" cxnId="{A0C912D1-32C3-41AD-92A7-7E0C841DC7A4}">
      <dgm:prSet/>
      <dgm:spPr/>
      <dgm:t>
        <a:bodyPr/>
        <a:lstStyle/>
        <a:p>
          <a:endParaRPr lang="en-US"/>
        </a:p>
      </dgm:t>
    </dgm:pt>
    <dgm:pt modelId="{20CD38B7-674B-4AC6-A541-4B7AF21E07DE}" type="pres">
      <dgm:prSet presAssocID="{FE9C9E20-DC32-4E63-9D3C-E369B20AEB28}" presName="root" presStyleCnt="0">
        <dgm:presLayoutVars>
          <dgm:dir/>
          <dgm:resizeHandles val="exact"/>
        </dgm:presLayoutVars>
      </dgm:prSet>
      <dgm:spPr/>
    </dgm:pt>
    <dgm:pt modelId="{94645CBA-65EA-486E-AAE1-F1BED334AAC9}" type="pres">
      <dgm:prSet presAssocID="{4569AE49-4575-4AF8-A1D1-A8A205BCC6CA}" presName="compNode" presStyleCnt="0"/>
      <dgm:spPr/>
    </dgm:pt>
    <dgm:pt modelId="{F5F48920-1658-41A5-AE9B-7E616BC7B729}" type="pres">
      <dgm:prSet presAssocID="{4569AE49-4575-4AF8-A1D1-A8A205BCC6CA}" presName="bgRect" presStyleLbl="bgShp" presStyleIdx="0" presStyleCnt="2"/>
      <dgm:spPr/>
    </dgm:pt>
    <dgm:pt modelId="{F4CA5B66-E9CD-4791-A117-D03168E49F61}" type="pres">
      <dgm:prSet presAssocID="{4569AE49-4575-4AF8-A1D1-A8A205BCC6C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ning Tools"/>
        </a:ext>
      </dgm:extLst>
    </dgm:pt>
    <dgm:pt modelId="{AD19B851-D9EC-4F2C-B536-74A9C6480B43}" type="pres">
      <dgm:prSet presAssocID="{4569AE49-4575-4AF8-A1D1-A8A205BCC6CA}" presName="spaceRect" presStyleCnt="0"/>
      <dgm:spPr/>
    </dgm:pt>
    <dgm:pt modelId="{C94B1C37-A324-4D63-975A-62E8140CA925}" type="pres">
      <dgm:prSet presAssocID="{4569AE49-4575-4AF8-A1D1-A8A205BCC6CA}" presName="parTx" presStyleLbl="revTx" presStyleIdx="0" presStyleCnt="2">
        <dgm:presLayoutVars>
          <dgm:chMax val="0"/>
          <dgm:chPref val="0"/>
        </dgm:presLayoutVars>
      </dgm:prSet>
      <dgm:spPr/>
    </dgm:pt>
    <dgm:pt modelId="{E6C5EA8C-5042-47E7-8EE1-C9B750E031C6}" type="pres">
      <dgm:prSet presAssocID="{09532432-EEEC-46C7-879E-87F93EB6AE54}" presName="sibTrans" presStyleCnt="0"/>
      <dgm:spPr/>
    </dgm:pt>
    <dgm:pt modelId="{7CFC22B8-8842-419F-BAD0-EE69997E1DB4}" type="pres">
      <dgm:prSet presAssocID="{4CC0EDB0-4959-4FE6-B028-989D8E7D2F50}" presName="compNode" presStyleCnt="0"/>
      <dgm:spPr/>
    </dgm:pt>
    <dgm:pt modelId="{75D3FB78-91B8-4B60-B817-EF2B54B4FE32}" type="pres">
      <dgm:prSet presAssocID="{4CC0EDB0-4959-4FE6-B028-989D8E7D2F50}" presName="bgRect" presStyleLbl="bgShp" presStyleIdx="1" presStyleCnt="2"/>
      <dgm:spPr/>
    </dgm:pt>
    <dgm:pt modelId="{3530A0C0-9624-41E4-8E48-69283E168E1E}" type="pres">
      <dgm:prSet presAssocID="{4CC0EDB0-4959-4FE6-B028-989D8E7D2F5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ing"/>
        </a:ext>
      </dgm:extLst>
    </dgm:pt>
    <dgm:pt modelId="{4011347A-8646-4855-B6C8-5199C62FBFBF}" type="pres">
      <dgm:prSet presAssocID="{4CC0EDB0-4959-4FE6-B028-989D8E7D2F50}" presName="spaceRect" presStyleCnt="0"/>
      <dgm:spPr/>
    </dgm:pt>
    <dgm:pt modelId="{3792B5E4-82AB-4C64-A55F-4CDB4B656F04}" type="pres">
      <dgm:prSet presAssocID="{4CC0EDB0-4959-4FE6-B028-989D8E7D2F50}" presName="parTx" presStyleLbl="revTx" presStyleIdx="1" presStyleCnt="2">
        <dgm:presLayoutVars>
          <dgm:chMax val="0"/>
          <dgm:chPref val="0"/>
        </dgm:presLayoutVars>
      </dgm:prSet>
      <dgm:spPr/>
    </dgm:pt>
  </dgm:ptLst>
  <dgm:cxnLst>
    <dgm:cxn modelId="{E28F3C19-404D-4E15-B5AA-B3C8F782CBE4}" type="presOf" srcId="{4CC0EDB0-4959-4FE6-B028-989D8E7D2F50}" destId="{3792B5E4-82AB-4C64-A55F-4CDB4B656F04}" srcOrd="0" destOrd="0" presId="urn:microsoft.com/office/officeart/2018/2/layout/IconVerticalSolidList"/>
    <dgm:cxn modelId="{B03A8A2A-A1FE-4C89-88B8-C061FD94399E}" srcId="{FE9C9E20-DC32-4E63-9D3C-E369B20AEB28}" destId="{4569AE49-4575-4AF8-A1D1-A8A205BCC6CA}" srcOrd="0" destOrd="0" parTransId="{F28EF9DB-76FE-4501-A767-5FF1B0C4ADC9}" sibTransId="{09532432-EEEC-46C7-879E-87F93EB6AE54}"/>
    <dgm:cxn modelId="{3C6B5FAD-4640-45FD-A006-CCA20CFF3D36}" type="presOf" srcId="{4569AE49-4575-4AF8-A1D1-A8A205BCC6CA}" destId="{C94B1C37-A324-4D63-975A-62E8140CA925}" srcOrd="0" destOrd="0" presId="urn:microsoft.com/office/officeart/2018/2/layout/IconVerticalSolidList"/>
    <dgm:cxn modelId="{8F78EBC9-F386-40B3-85CC-37A1C29F37D5}" type="presOf" srcId="{FE9C9E20-DC32-4E63-9D3C-E369B20AEB28}" destId="{20CD38B7-674B-4AC6-A541-4B7AF21E07DE}" srcOrd="0" destOrd="0" presId="urn:microsoft.com/office/officeart/2018/2/layout/IconVerticalSolidList"/>
    <dgm:cxn modelId="{A0C912D1-32C3-41AD-92A7-7E0C841DC7A4}" srcId="{FE9C9E20-DC32-4E63-9D3C-E369B20AEB28}" destId="{4CC0EDB0-4959-4FE6-B028-989D8E7D2F50}" srcOrd="1" destOrd="0" parTransId="{9F2B472E-22E6-4ED1-919F-DD470E92E05D}" sibTransId="{07244197-A52B-4C07-92EA-16FB51B12D8E}"/>
    <dgm:cxn modelId="{6BD3A6A8-9AB0-4B7C-9088-F2F7E3F148A9}" type="presParOf" srcId="{20CD38B7-674B-4AC6-A541-4B7AF21E07DE}" destId="{94645CBA-65EA-486E-AAE1-F1BED334AAC9}" srcOrd="0" destOrd="0" presId="urn:microsoft.com/office/officeart/2018/2/layout/IconVerticalSolidList"/>
    <dgm:cxn modelId="{C81F3560-F6B2-4741-AE8D-614FD0EBC224}" type="presParOf" srcId="{94645CBA-65EA-486E-AAE1-F1BED334AAC9}" destId="{F5F48920-1658-41A5-AE9B-7E616BC7B729}" srcOrd="0" destOrd="0" presId="urn:microsoft.com/office/officeart/2018/2/layout/IconVerticalSolidList"/>
    <dgm:cxn modelId="{C381F182-823C-44F6-A257-4232691046C7}" type="presParOf" srcId="{94645CBA-65EA-486E-AAE1-F1BED334AAC9}" destId="{F4CA5B66-E9CD-4791-A117-D03168E49F61}" srcOrd="1" destOrd="0" presId="urn:microsoft.com/office/officeart/2018/2/layout/IconVerticalSolidList"/>
    <dgm:cxn modelId="{A1BF0836-3847-4803-86F2-E31ED452A80E}" type="presParOf" srcId="{94645CBA-65EA-486E-AAE1-F1BED334AAC9}" destId="{AD19B851-D9EC-4F2C-B536-74A9C6480B43}" srcOrd="2" destOrd="0" presId="urn:microsoft.com/office/officeart/2018/2/layout/IconVerticalSolidList"/>
    <dgm:cxn modelId="{49CD7EC0-9C18-4713-BED5-0B737F2B2A0A}" type="presParOf" srcId="{94645CBA-65EA-486E-AAE1-F1BED334AAC9}" destId="{C94B1C37-A324-4D63-975A-62E8140CA925}" srcOrd="3" destOrd="0" presId="urn:microsoft.com/office/officeart/2018/2/layout/IconVerticalSolidList"/>
    <dgm:cxn modelId="{6F29A31F-96E2-4BA9-A802-7DBCBB441E2D}" type="presParOf" srcId="{20CD38B7-674B-4AC6-A541-4B7AF21E07DE}" destId="{E6C5EA8C-5042-47E7-8EE1-C9B750E031C6}" srcOrd="1" destOrd="0" presId="urn:microsoft.com/office/officeart/2018/2/layout/IconVerticalSolidList"/>
    <dgm:cxn modelId="{7B2AE6D3-80DB-4074-86C2-F74D47E363FC}" type="presParOf" srcId="{20CD38B7-674B-4AC6-A541-4B7AF21E07DE}" destId="{7CFC22B8-8842-419F-BAD0-EE69997E1DB4}" srcOrd="2" destOrd="0" presId="urn:microsoft.com/office/officeart/2018/2/layout/IconVerticalSolidList"/>
    <dgm:cxn modelId="{C83F8573-BB34-4DC0-86F8-AC113F03293D}" type="presParOf" srcId="{7CFC22B8-8842-419F-BAD0-EE69997E1DB4}" destId="{75D3FB78-91B8-4B60-B817-EF2B54B4FE32}" srcOrd="0" destOrd="0" presId="urn:microsoft.com/office/officeart/2018/2/layout/IconVerticalSolidList"/>
    <dgm:cxn modelId="{25AF70B4-BAD1-4E87-BAB0-8E0DC7210F38}" type="presParOf" srcId="{7CFC22B8-8842-419F-BAD0-EE69997E1DB4}" destId="{3530A0C0-9624-41E4-8E48-69283E168E1E}" srcOrd="1" destOrd="0" presId="urn:microsoft.com/office/officeart/2018/2/layout/IconVerticalSolidList"/>
    <dgm:cxn modelId="{24E94B4E-E9EF-418E-8E49-21409B987AB7}" type="presParOf" srcId="{7CFC22B8-8842-419F-BAD0-EE69997E1DB4}" destId="{4011347A-8646-4855-B6C8-5199C62FBFBF}" srcOrd="2" destOrd="0" presId="urn:microsoft.com/office/officeart/2018/2/layout/IconVerticalSolidList"/>
    <dgm:cxn modelId="{9D88992D-BB58-4BCD-85B5-0DE972AE4966}" type="presParOf" srcId="{7CFC22B8-8842-419F-BAD0-EE69997E1DB4}" destId="{3792B5E4-82AB-4C64-A55F-4CDB4B656F0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F80855-7184-4866-A29B-E7860523922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CEC776F-4A8A-43A2-AFA0-1898151D8081}">
      <dgm:prSet custT="1"/>
      <dgm:spPr/>
      <dgm:t>
        <a:bodyPr/>
        <a:lstStyle/>
        <a:p>
          <a:pPr>
            <a:lnSpc>
              <a:spcPct val="100000"/>
            </a:lnSpc>
          </a:pPr>
          <a:r>
            <a:rPr lang="en-US" sz="2000" dirty="0"/>
            <a:t>Each mine examiner’s task is to conduct a proper and complete examination to accomplish an accurate assessment of conditions within the mine.</a:t>
          </a:r>
        </a:p>
      </dgm:t>
    </dgm:pt>
    <dgm:pt modelId="{57FDE893-78C8-4D77-8A43-8FDB3BE23EDC}" type="parTrans" cxnId="{BE388BC4-716D-4D00-BBC9-C609818D40A9}">
      <dgm:prSet/>
      <dgm:spPr/>
      <dgm:t>
        <a:bodyPr/>
        <a:lstStyle/>
        <a:p>
          <a:endParaRPr lang="en-US"/>
        </a:p>
      </dgm:t>
    </dgm:pt>
    <dgm:pt modelId="{DBA6337C-A725-42EF-B740-70A3271F2F4F}" type="sibTrans" cxnId="{BE388BC4-716D-4D00-BBC9-C609818D40A9}">
      <dgm:prSet/>
      <dgm:spPr/>
      <dgm:t>
        <a:bodyPr/>
        <a:lstStyle/>
        <a:p>
          <a:endParaRPr lang="en-US"/>
        </a:p>
      </dgm:t>
    </dgm:pt>
    <dgm:pt modelId="{CCFFDBDE-8837-41DE-9051-EBBDDC3F636D}">
      <dgm:prSet custT="1"/>
      <dgm:spPr/>
      <dgm:t>
        <a:bodyPr/>
        <a:lstStyle/>
        <a:p>
          <a:pPr>
            <a:lnSpc>
              <a:spcPct val="100000"/>
            </a:lnSpc>
          </a:pPr>
          <a:r>
            <a:rPr lang="en-US" sz="2000" dirty="0"/>
            <a:t>Recording results of exams along with performing follow-up action to eliminate noted hazards should be routine and is necessary for accomplishing a safe mine.</a:t>
          </a:r>
        </a:p>
      </dgm:t>
    </dgm:pt>
    <dgm:pt modelId="{ACA064AE-5539-47EC-A471-9E8D3513D74C}" type="parTrans" cxnId="{CC5B02E6-FAE9-4D3C-8C71-2C9C33496C5E}">
      <dgm:prSet/>
      <dgm:spPr/>
      <dgm:t>
        <a:bodyPr/>
        <a:lstStyle/>
        <a:p>
          <a:endParaRPr lang="en-US"/>
        </a:p>
      </dgm:t>
    </dgm:pt>
    <dgm:pt modelId="{E5CE0CF5-F674-4DBC-B615-8A3BE6A0850F}" type="sibTrans" cxnId="{CC5B02E6-FAE9-4D3C-8C71-2C9C33496C5E}">
      <dgm:prSet/>
      <dgm:spPr/>
      <dgm:t>
        <a:bodyPr/>
        <a:lstStyle/>
        <a:p>
          <a:endParaRPr lang="en-US"/>
        </a:p>
      </dgm:t>
    </dgm:pt>
    <dgm:pt modelId="{FD229D1D-7EFF-4F16-96A4-F374A8E0FC59}" type="pres">
      <dgm:prSet presAssocID="{BEF80855-7184-4866-A29B-E78605239222}" presName="root" presStyleCnt="0">
        <dgm:presLayoutVars>
          <dgm:dir/>
          <dgm:resizeHandles val="exact"/>
        </dgm:presLayoutVars>
      </dgm:prSet>
      <dgm:spPr/>
    </dgm:pt>
    <dgm:pt modelId="{B97BDFC2-C886-4E79-878A-76872E215D90}" type="pres">
      <dgm:prSet presAssocID="{0CEC776F-4A8A-43A2-AFA0-1898151D8081}" presName="compNode" presStyleCnt="0"/>
      <dgm:spPr/>
    </dgm:pt>
    <dgm:pt modelId="{2297FC11-1BAB-477F-B810-6274B49B0FDB}" type="pres">
      <dgm:prSet presAssocID="{0CEC776F-4A8A-43A2-AFA0-1898151D8081}" presName="bgRect" presStyleLbl="bgShp" presStyleIdx="0" presStyleCnt="2"/>
      <dgm:spPr/>
    </dgm:pt>
    <dgm:pt modelId="{4BD91202-6C36-4D32-BF06-50699E1E0570}" type="pres">
      <dgm:prSet presAssocID="{0CEC776F-4A8A-43A2-AFA0-1898151D808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ation with Checklist"/>
        </a:ext>
      </dgm:extLst>
    </dgm:pt>
    <dgm:pt modelId="{EF5BF67C-BF4C-4EA4-A063-50CE7A023037}" type="pres">
      <dgm:prSet presAssocID="{0CEC776F-4A8A-43A2-AFA0-1898151D8081}" presName="spaceRect" presStyleCnt="0"/>
      <dgm:spPr/>
    </dgm:pt>
    <dgm:pt modelId="{4A0B2C2F-EC79-4885-A672-D5814567686A}" type="pres">
      <dgm:prSet presAssocID="{0CEC776F-4A8A-43A2-AFA0-1898151D8081}" presName="parTx" presStyleLbl="revTx" presStyleIdx="0" presStyleCnt="2">
        <dgm:presLayoutVars>
          <dgm:chMax val="0"/>
          <dgm:chPref val="0"/>
        </dgm:presLayoutVars>
      </dgm:prSet>
      <dgm:spPr/>
    </dgm:pt>
    <dgm:pt modelId="{45DEEBFA-ADAD-447C-A9B0-B3F1CC26C96B}" type="pres">
      <dgm:prSet presAssocID="{DBA6337C-A725-42EF-B740-70A3271F2F4F}" presName="sibTrans" presStyleCnt="0"/>
      <dgm:spPr/>
    </dgm:pt>
    <dgm:pt modelId="{79E31AFA-230F-4D93-B482-624D42C422D5}" type="pres">
      <dgm:prSet presAssocID="{CCFFDBDE-8837-41DE-9051-EBBDDC3F636D}" presName="compNode" presStyleCnt="0"/>
      <dgm:spPr/>
    </dgm:pt>
    <dgm:pt modelId="{AA34F739-6B84-4BF3-A5C1-FCA4AF955646}" type="pres">
      <dgm:prSet presAssocID="{CCFFDBDE-8837-41DE-9051-EBBDDC3F636D}" presName="bgRect" presStyleLbl="bgShp" presStyleIdx="1" presStyleCnt="2"/>
      <dgm:spPr/>
    </dgm:pt>
    <dgm:pt modelId="{0CDE35E1-44E4-42C9-A212-B0E2051D17DC}" type="pres">
      <dgm:prSet presAssocID="{CCFFDBDE-8837-41DE-9051-EBBDDC3F636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4566230F-1136-4630-8799-7B975C7048A0}" type="pres">
      <dgm:prSet presAssocID="{CCFFDBDE-8837-41DE-9051-EBBDDC3F636D}" presName="spaceRect" presStyleCnt="0"/>
      <dgm:spPr/>
    </dgm:pt>
    <dgm:pt modelId="{5CD7F76B-B138-440D-ACCA-6DC5A89A35C6}" type="pres">
      <dgm:prSet presAssocID="{CCFFDBDE-8837-41DE-9051-EBBDDC3F636D}" presName="parTx" presStyleLbl="revTx" presStyleIdx="1" presStyleCnt="2">
        <dgm:presLayoutVars>
          <dgm:chMax val="0"/>
          <dgm:chPref val="0"/>
        </dgm:presLayoutVars>
      </dgm:prSet>
      <dgm:spPr/>
    </dgm:pt>
  </dgm:ptLst>
  <dgm:cxnLst>
    <dgm:cxn modelId="{48341A14-2A8F-4673-8733-AFE9DD4D4063}" type="presOf" srcId="{BEF80855-7184-4866-A29B-E78605239222}" destId="{FD229D1D-7EFF-4F16-96A4-F374A8E0FC59}" srcOrd="0" destOrd="0" presId="urn:microsoft.com/office/officeart/2018/2/layout/IconVerticalSolidList"/>
    <dgm:cxn modelId="{C3E20165-166B-40E1-B21C-47CA46AECCE4}" type="presOf" srcId="{0CEC776F-4A8A-43A2-AFA0-1898151D8081}" destId="{4A0B2C2F-EC79-4885-A672-D5814567686A}" srcOrd="0" destOrd="0" presId="urn:microsoft.com/office/officeart/2018/2/layout/IconVerticalSolidList"/>
    <dgm:cxn modelId="{BE388BC4-716D-4D00-BBC9-C609818D40A9}" srcId="{BEF80855-7184-4866-A29B-E78605239222}" destId="{0CEC776F-4A8A-43A2-AFA0-1898151D8081}" srcOrd="0" destOrd="0" parTransId="{57FDE893-78C8-4D77-8A43-8FDB3BE23EDC}" sibTransId="{DBA6337C-A725-42EF-B740-70A3271F2F4F}"/>
    <dgm:cxn modelId="{7D798DCE-BD0E-43E8-958F-224877D915C5}" type="presOf" srcId="{CCFFDBDE-8837-41DE-9051-EBBDDC3F636D}" destId="{5CD7F76B-B138-440D-ACCA-6DC5A89A35C6}" srcOrd="0" destOrd="0" presId="urn:microsoft.com/office/officeart/2018/2/layout/IconVerticalSolidList"/>
    <dgm:cxn modelId="{CC5B02E6-FAE9-4D3C-8C71-2C9C33496C5E}" srcId="{BEF80855-7184-4866-A29B-E78605239222}" destId="{CCFFDBDE-8837-41DE-9051-EBBDDC3F636D}" srcOrd="1" destOrd="0" parTransId="{ACA064AE-5539-47EC-A471-9E8D3513D74C}" sibTransId="{E5CE0CF5-F674-4DBC-B615-8A3BE6A0850F}"/>
    <dgm:cxn modelId="{47C27819-6BF9-4012-ADBB-56B6A7E758D4}" type="presParOf" srcId="{FD229D1D-7EFF-4F16-96A4-F374A8E0FC59}" destId="{B97BDFC2-C886-4E79-878A-76872E215D90}" srcOrd="0" destOrd="0" presId="urn:microsoft.com/office/officeart/2018/2/layout/IconVerticalSolidList"/>
    <dgm:cxn modelId="{EF799670-6A4E-42AA-A1E6-767238525201}" type="presParOf" srcId="{B97BDFC2-C886-4E79-878A-76872E215D90}" destId="{2297FC11-1BAB-477F-B810-6274B49B0FDB}" srcOrd="0" destOrd="0" presId="urn:microsoft.com/office/officeart/2018/2/layout/IconVerticalSolidList"/>
    <dgm:cxn modelId="{72490C48-A635-4B1E-BE9E-63C799AFFBA1}" type="presParOf" srcId="{B97BDFC2-C886-4E79-878A-76872E215D90}" destId="{4BD91202-6C36-4D32-BF06-50699E1E0570}" srcOrd="1" destOrd="0" presId="urn:microsoft.com/office/officeart/2018/2/layout/IconVerticalSolidList"/>
    <dgm:cxn modelId="{5A24C18E-D51C-4BDD-BA4C-9D11DC33322B}" type="presParOf" srcId="{B97BDFC2-C886-4E79-878A-76872E215D90}" destId="{EF5BF67C-BF4C-4EA4-A063-50CE7A023037}" srcOrd="2" destOrd="0" presId="urn:microsoft.com/office/officeart/2018/2/layout/IconVerticalSolidList"/>
    <dgm:cxn modelId="{AC8DE1E4-255B-45CD-846F-D1DAC68BE70D}" type="presParOf" srcId="{B97BDFC2-C886-4E79-878A-76872E215D90}" destId="{4A0B2C2F-EC79-4885-A672-D5814567686A}" srcOrd="3" destOrd="0" presId="urn:microsoft.com/office/officeart/2018/2/layout/IconVerticalSolidList"/>
    <dgm:cxn modelId="{8A22DD06-BC5C-48E1-A1F4-37A37876D804}" type="presParOf" srcId="{FD229D1D-7EFF-4F16-96A4-F374A8E0FC59}" destId="{45DEEBFA-ADAD-447C-A9B0-B3F1CC26C96B}" srcOrd="1" destOrd="0" presId="urn:microsoft.com/office/officeart/2018/2/layout/IconVerticalSolidList"/>
    <dgm:cxn modelId="{5BF0F43F-1EED-454A-9DD6-D7B40A39164A}" type="presParOf" srcId="{FD229D1D-7EFF-4F16-96A4-F374A8E0FC59}" destId="{79E31AFA-230F-4D93-B482-624D42C422D5}" srcOrd="2" destOrd="0" presId="urn:microsoft.com/office/officeart/2018/2/layout/IconVerticalSolidList"/>
    <dgm:cxn modelId="{00384FBC-CDE2-4A69-A9DC-10B86AB5785B}" type="presParOf" srcId="{79E31AFA-230F-4D93-B482-624D42C422D5}" destId="{AA34F739-6B84-4BF3-A5C1-FCA4AF955646}" srcOrd="0" destOrd="0" presId="urn:microsoft.com/office/officeart/2018/2/layout/IconVerticalSolidList"/>
    <dgm:cxn modelId="{C525237E-9271-4329-8551-CB2C72B77EF0}" type="presParOf" srcId="{79E31AFA-230F-4D93-B482-624D42C422D5}" destId="{0CDE35E1-44E4-42C9-A212-B0E2051D17DC}" srcOrd="1" destOrd="0" presId="urn:microsoft.com/office/officeart/2018/2/layout/IconVerticalSolidList"/>
    <dgm:cxn modelId="{AAFE0581-7B5B-4D3C-AB9E-87A28698005B}" type="presParOf" srcId="{79E31AFA-230F-4D93-B482-624D42C422D5}" destId="{4566230F-1136-4630-8799-7B975C7048A0}" srcOrd="2" destOrd="0" presId="urn:microsoft.com/office/officeart/2018/2/layout/IconVerticalSolidList"/>
    <dgm:cxn modelId="{6F249DD8-5C43-4022-B22C-59CCAE2213E1}" type="presParOf" srcId="{79E31AFA-230F-4D93-B482-624D42C422D5}" destId="{5CD7F76B-B138-440D-ACCA-6DC5A89A35C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DA2FA5-1246-4865-A97A-85A2C4ABC816}"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C0F9AD2E-83F6-4C43-B015-B22A1A5A3E7F}">
      <dgm:prSet/>
      <dgm:spPr/>
      <dgm:t>
        <a:bodyPr/>
        <a:lstStyle/>
        <a:p>
          <a:r>
            <a:rPr lang="en-US"/>
            <a:t>The first priority of all workplace examinations is for the person conducting the examination to examine for hazardous conditions. </a:t>
          </a:r>
        </a:p>
      </dgm:t>
    </dgm:pt>
    <dgm:pt modelId="{1C4FEE35-557D-4A70-8E51-7C2E8FAE6F43}" type="parTrans" cxnId="{835161AE-FFD0-4B7E-9984-2FB769BE25EA}">
      <dgm:prSet/>
      <dgm:spPr/>
      <dgm:t>
        <a:bodyPr/>
        <a:lstStyle/>
        <a:p>
          <a:endParaRPr lang="en-US"/>
        </a:p>
      </dgm:t>
    </dgm:pt>
    <dgm:pt modelId="{76B00CE8-580F-43E7-B476-BB9E8FFD05C8}" type="sibTrans" cxnId="{835161AE-FFD0-4B7E-9984-2FB769BE25EA}">
      <dgm:prSet/>
      <dgm:spPr/>
      <dgm:t>
        <a:bodyPr/>
        <a:lstStyle/>
        <a:p>
          <a:endParaRPr lang="en-US"/>
        </a:p>
      </dgm:t>
    </dgm:pt>
    <dgm:pt modelId="{0A867A16-6A6F-449B-AB6B-EF3A55E982AE}">
      <dgm:prSet/>
      <dgm:spPr/>
      <dgm:t>
        <a:bodyPr/>
        <a:lstStyle/>
        <a:p>
          <a:r>
            <a:rPr lang="en-US"/>
            <a:t>For the purpose of workplace examinations, hazards are considered to be conditions that are likely to cause death or bodily injury to persons exposed to such conditions.</a:t>
          </a:r>
        </a:p>
      </dgm:t>
    </dgm:pt>
    <dgm:pt modelId="{A57C5BD1-05B7-4494-8671-314FE0EC9707}" type="parTrans" cxnId="{DEDF1A26-2C6A-442A-A1B5-C1FD927F7FEC}">
      <dgm:prSet/>
      <dgm:spPr/>
      <dgm:t>
        <a:bodyPr/>
        <a:lstStyle/>
        <a:p>
          <a:endParaRPr lang="en-US"/>
        </a:p>
      </dgm:t>
    </dgm:pt>
    <dgm:pt modelId="{023131AE-11F5-4396-A5B3-41983C1A42BF}" type="sibTrans" cxnId="{DEDF1A26-2C6A-442A-A1B5-C1FD927F7FEC}">
      <dgm:prSet/>
      <dgm:spPr/>
      <dgm:t>
        <a:bodyPr/>
        <a:lstStyle/>
        <a:p>
          <a:endParaRPr lang="en-US"/>
        </a:p>
      </dgm:t>
    </dgm:pt>
    <dgm:pt modelId="{A4CE91F7-8F41-4890-A97C-66B0D59FDA7E}" type="pres">
      <dgm:prSet presAssocID="{C9DA2FA5-1246-4865-A97A-85A2C4ABC816}" presName="Name0" presStyleCnt="0">
        <dgm:presLayoutVars>
          <dgm:dir/>
          <dgm:animLvl val="lvl"/>
          <dgm:resizeHandles val="exact"/>
        </dgm:presLayoutVars>
      </dgm:prSet>
      <dgm:spPr/>
    </dgm:pt>
    <dgm:pt modelId="{E0C571EE-1E8F-4B8A-A834-210C63D58F09}" type="pres">
      <dgm:prSet presAssocID="{0A867A16-6A6F-449B-AB6B-EF3A55E982AE}" presName="boxAndChildren" presStyleCnt="0"/>
      <dgm:spPr/>
    </dgm:pt>
    <dgm:pt modelId="{BEC78035-9FF2-4A5C-8DDF-EB7847B7431B}" type="pres">
      <dgm:prSet presAssocID="{0A867A16-6A6F-449B-AB6B-EF3A55E982AE}" presName="parentTextBox" presStyleLbl="node1" presStyleIdx="0" presStyleCnt="2"/>
      <dgm:spPr/>
    </dgm:pt>
    <dgm:pt modelId="{42F35F2D-53CE-431A-ABC4-4DC58C312E12}" type="pres">
      <dgm:prSet presAssocID="{76B00CE8-580F-43E7-B476-BB9E8FFD05C8}" presName="sp" presStyleCnt="0"/>
      <dgm:spPr/>
    </dgm:pt>
    <dgm:pt modelId="{7D0FF5C8-777D-4C6E-AB63-C55C27222B5C}" type="pres">
      <dgm:prSet presAssocID="{C0F9AD2E-83F6-4C43-B015-B22A1A5A3E7F}" presName="arrowAndChildren" presStyleCnt="0"/>
      <dgm:spPr/>
    </dgm:pt>
    <dgm:pt modelId="{0920DEA6-2E3D-422F-9517-69AF95CE3085}" type="pres">
      <dgm:prSet presAssocID="{C0F9AD2E-83F6-4C43-B015-B22A1A5A3E7F}" presName="parentTextArrow" presStyleLbl="node1" presStyleIdx="1" presStyleCnt="2"/>
      <dgm:spPr/>
    </dgm:pt>
  </dgm:ptLst>
  <dgm:cxnLst>
    <dgm:cxn modelId="{76666C1A-6E98-4EFB-852E-7CB84638ADBE}" type="presOf" srcId="{0A867A16-6A6F-449B-AB6B-EF3A55E982AE}" destId="{BEC78035-9FF2-4A5C-8DDF-EB7847B7431B}" srcOrd="0" destOrd="0" presId="urn:microsoft.com/office/officeart/2005/8/layout/process4"/>
    <dgm:cxn modelId="{DEDF1A26-2C6A-442A-A1B5-C1FD927F7FEC}" srcId="{C9DA2FA5-1246-4865-A97A-85A2C4ABC816}" destId="{0A867A16-6A6F-449B-AB6B-EF3A55E982AE}" srcOrd="1" destOrd="0" parTransId="{A57C5BD1-05B7-4494-8671-314FE0EC9707}" sibTransId="{023131AE-11F5-4396-A5B3-41983C1A42BF}"/>
    <dgm:cxn modelId="{54FF9471-D296-4802-9203-63CF5E4040F1}" type="presOf" srcId="{C9DA2FA5-1246-4865-A97A-85A2C4ABC816}" destId="{A4CE91F7-8F41-4890-A97C-66B0D59FDA7E}" srcOrd="0" destOrd="0" presId="urn:microsoft.com/office/officeart/2005/8/layout/process4"/>
    <dgm:cxn modelId="{835161AE-FFD0-4B7E-9984-2FB769BE25EA}" srcId="{C9DA2FA5-1246-4865-A97A-85A2C4ABC816}" destId="{C0F9AD2E-83F6-4C43-B015-B22A1A5A3E7F}" srcOrd="0" destOrd="0" parTransId="{1C4FEE35-557D-4A70-8E51-7C2E8FAE6F43}" sibTransId="{76B00CE8-580F-43E7-B476-BB9E8FFD05C8}"/>
    <dgm:cxn modelId="{C60368C5-7F04-4052-AF5A-80B66C708711}" type="presOf" srcId="{C0F9AD2E-83F6-4C43-B015-B22A1A5A3E7F}" destId="{0920DEA6-2E3D-422F-9517-69AF95CE3085}" srcOrd="0" destOrd="0" presId="urn:microsoft.com/office/officeart/2005/8/layout/process4"/>
    <dgm:cxn modelId="{EADCC0EC-CFBD-427E-95E3-CF30625105A3}" type="presParOf" srcId="{A4CE91F7-8F41-4890-A97C-66B0D59FDA7E}" destId="{E0C571EE-1E8F-4B8A-A834-210C63D58F09}" srcOrd="0" destOrd="0" presId="urn:microsoft.com/office/officeart/2005/8/layout/process4"/>
    <dgm:cxn modelId="{6E6197D5-6EA6-4573-9E87-20D841FE902F}" type="presParOf" srcId="{E0C571EE-1E8F-4B8A-A834-210C63D58F09}" destId="{BEC78035-9FF2-4A5C-8DDF-EB7847B7431B}" srcOrd="0" destOrd="0" presId="urn:microsoft.com/office/officeart/2005/8/layout/process4"/>
    <dgm:cxn modelId="{23FDC70F-4125-49CD-BC1E-4582B805E99C}" type="presParOf" srcId="{A4CE91F7-8F41-4890-A97C-66B0D59FDA7E}" destId="{42F35F2D-53CE-431A-ABC4-4DC58C312E12}" srcOrd="1" destOrd="0" presId="urn:microsoft.com/office/officeart/2005/8/layout/process4"/>
    <dgm:cxn modelId="{D267AFCB-98B3-409D-9787-B8B89CB21D78}" type="presParOf" srcId="{A4CE91F7-8F41-4890-A97C-66B0D59FDA7E}" destId="{7D0FF5C8-777D-4C6E-AB63-C55C27222B5C}" srcOrd="2" destOrd="0" presId="urn:microsoft.com/office/officeart/2005/8/layout/process4"/>
    <dgm:cxn modelId="{94B06776-A58F-40DF-B2E2-521CB59CA4C2}" type="presParOf" srcId="{7D0FF5C8-777D-4C6E-AB63-C55C27222B5C}" destId="{0920DEA6-2E3D-422F-9517-69AF95CE308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0BCA90-059C-4F39-8FC4-EC72C46CBD50}"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6368CFCC-57A5-460C-9B14-DD1821A3D134}">
      <dgm:prSet custT="1"/>
      <dgm:spPr/>
      <dgm:t>
        <a:bodyPr/>
        <a:lstStyle/>
        <a:p>
          <a:r>
            <a:rPr lang="en-US" sz="2400" b="0" i="0" baseline="0" dirty="0"/>
            <a:t>5.2. In determining where such ATRS system is needed, the Director shall consider the following: (a) whether the use of ATRS would pose a greater hazard than not using it; (b) whether the technology of ATRS exists to allow compliance with this rule; and (c) the conditions at the construction or rehabilitation site.</a:t>
          </a:r>
          <a:endParaRPr lang="en-US" sz="2400" dirty="0"/>
        </a:p>
      </dgm:t>
    </dgm:pt>
    <dgm:pt modelId="{4D255616-CFDA-487D-9BC1-71FC3EED1AAF}" type="parTrans" cxnId="{972E7473-E854-4C5D-86E1-72C945E8972B}">
      <dgm:prSet/>
      <dgm:spPr/>
      <dgm:t>
        <a:bodyPr/>
        <a:lstStyle/>
        <a:p>
          <a:endParaRPr lang="en-US"/>
        </a:p>
      </dgm:t>
    </dgm:pt>
    <dgm:pt modelId="{20AA0667-5D12-4279-883D-B8167DA8675F}" type="sibTrans" cxnId="{972E7473-E854-4C5D-86E1-72C945E8972B}">
      <dgm:prSet/>
      <dgm:spPr/>
      <dgm:t>
        <a:bodyPr/>
        <a:lstStyle/>
        <a:p>
          <a:endParaRPr lang="en-US"/>
        </a:p>
      </dgm:t>
    </dgm:pt>
    <dgm:pt modelId="{C0D55A63-4F86-40BA-B1C3-23D6C74AA967}">
      <dgm:prSet custT="1"/>
      <dgm:spPr/>
      <dgm:t>
        <a:bodyPr/>
        <a:lstStyle/>
        <a:p>
          <a:r>
            <a:rPr lang="en-US" sz="2400" b="0" i="0" baseline="0" dirty="0"/>
            <a:t>5.3. Minimum Requirements for Machines Using, or Used as, ATRS. All machines using, or used as, an automated temporary roof support system in accordance with this section shall comply with the minimum requirements for ATRS as specified in 36 CSR §10-10.</a:t>
          </a:r>
          <a:endParaRPr lang="en-US" sz="2400" dirty="0"/>
        </a:p>
      </dgm:t>
    </dgm:pt>
    <dgm:pt modelId="{08459CE3-F2ED-40E5-BCF6-66C32184769A}" type="parTrans" cxnId="{BD23F168-19E7-4955-8C22-C5E533294C7F}">
      <dgm:prSet/>
      <dgm:spPr/>
      <dgm:t>
        <a:bodyPr/>
        <a:lstStyle/>
        <a:p>
          <a:endParaRPr lang="en-US"/>
        </a:p>
      </dgm:t>
    </dgm:pt>
    <dgm:pt modelId="{FC17ED5E-5F8E-4F99-915C-C7988634E064}" type="sibTrans" cxnId="{BD23F168-19E7-4955-8C22-C5E533294C7F}">
      <dgm:prSet/>
      <dgm:spPr/>
      <dgm:t>
        <a:bodyPr/>
        <a:lstStyle/>
        <a:p>
          <a:endParaRPr lang="en-US"/>
        </a:p>
      </dgm:t>
    </dgm:pt>
    <dgm:pt modelId="{6AF6F17E-9BD9-4F6D-8711-F28E5A241BB0}" type="pres">
      <dgm:prSet presAssocID="{580BCA90-059C-4F39-8FC4-EC72C46CBD50}" presName="outerComposite" presStyleCnt="0">
        <dgm:presLayoutVars>
          <dgm:chMax val="5"/>
          <dgm:dir/>
          <dgm:resizeHandles val="exact"/>
        </dgm:presLayoutVars>
      </dgm:prSet>
      <dgm:spPr/>
    </dgm:pt>
    <dgm:pt modelId="{AE54ACF0-9969-4916-865E-4EB08CAB93B2}" type="pres">
      <dgm:prSet presAssocID="{580BCA90-059C-4F39-8FC4-EC72C46CBD50}" presName="dummyMaxCanvas" presStyleCnt="0">
        <dgm:presLayoutVars/>
      </dgm:prSet>
      <dgm:spPr/>
    </dgm:pt>
    <dgm:pt modelId="{15F783BB-689C-4E49-8DB2-5E409033E285}" type="pres">
      <dgm:prSet presAssocID="{580BCA90-059C-4F39-8FC4-EC72C46CBD50}" presName="TwoNodes_1" presStyleLbl="node1" presStyleIdx="0" presStyleCnt="2">
        <dgm:presLayoutVars>
          <dgm:bulletEnabled val="1"/>
        </dgm:presLayoutVars>
      </dgm:prSet>
      <dgm:spPr/>
    </dgm:pt>
    <dgm:pt modelId="{965F3D8A-C6FB-4EC0-9964-0389E3AD63EC}" type="pres">
      <dgm:prSet presAssocID="{580BCA90-059C-4F39-8FC4-EC72C46CBD50}" presName="TwoNodes_2" presStyleLbl="node1" presStyleIdx="1" presStyleCnt="2" custLinFactNeighborX="424">
        <dgm:presLayoutVars>
          <dgm:bulletEnabled val="1"/>
        </dgm:presLayoutVars>
      </dgm:prSet>
      <dgm:spPr/>
    </dgm:pt>
    <dgm:pt modelId="{057CAFA8-3616-4F13-852B-3A8274C7FA56}" type="pres">
      <dgm:prSet presAssocID="{580BCA90-059C-4F39-8FC4-EC72C46CBD50}" presName="TwoConn_1-2" presStyleLbl="fgAccFollowNode1" presStyleIdx="0" presStyleCnt="1">
        <dgm:presLayoutVars>
          <dgm:bulletEnabled val="1"/>
        </dgm:presLayoutVars>
      </dgm:prSet>
      <dgm:spPr/>
    </dgm:pt>
    <dgm:pt modelId="{19AC5CC7-2607-475E-9A58-DCF903598802}" type="pres">
      <dgm:prSet presAssocID="{580BCA90-059C-4F39-8FC4-EC72C46CBD50}" presName="TwoNodes_1_text" presStyleLbl="node1" presStyleIdx="1" presStyleCnt="2">
        <dgm:presLayoutVars>
          <dgm:bulletEnabled val="1"/>
        </dgm:presLayoutVars>
      </dgm:prSet>
      <dgm:spPr/>
    </dgm:pt>
    <dgm:pt modelId="{919A4F26-3089-4868-9CFC-6C8F6DC59766}" type="pres">
      <dgm:prSet presAssocID="{580BCA90-059C-4F39-8FC4-EC72C46CBD50}" presName="TwoNodes_2_text" presStyleLbl="node1" presStyleIdx="1" presStyleCnt="2">
        <dgm:presLayoutVars>
          <dgm:bulletEnabled val="1"/>
        </dgm:presLayoutVars>
      </dgm:prSet>
      <dgm:spPr/>
    </dgm:pt>
  </dgm:ptLst>
  <dgm:cxnLst>
    <dgm:cxn modelId="{74557865-BD9A-428B-84AF-7C6A43D14B04}" type="presOf" srcId="{C0D55A63-4F86-40BA-B1C3-23D6C74AA967}" destId="{965F3D8A-C6FB-4EC0-9964-0389E3AD63EC}" srcOrd="0" destOrd="0" presId="urn:microsoft.com/office/officeart/2005/8/layout/vProcess5"/>
    <dgm:cxn modelId="{BD23F168-19E7-4955-8C22-C5E533294C7F}" srcId="{580BCA90-059C-4F39-8FC4-EC72C46CBD50}" destId="{C0D55A63-4F86-40BA-B1C3-23D6C74AA967}" srcOrd="1" destOrd="0" parTransId="{08459CE3-F2ED-40E5-BCF6-66C32184769A}" sibTransId="{FC17ED5E-5F8E-4F99-915C-C7988634E064}"/>
    <dgm:cxn modelId="{76542B6A-7FB3-492D-9BC3-2D4EFC00CFCE}" type="presOf" srcId="{20AA0667-5D12-4279-883D-B8167DA8675F}" destId="{057CAFA8-3616-4F13-852B-3A8274C7FA56}" srcOrd="0" destOrd="0" presId="urn:microsoft.com/office/officeart/2005/8/layout/vProcess5"/>
    <dgm:cxn modelId="{972E7473-E854-4C5D-86E1-72C945E8972B}" srcId="{580BCA90-059C-4F39-8FC4-EC72C46CBD50}" destId="{6368CFCC-57A5-460C-9B14-DD1821A3D134}" srcOrd="0" destOrd="0" parTransId="{4D255616-CFDA-487D-9BC1-71FC3EED1AAF}" sibTransId="{20AA0667-5D12-4279-883D-B8167DA8675F}"/>
    <dgm:cxn modelId="{6402A69F-A861-46B4-B395-0AF61A29790B}" type="presOf" srcId="{580BCA90-059C-4F39-8FC4-EC72C46CBD50}" destId="{6AF6F17E-9BD9-4F6D-8711-F28E5A241BB0}" srcOrd="0" destOrd="0" presId="urn:microsoft.com/office/officeart/2005/8/layout/vProcess5"/>
    <dgm:cxn modelId="{311BD1CC-643C-43DB-B822-44D248B3A217}" type="presOf" srcId="{6368CFCC-57A5-460C-9B14-DD1821A3D134}" destId="{15F783BB-689C-4E49-8DB2-5E409033E285}" srcOrd="0" destOrd="0" presId="urn:microsoft.com/office/officeart/2005/8/layout/vProcess5"/>
    <dgm:cxn modelId="{5AF4ADEC-B575-440C-AD74-8C657624A7D9}" type="presOf" srcId="{C0D55A63-4F86-40BA-B1C3-23D6C74AA967}" destId="{919A4F26-3089-4868-9CFC-6C8F6DC59766}" srcOrd="1" destOrd="0" presId="urn:microsoft.com/office/officeart/2005/8/layout/vProcess5"/>
    <dgm:cxn modelId="{DED230F5-60BF-4279-B9AA-44A419701EB6}" type="presOf" srcId="{6368CFCC-57A5-460C-9B14-DD1821A3D134}" destId="{19AC5CC7-2607-475E-9A58-DCF903598802}" srcOrd="1" destOrd="0" presId="urn:microsoft.com/office/officeart/2005/8/layout/vProcess5"/>
    <dgm:cxn modelId="{DD3D75C6-0D95-4321-A1BA-4CA4A67ABA75}" type="presParOf" srcId="{6AF6F17E-9BD9-4F6D-8711-F28E5A241BB0}" destId="{AE54ACF0-9969-4916-865E-4EB08CAB93B2}" srcOrd="0" destOrd="0" presId="urn:microsoft.com/office/officeart/2005/8/layout/vProcess5"/>
    <dgm:cxn modelId="{D438808C-BF39-4C9C-AFC2-8587516925F3}" type="presParOf" srcId="{6AF6F17E-9BD9-4F6D-8711-F28E5A241BB0}" destId="{15F783BB-689C-4E49-8DB2-5E409033E285}" srcOrd="1" destOrd="0" presId="urn:microsoft.com/office/officeart/2005/8/layout/vProcess5"/>
    <dgm:cxn modelId="{9AB134E5-83AE-416A-ABE1-E743D7AE82C2}" type="presParOf" srcId="{6AF6F17E-9BD9-4F6D-8711-F28E5A241BB0}" destId="{965F3D8A-C6FB-4EC0-9964-0389E3AD63EC}" srcOrd="2" destOrd="0" presId="urn:microsoft.com/office/officeart/2005/8/layout/vProcess5"/>
    <dgm:cxn modelId="{9A7201F4-B36C-49ED-ADEB-7C6BCBE174F8}" type="presParOf" srcId="{6AF6F17E-9BD9-4F6D-8711-F28E5A241BB0}" destId="{057CAFA8-3616-4F13-852B-3A8274C7FA56}" srcOrd="3" destOrd="0" presId="urn:microsoft.com/office/officeart/2005/8/layout/vProcess5"/>
    <dgm:cxn modelId="{EC0ACFE3-EFA4-43B1-A168-37A9D15A29A2}" type="presParOf" srcId="{6AF6F17E-9BD9-4F6D-8711-F28E5A241BB0}" destId="{19AC5CC7-2607-475E-9A58-DCF903598802}" srcOrd="4" destOrd="0" presId="urn:microsoft.com/office/officeart/2005/8/layout/vProcess5"/>
    <dgm:cxn modelId="{E615A5DB-9187-4E75-B771-55F9D8876D11}" type="presParOf" srcId="{6AF6F17E-9BD9-4F6D-8711-F28E5A241BB0}" destId="{919A4F26-3089-4868-9CFC-6C8F6DC59766}"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2B707-8B0D-41DC-8666-18CA4E78B63F}">
      <dsp:nvSpPr>
        <dsp:cNvPr id="0" name=""/>
        <dsp:cNvSpPr/>
      </dsp:nvSpPr>
      <dsp:spPr>
        <a:xfrm>
          <a:off x="4906438" y="868487"/>
          <a:ext cx="668523" cy="91440"/>
        </a:xfrm>
        <a:custGeom>
          <a:avLst/>
          <a:gdLst/>
          <a:ahLst/>
          <a:cxnLst/>
          <a:rect l="0" t="0" r="0" b="0"/>
          <a:pathLst>
            <a:path>
              <a:moveTo>
                <a:pt x="0" y="45720"/>
              </a:moveTo>
              <a:lnTo>
                <a:pt x="668523"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910712"/>
        <a:ext cx="34956" cy="6991"/>
      </dsp:txXfrm>
    </dsp:sp>
    <dsp:sp modelId="{542227DA-2F86-4826-A462-83FB1C3AA69E}">
      <dsp:nvSpPr>
        <dsp:cNvPr id="0" name=""/>
        <dsp:cNvSpPr/>
      </dsp:nvSpPr>
      <dsp:spPr>
        <a:xfrm>
          <a:off x="1868572" y="2308"/>
          <a:ext cx="3039665" cy="182379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200150">
            <a:lnSpc>
              <a:spcPct val="90000"/>
            </a:lnSpc>
            <a:spcBef>
              <a:spcPct val="0"/>
            </a:spcBef>
            <a:spcAft>
              <a:spcPct val="35000"/>
            </a:spcAft>
            <a:buNone/>
          </a:pPr>
          <a:r>
            <a:rPr lang="en-US" sz="2700" kern="1200"/>
            <a:t>What does the law require?</a:t>
          </a:r>
        </a:p>
      </dsp:txBody>
      <dsp:txXfrm>
        <a:off x="1868572" y="2308"/>
        <a:ext cx="3039665" cy="1823799"/>
      </dsp:txXfrm>
    </dsp:sp>
    <dsp:sp modelId="{AB7A543A-25B8-4886-9A81-5FC15EEBF491}">
      <dsp:nvSpPr>
        <dsp:cNvPr id="0" name=""/>
        <dsp:cNvSpPr/>
      </dsp:nvSpPr>
      <dsp:spPr>
        <a:xfrm>
          <a:off x="3388405" y="1824307"/>
          <a:ext cx="3738788" cy="668523"/>
        </a:xfrm>
        <a:custGeom>
          <a:avLst/>
          <a:gdLst/>
          <a:ahLst/>
          <a:cxnLst/>
          <a:rect l="0" t="0" r="0" b="0"/>
          <a:pathLst>
            <a:path>
              <a:moveTo>
                <a:pt x="3738788" y="0"/>
              </a:moveTo>
              <a:lnTo>
                <a:pt x="3738788" y="351361"/>
              </a:lnTo>
              <a:lnTo>
                <a:pt x="0" y="351361"/>
              </a:lnTo>
              <a:lnTo>
                <a:pt x="0" y="668523"/>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2710" y="2155073"/>
        <a:ext cx="190179" cy="6991"/>
      </dsp:txXfrm>
    </dsp:sp>
    <dsp:sp modelId="{5D75CFBA-EB84-433B-AB64-31F512AEC7EF}">
      <dsp:nvSpPr>
        <dsp:cNvPr id="0" name=""/>
        <dsp:cNvSpPr/>
      </dsp:nvSpPr>
      <dsp:spPr>
        <a:xfrm>
          <a:off x="5607361" y="2308"/>
          <a:ext cx="3039665" cy="182379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200150">
            <a:lnSpc>
              <a:spcPct val="90000"/>
            </a:lnSpc>
            <a:spcBef>
              <a:spcPct val="0"/>
            </a:spcBef>
            <a:spcAft>
              <a:spcPct val="35000"/>
            </a:spcAft>
            <a:buNone/>
          </a:pPr>
          <a:r>
            <a:rPr lang="en-US" sz="2700" kern="1200"/>
            <a:t>What is required to be entered in the record books?</a:t>
          </a:r>
        </a:p>
      </dsp:txBody>
      <dsp:txXfrm>
        <a:off x="5607361" y="2308"/>
        <a:ext cx="3039665" cy="1823799"/>
      </dsp:txXfrm>
    </dsp:sp>
    <dsp:sp modelId="{F07E8446-F147-487C-BACE-EA97BFE263D9}">
      <dsp:nvSpPr>
        <dsp:cNvPr id="0" name=""/>
        <dsp:cNvSpPr/>
      </dsp:nvSpPr>
      <dsp:spPr>
        <a:xfrm>
          <a:off x="4906438" y="3391410"/>
          <a:ext cx="668523" cy="91440"/>
        </a:xfrm>
        <a:custGeom>
          <a:avLst/>
          <a:gdLst/>
          <a:ahLst/>
          <a:cxnLst/>
          <a:rect l="0" t="0" r="0" b="0"/>
          <a:pathLst>
            <a:path>
              <a:moveTo>
                <a:pt x="0" y="45720"/>
              </a:moveTo>
              <a:lnTo>
                <a:pt x="668523"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3433634"/>
        <a:ext cx="34956" cy="6991"/>
      </dsp:txXfrm>
    </dsp:sp>
    <dsp:sp modelId="{EC4B7B2E-ADD5-4D2E-BBAB-0D039D9CA6F6}">
      <dsp:nvSpPr>
        <dsp:cNvPr id="0" name=""/>
        <dsp:cNvSpPr/>
      </dsp:nvSpPr>
      <dsp:spPr>
        <a:xfrm>
          <a:off x="1868572" y="2525230"/>
          <a:ext cx="3039665" cy="182379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200150">
            <a:lnSpc>
              <a:spcPct val="90000"/>
            </a:lnSpc>
            <a:spcBef>
              <a:spcPct val="0"/>
            </a:spcBef>
            <a:spcAft>
              <a:spcPct val="35000"/>
            </a:spcAft>
            <a:buNone/>
          </a:pPr>
          <a:r>
            <a:rPr lang="en-US" sz="2700" kern="1200"/>
            <a:t>What are the consequences of inadequate exams? </a:t>
          </a:r>
        </a:p>
      </dsp:txBody>
      <dsp:txXfrm>
        <a:off x="1868572" y="2525230"/>
        <a:ext cx="3039665" cy="1823799"/>
      </dsp:txXfrm>
    </dsp:sp>
    <dsp:sp modelId="{4834B93C-8DFE-40EF-B898-1D4ACB074560}">
      <dsp:nvSpPr>
        <dsp:cNvPr id="0" name=""/>
        <dsp:cNvSpPr/>
      </dsp:nvSpPr>
      <dsp:spPr>
        <a:xfrm>
          <a:off x="5607361" y="2525230"/>
          <a:ext cx="3039665" cy="182379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200150">
            <a:lnSpc>
              <a:spcPct val="90000"/>
            </a:lnSpc>
            <a:spcBef>
              <a:spcPct val="0"/>
            </a:spcBef>
            <a:spcAft>
              <a:spcPct val="35000"/>
            </a:spcAft>
            <a:buNone/>
          </a:pPr>
          <a:r>
            <a:rPr lang="en-US" sz="2700" kern="1200" dirty="0"/>
            <a:t>What are the consequences according to law?</a:t>
          </a:r>
        </a:p>
      </dsp:txBody>
      <dsp:txXfrm>
        <a:off x="5607361" y="2525230"/>
        <a:ext cx="3039665" cy="1823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48920-1658-41A5-AE9B-7E616BC7B729}">
      <dsp:nvSpPr>
        <dsp:cNvPr id="0" name=""/>
        <dsp:cNvSpPr/>
      </dsp:nvSpPr>
      <dsp:spPr>
        <a:xfrm>
          <a:off x="0" y="534618"/>
          <a:ext cx="8596668" cy="16038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CA5B66-E9CD-4791-A117-D03168E49F61}">
      <dsp:nvSpPr>
        <dsp:cNvPr id="0" name=""/>
        <dsp:cNvSpPr/>
      </dsp:nvSpPr>
      <dsp:spPr>
        <a:xfrm>
          <a:off x="485165" y="895485"/>
          <a:ext cx="882119" cy="8821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4B1C37-A324-4D63-975A-62E8140CA925}">
      <dsp:nvSpPr>
        <dsp:cNvPr id="0" name=""/>
        <dsp:cNvSpPr/>
      </dsp:nvSpPr>
      <dsp:spPr>
        <a:xfrm>
          <a:off x="1852451" y="534618"/>
          <a:ext cx="6744216" cy="1603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741" tIns="169741" rIns="169741" bIns="169741" numCol="1" spcCol="1270" anchor="ctr" anchorCtr="0">
          <a:noAutofit/>
        </a:bodyPr>
        <a:lstStyle/>
        <a:p>
          <a:pPr marL="0" lvl="0" indent="0" algn="l" defTabSz="889000">
            <a:lnSpc>
              <a:spcPct val="100000"/>
            </a:lnSpc>
            <a:spcBef>
              <a:spcPct val="0"/>
            </a:spcBef>
            <a:spcAft>
              <a:spcPct val="35000"/>
            </a:spcAft>
            <a:buNone/>
          </a:pPr>
          <a:r>
            <a:rPr lang="en-US" sz="2000" kern="1200" dirty="0"/>
            <a:t>The mine operator along with the assistance of miners have the primary responsibility to prevent the existence of unsafe and unhealthful conditions and practices in mines.</a:t>
          </a:r>
        </a:p>
      </dsp:txBody>
      <dsp:txXfrm>
        <a:off x="1852451" y="534618"/>
        <a:ext cx="6744216" cy="1603854"/>
      </dsp:txXfrm>
    </dsp:sp>
    <dsp:sp modelId="{75D3FB78-91B8-4B60-B817-EF2B54B4FE32}">
      <dsp:nvSpPr>
        <dsp:cNvPr id="0" name=""/>
        <dsp:cNvSpPr/>
      </dsp:nvSpPr>
      <dsp:spPr>
        <a:xfrm>
          <a:off x="0" y="2485251"/>
          <a:ext cx="8596668" cy="16038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30A0C0-9624-41E4-8E48-69283E168E1E}">
      <dsp:nvSpPr>
        <dsp:cNvPr id="0" name=""/>
        <dsp:cNvSpPr/>
      </dsp:nvSpPr>
      <dsp:spPr>
        <a:xfrm>
          <a:off x="485165" y="2846118"/>
          <a:ext cx="882119" cy="882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92B5E4-82AB-4C64-A55F-4CDB4B656F04}">
      <dsp:nvSpPr>
        <dsp:cNvPr id="0" name=""/>
        <dsp:cNvSpPr/>
      </dsp:nvSpPr>
      <dsp:spPr>
        <a:xfrm>
          <a:off x="1852451" y="2485251"/>
          <a:ext cx="6744216" cy="1603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741" tIns="169741" rIns="169741" bIns="169741" numCol="1" spcCol="1270" anchor="ctr" anchorCtr="0">
          <a:noAutofit/>
        </a:bodyPr>
        <a:lstStyle/>
        <a:p>
          <a:pPr marL="0" lvl="0" indent="0" algn="l" defTabSz="889000">
            <a:lnSpc>
              <a:spcPct val="100000"/>
            </a:lnSpc>
            <a:spcBef>
              <a:spcPct val="0"/>
            </a:spcBef>
            <a:spcAft>
              <a:spcPct val="35000"/>
            </a:spcAft>
            <a:buNone/>
          </a:pPr>
          <a:r>
            <a:rPr lang="en-US" sz="2000" kern="1200" dirty="0"/>
            <a:t>Workplace examinations are required to alert mine management to any changes in the mine ventilation system and other potentially dangerous mining conditions or hazards before accidents can happen.</a:t>
          </a:r>
        </a:p>
      </dsp:txBody>
      <dsp:txXfrm>
        <a:off x="1852451" y="2485251"/>
        <a:ext cx="6744216" cy="16038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7FC11-1BAB-477F-B810-6274B49B0FDB}">
      <dsp:nvSpPr>
        <dsp:cNvPr id="0" name=""/>
        <dsp:cNvSpPr/>
      </dsp:nvSpPr>
      <dsp:spPr>
        <a:xfrm>
          <a:off x="0" y="594243"/>
          <a:ext cx="8596668" cy="12006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D91202-6C36-4D32-BF06-50699E1E0570}">
      <dsp:nvSpPr>
        <dsp:cNvPr id="0" name=""/>
        <dsp:cNvSpPr/>
      </dsp:nvSpPr>
      <dsp:spPr>
        <a:xfrm>
          <a:off x="363185" y="864381"/>
          <a:ext cx="660337" cy="6603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0B2C2F-EC79-4885-A672-D5814567686A}">
      <dsp:nvSpPr>
        <dsp:cNvPr id="0" name=""/>
        <dsp:cNvSpPr/>
      </dsp:nvSpPr>
      <dsp:spPr>
        <a:xfrm>
          <a:off x="1386709" y="594243"/>
          <a:ext cx="7209958" cy="1200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65" tIns="127065" rIns="127065" bIns="127065" numCol="1" spcCol="1270" anchor="ctr" anchorCtr="0">
          <a:noAutofit/>
        </a:bodyPr>
        <a:lstStyle/>
        <a:p>
          <a:pPr marL="0" lvl="0" indent="0" algn="l" defTabSz="889000">
            <a:lnSpc>
              <a:spcPct val="100000"/>
            </a:lnSpc>
            <a:spcBef>
              <a:spcPct val="0"/>
            </a:spcBef>
            <a:spcAft>
              <a:spcPct val="35000"/>
            </a:spcAft>
            <a:buNone/>
          </a:pPr>
          <a:r>
            <a:rPr lang="en-US" sz="2000" kern="1200" dirty="0"/>
            <a:t>Each mine examiner’s task is to conduct a proper and complete examination to accomplish an accurate assessment of conditions within the mine.</a:t>
          </a:r>
        </a:p>
      </dsp:txBody>
      <dsp:txXfrm>
        <a:off x="1386709" y="594243"/>
        <a:ext cx="7209958" cy="1200614"/>
      </dsp:txXfrm>
    </dsp:sp>
    <dsp:sp modelId="{AA34F739-6B84-4BF3-A5C1-FCA4AF955646}">
      <dsp:nvSpPr>
        <dsp:cNvPr id="0" name=""/>
        <dsp:cNvSpPr/>
      </dsp:nvSpPr>
      <dsp:spPr>
        <a:xfrm>
          <a:off x="0" y="2085915"/>
          <a:ext cx="8596668" cy="12006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DE35E1-44E4-42C9-A212-B0E2051D17DC}">
      <dsp:nvSpPr>
        <dsp:cNvPr id="0" name=""/>
        <dsp:cNvSpPr/>
      </dsp:nvSpPr>
      <dsp:spPr>
        <a:xfrm>
          <a:off x="363185" y="2356053"/>
          <a:ext cx="660337" cy="6603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7F76B-B138-440D-ACCA-6DC5A89A35C6}">
      <dsp:nvSpPr>
        <dsp:cNvPr id="0" name=""/>
        <dsp:cNvSpPr/>
      </dsp:nvSpPr>
      <dsp:spPr>
        <a:xfrm>
          <a:off x="1386709" y="2085915"/>
          <a:ext cx="7209958" cy="1200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65" tIns="127065" rIns="127065" bIns="127065" numCol="1" spcCol="1270" anchor="ctr" anchorCtr="0">
          <a:noAutofit/>
        </a:bodyPr>
        <a:lstStyle/>
        <a:p>
          <a:pPr marL="0" lvl="0" indent="0" algn="l" defTabSz="889000">
            <a:lnSpc>
              <a:spcPct val="100000"/>
            </a:lnSpc>
            <a:spcBef>
              <a:spcPct val="0"/>
            </a:spcBef>
            <a:spcAft>
              <a:spcPct val="35000"/>
            </a:spcAft>
            <a:buNone/>
          </a:pPr>
          <a:r>
            <a:rPr lang="en-US" sz="2000" kern="1200" dirty="0"/>
            <a:t>Recording results of exams along with performing follow-up action to eliminate noted hazards should be routine and is necessary for accomplishing a safe mine.</a:t>
          </a:r>
        </a:p>
      </dsp:txBody>
      <dsp:txXfrm>
        <a:off x="1386709" y="2085915"/>
        <a:ext cx="7209958" cy="12006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78035-9FF2-4A5C-8DDF-EB7847B7431B}">
      <dsp:nvSpPr>
        <dsp:cNvPr id="0" name=""/>
        <dsp:cNvSpPr/>
      </dsp:nvSpPr>
      <dsp:spPr>
        <a:xfrm>
          <a:off x="0" y="3291729"/>
          <a:ext cx="6666833" cy="215973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For the purpose of workplace examinations, hazards are considered to be conditions that are likely to cause death or bodily injury to persons exposed to such conditions.</a:t>
          </a:r>
        </a:p>
      </dsp:txBody>
      <dsp:txXfrm>
        <a:off x="0" y="3291729"/>
        <a:ext cx="6666833" cy="2159731"/>
      </dsp:txXfrm>
    </dsp:sp>
    <dsp:sp modelId="{0920DEA6-2E3D-422F-9517-69AF95CE3085}">
      <dsp:nvSpPr>
        <dsp:cNvPr id="0" name=""/>
        <dsp:cNvSpPr/>
      </dsp:nvSpPr>
      <dsp:spPr>
        <a:xfrm rot="10800000">
          <a:off x="0" y="2459"/>
          <a:ext cx="6666833" cy="3321666"/>
        </a:xfrm>
        <a:prstGeom prst="upArrowCallou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The first priority of all workplace examinations is for the person conducting the examination to examine for hazardous conditions. </a:t>
          </a:r>
        </a:p>
      </dsp:txBody>
      <dsp:txXfrm rot="10800000">
        <a:off x="0" y="2459"/>
        <a:ext cx="6666833" cy="21583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783BB-689C-4E49-8DB2-5E409033E285}">
      <dsp:nvSpPr>
        <dsp:cNvPr id="0" name=""/>
        <dsp:cNvSpPr/>
      </dsp:nvSpPr>
      <dsp:spPr>
        <a:xfrm>
          <a:off x="0" y="0"/>
          <a:ext cx="9577324" cy="220370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5.2. In determining where such ATRS system is needed, the Director shall consider the following: (a) whether the use of ATRS would pose a greater hazard than not using it; (b) whether the technology of ATRS exists to allow compliance with this rule; and (c) the conditions at the construction or rehabilitation site.</a:t>
          </a:r>
          <a:endParaRPr lang="en-US" sz="2400" kern="1200" dirty="0"/>
        </a:p>
      </dsp:txBody>
      <dsp:txXfrm>
        <a:off x="64544" y="64544"/>
        <a:ext cx="7299625" cy="2074615"/>
      </dsp:txXfrm>
    </dsp:sp>
    <dsp:sp modelId="{965F3D8A-C6FB-4EC0-9964-0389E3AD63EC}">
      <dsp:nvSpPr>
        <dsp:cNvPr id="0" name=""/>
        <dsp:cNvSpPr/>
      </dsp:nvSpPr>
      <dsp:spPr>
        <a:xfrm>
          <a:off x="1690115" y="2693415"/>
          <a:ext cx="9577324" cy="2203703"/>
        </a:xfrm>
        <a:prstGeom prst="roundRect">
          <a:avLst>
            <a:gd name="adj" fmla="val 10000"/>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5.3. Minimum Requirements for Machines Using, or Used as, ATRS. All machines using, or used as, an automated temporary roof support system in accordance with this section shall comply with the minimum requirements for ATRS as specified in 36 CSR §10-10.</a:t>
          </a:r>
          <a:endParaRPr lang="en-US" sz="2400" kern="1200" dirty="0"/>
        </a:p>
      </dsp:txBody>
      <dsp:txXfrm>
        <a:off x="1754659" y="2757959"/>
        <a:ext cx="6325712" cy="2074615"/>
      </dsp:txXfrm>
    </dsp:sp>
    <dsp:sp modelId="{057CAFA8-3616-4F13-852B-3A8274C7FA56}">
      <dsp:nvSpPr>
        <dsp:cNvPr id="0" name=""/>
        <dsp:cNvSpPr/>
      </dsp:nvSpPr>
      <dsp:spPr>
        <a:xfrm>
          <a:off x="8144916" y="1732355"/>
          <a:ext cx="1432407" cy="1432407"/>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467208" y="1732355"/>
        <a:ext cx="787823" cy="107788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262AA5-85E3-4EF8-848F-5A1CD47BBE61}" type="datetimeFigureOut">
              <a:rPr lang="en-US" smtClean="0"/>
              <a:t>9/5/2025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9A4C3-D789-4E32-8E1A-1A2767EF8351}" type="slidenum">
              <a:rPr lang="en-US" smtClean="0"/>
              <a:t>‹#›</a:t>
            </a:fld>
            <a:endParaRPr lang="en-US"/>
          </a:p>
        </p:txBody>
      </p:sp>
    </p:spTree>
    <p:extLst>
      <p:ext uri="{BB962C8B-B14F-4D97-AF65-F5344CB8AC3E}">
        <p14:creationId xmlns:p14="http://schemas.microsoft.com/office/powerpoint/2010/main" val="1288341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96CB2-7025-9C4A-B8AF-867FB6E94DB2}"/>
            </a:ext>
          </a:extLst>
        </p:cNvPr>
        <p:cNvGrpSpPr/>
        <p:nvPr/>
      </p:nvGrpSpPr>
      <p:grpSpPr>
        <a:xfrm>
          <a:off x="0" y="0"/>
          <a:ext cx="0" cy="0"/>
          <a:chOff x="0" y="0"/>
          <a:chExt cx="0" cy="0"/>
        </a:xfrm>
      </p:grpSpPr>
      <p:sp>
        <p:nvSpPr>
          <p:cNvPr id="418818" name="Slide Image Placeholder 1">
            <a:extLst>
              <a:ext uri="{FF2B5EF4-FFF2-40B4-BE49-F238E27FC236}">
                <a16:creationId xmlns:a16="http://schemas.microsoft.com/office/drawing/2014/main" id="{C8596BF2-276A-5BB3-696D-1BD0F8A11829}"/>
              </a:ext>
            </a:extLst>
          </p:cNvPr>
          <p:cNvSpPr>
            <a:spLocks noGrp="1" noRot="1" noChangeAspect="1" noTextEdit="1"/>
          </p:cNvSpPr>
          <p:nvPr>
            <p:ph type="sldImg"/>
          </p:nvPr>
        </p:nvSpPr>
        <p:spPr>
          <a:ln/>
        </p:spPr>
      </p:sp>
      <p:sp>
        <p:nvSpPr>
          <p:cNvPr id="418819" name="Notes Placeholder 2">
            <a:extLst>
              <a:ext uri="{FF2B5EF4-FFF2-40B4-BE49-F238E27FC236}">
                <a16:creationId xmlns:a16="http://schemas.microsoft.com/office/drawing/2014/main" id="{77B214AE-4A31-EF64-8A81-B46A419AC84A}"/>
              </a:ext>
            </a:extLst>
          </p:cNvPr>
          <p:cNvSpPr>
            <a:spLocks noGrp="1"/>
          </p:cNvSpPr>
          <p:nvPr>
            <p:ph type="body" idx="1"/>
          </p:nvPr>
        </p:nvSpPr>
        <p:spPr>
          <a:noFill/>
          <a:ln/>
        </p:spPr>
        <p:txBody>
          <a:bodyPr/>
          <a:lstStyle/>
          <a:p>
            <a:pPr>
              <a:spcBef>
                <a:spcPct val="0"/>
              </a:spcBef>
            </a:pPr>
            <a:r>
              <a:rPr lang="en-US" dirty="0"/>
              <a:t>Actions for Excessive Methane 75.323 </a:t>
            </a:r>
          </a:p>
          <a:p>
            <a:pPr>
              <a:spcBef>
                <a:spcPct val="0"/>
              </a:spcBef>
            </a:pPr>
            <a:endParaRPr lang="en-US" dirty="0"/>
          </a:p>
          <a:p>
            <a:pPr>
              <a:spcBef>
                <a:spcPct val="0"/>
              </a:spcBef>
            </a:pPr>
            <a:r>
              <a:rPr lang="en-US" dirty="0"/>
              <a:t>1.0%</a:t>
            </a:r>
            <a:r>
              <a:rPr lang="en-US" baseline="0" dirty="0"/>
              <a:t> to less than 1.5% – actions to take</a:t>
            </a:r>
            <a:endParaRPr lang="en-US" dirty="0"/>
          </a:p>
        </p:txBody>
      </p:sp>
      <p:sp>
        <p:nvSpPr>
          <p:cNvPr id="418820" name="Slide Number Placeholder 3">
            <a:extLst>
              <a:ext uri="{FF2B5EF4-FFF2-40B4-BE49-F238E27FC236}">
                <a16:creationId xmlns:a16="http://schemas.microsoft.com/office/drawing/2014/main" id="{D9B6AEDF-6DCA-A33C-8F5C-2843BAFFEEBE}"/>
              </a:ext>
            </a:extLst>
          </p:cNvPr>
          <p:cNvSpPr txBox="1">
            <a:spLocks noGrp="1"/>
          </p:cNvSpPr>
          <p:nvPr/>
        </p:nvSpPr>
        <p:spPr bwMode="auto">
          <a:xfrm>
            <a:off x="3884613" y="8659294"/>
            <a:ext cx="2971800" cy="456163"/>
          </a:xfrm>
          <a:prstGeom prst="rect">
            <a:avLst/>
          </a:prstGeom>
          <a:noFill/>
          <a:ln w="9525">
            <a:noFill/>
            <a:miter lim="800000"/>
            <a:headEnd/>
            <a:tailEnd/>
          </a:ln>
        </p:spPr>
        <p:txBody>
          <a:bodyPr anchor="b"/>
          <a:lstStyle/>
          <a:p>
            <a:pPr algn="r" eaLnBrk="1" hangingPunct="1"/>
            <a:fld id="{A03E12EB-9E04-42D4-A33E-B12407E2762D}" type="slidenum">
              <a:rPr lang="en-US" sz="1200">
                <a:latin typeface="Arial" charset="0"/>
              </a:rPr>
              <a:pPr algn="r" eaLnBrk="1" hangingPunct="1"/>
              <a:t>52</a:t>
            </a:fld>
            <a:endParaRPr lang="en-US" sz="1200" dirty="0">
              <a:latin typeface="Arial" charset="0"/>
            </a:endParaRPr>
          </a:p>
        </p:txBody>
      </p:sp>
    </p:spTree>
    <p:extLst>
      <p:ext uri="{BB962C8B-B14F-4D97-AF65-F5344CB8AC3E}">
        <p14:creationId xmlns:p14="http://schemas.microsoft.com/office/powerpoint/2010/main" val="2394046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0CDDC-0F9C-DE0B-9D5C-C1E735B75BA1}"/>
            </a:ext>
          </a:extLst>
        </p:cNvPr>
        <p:cNvGrpSpPr/>
        <p:nvPr/>
      </p:nvGrpSpPr>
      <p:grpSpPr>
        <a:xfrm>
          <a:off x="0" y="0"/>
          <a:ext cx="0" cy="0"/>
          <a:chOff x="0" y="0"/>
          <a:chExt cx="0" cy="0"/>
        </a:xfrm>
      </p:grpSpPr>
      <p:sp>
        <p:nvSpPr>
          <p:cNvPr id="418818" name="Slide Image Placeholder 1">
            <a:extLst>
              <a:ext uri="{FF2B5EF4-FFF2-40B4-BE49-F238E27FC236}">
                <a16:creationId xmlns:a16="http://schemas.microsoft.com/office/drawing/2014/main" id="{EACCE285-21FD-3698-8CC8-F3532E623071}"/>
              </a:ext>
            </a:extLst>
          </p:cNvPr>
          <p:cNvSpPr>
            <a:spLocks noGrp="1" noRot="1" noChangeAspect="1" noTextEdit="1"/>
          </p:cNvSpPr>
          <p:nvPr>
            <p:ph type="sldImg"/>
          </p:nvPr>
        </p:nvSpPr>
        <p:spPr>
          <a:ln/>
        </p:spPr>
      </p:sp>
      <p:sp>
        <p:nvSpPr>
          <p:cNvPr id="418819" name="Notes Placeholder 2">
            <a:extLst>
              <a:ext uri="{FF2B5EF4-FFF2-40B4-BE49-F238E27FC236}">
                <a16:creationId xmlns:a16="http://schemas.microsoft.com/office/drawing/2014/main" id="{9A42B366-832C-66AE-AEB4-5E6677396761}"/>
              </a:ext>
            </a:extLst>
          </p:cNvPr>
          <p:cNvSpPr>
            <a:spLocks noGrp="1"/>
          </p:cNvSpPr>
          <p:nvPr>
            <p:ph type="body" idx="1"/>
          </p:nvPr>
        </p:nvSpPr>
        <p:spPr>
          <a:noFill/>
          <a:ln/>
        </p:spPr>
        <p:txBody>
          <a:bodyPr/>
          <a:lstStyle/>
          <a:p>
            <a:pPr>
              <a:spcBef>
                <a:spcPct val="0"/>
              </a:spcBef>
            </a:pPr>
            <a:r>
              <a:rPr lang="en-US" dirty="0"/>
              <a:t>Actions for Excessive Methane 75.323 </a:t>
            </a:r>
          </a:p>
          <a:p>
            <a:pPr>
              <a:spcBef>
                <a:spcPct val="0"/>
              </a:spcBef>
            </a:pPr>
            <a:endParaRPr lang="en-US" dirty="0"/>
          </a:p>
          <a:p>
            <a:pPr>
              <a:spcBef>
                <a:spcPct val="0"/>
              </a:spcBef>
            </a:pPr>
            <a:r>
              <a:rPr lang="en-US" dirty="0"/>
              <a:t>1.0%</a:t>
            </a:r>
            <a:r>
              <a:rPr lang="en-US" baseline="0" dirty="0"/>
              <a:t> to less than 1.5% – actions to take</a:t>
            </a:r>
            <a:endParaRPr lang="en-US" dirty="0"/>
          </a:p>
        </p:txBody>
      </p:sp>
      <p:sp>
        <p:nvSpPr>
          <p:cNvPr id="418820" name="Slide Number Placeholder 3">
            <a:extLst>
              <a:ext uri="{FF2B5EF4-FFF2-40B4-BE49-F238E27FC236}">
                <a16:creationId xmlns:a16="http://schemas.microsoft.com/office/drawing/2014/main" id="{B2C8570A-FB6E-9E69-3BDC-9332A1C5FAFA}"/>
              </a:ext>
            </a:extLst>
          </p:cNvPr>
          <p:cNvSpPr txBox="1">
            <a:spLocks noGrp="1"/>
          </p:cNvSpPr>
          <p:nvPr/>
        </p:nvSpPr>
        <p:spPr bwMode="auto">
          <a:xfrm>
            <a:off x="3884613" y="8659294"/>
            <a:ext cx="2971800" cy="456163"/>
          </a:xfrm>
          <a:prstGeom prst="rect">
            <a:avLst/>
          </a:prstGeom>
          <a:noFill/>
          <a:ln w="9525">
            <a:noFill/>
            <a:miter lim="800000"/>
            <a:headEnd/>
            <a:tailEnd/>
          </a:ln>
        </p:spPr>
        <p:txBody>
          <a:bodyPr anchor="b"/>
          <a:lstStyle/>
          <a:p>
            <a:pPr algn="r" eaLnBrk="1" hangingPunct="1"/>
            <a:fld id="{A03E12EB-9E04-42D4-A33E-B12407E2762D}" type="slidenum">
              <a:rPr lang="en-US" sz="1200">
                <a:latin typeface="Arial" charset="0"/>
              </a:rPr>
              <a:pPr algn="r" eaLnBrk="1" hangingPunct="1"/>
              <a:t>53</a:t>
            </a:fld>
            <a:endParaRPr lang="en-US" sz="1200" dirty="0">
              <a:latin typeface="Arial" charset="0"/>
            </a:endParaRPr>
          </a:p>
        </p:txBody>
      </p:sp>
    </p:spTree>
    <p:extLst>
      <p:ext uri="{BB962C8B-B14F-4D97-AF65-F5344CB8AC3E}">
        <p14:creationId xmlns:p14="http://schemas.microsoft.com/office/powerpoint/2010/main" val="2256318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a:ln/>
        </p:spPr>
      </p:sp>
      <p:sp>
        <p:nvSpPr>
          <p:cNvPr id="418819" name="Notes Placeholder 2"/>
          <p:cNvSpPr>
            <a:spLocks noGrp="1"/>
          </p:cNvSpPr>
          <p:nvPr>
            <p:ph type="body" idx="1"/>
          </p:nvPr>
        </p:nvSpPr>
        <p:spPr>
          <a:noFill/>
          <a:ln/>
        </p:spPr>
        <p:txBody>
          <a:bodyPr/>
          <a:lstStyle/>
          <a:p>
            <a:pPr>
              <a:spcBef>
                <a:spcPct val="0"/>
              </a:spcBef>
            </a:pPr>
            <a:r>
              <a:rPr lang="en-US" dirty="0"/>
              <a:t>Actions for Excessive Methane 75.323 </a:t>
            </a:r>
          </a:p>
          <a:p>
            <a:pPr>
              <a:spcBef>
                <a:spcPct val="0"/>
              </a:spcBef>
            </a:pPr>
            <a:endParaRPr lang="en-US" dirty="0"/>
          </a:p>
          <a:p>
            <a:pPr>
              <a:spcBef>
                <a:spcPct val="0"/>
              </a:spcBef>
            </a:pPr>
            <a:r>
              <a:rPr lang="en-US" dirty="0"/>
              <a:t>1.0%</a:t>
            </a:r>
            <a:r>
              <a:rPr lang="en-US" baseline="0" dirty="0"/>
              <a:t> to less than 1.5% – actions to take</a:t>
            </a:r>
            <a:endParaRPr lang="en-US" dirty="0"/>
          </a:p>
        </p:txBody>
      </p:sp>
      <p:sp>
        <p:nvSpPr>
          <p:cNvPr id="418820" name="Slide Number Placeholder 3"/>
          <p:cNvSpPr txBox="1">
            <a:spLocks noGrp="1"/>
          </p:cNvSpPr>
          <p:nvPr/>
        </p:nvSpPr>
        <p:spPr bwMode="auto">
          <a:xfrm>
            <a:off x="3884613" y="8659294"/>
            <a:ext cx="2971800" cy="456163"/>
          </a:xfrm>
          <a:prstGeom prst="rect">
            <a:avLst/>
          </a:prstGeom>
          <a:noFill/>
          <a:ln w="9525">
            <a:noFill/>
            <a:miter lim="800000"/>
            <a:headEnd/>
            <a:tailEnd/>
          </a:ln>
        </p:spPr>
        <p:txBody>
          <a:bodyPr anchor="b"/>
          <a:lstStyle/>
          <a:p>
            <a:pPr algn="r" eaLnBrk="1" hangingPunct="1"/>
            <a:fld id="{A03E12EB-9E04-42D4-A33E-B12407E2762D}" type="slidenum">
              <a:rPr lang="en-US" sz="1200">
                <a:latin typeface="Arial" charset="0"/>
              </a:rPr>
              <a:pPr algn="r" eaLnBrk="1" hangingPunct="1"/>
              <a:t>54</a:t>
            </a:fld>
            <a:endParaRPr lang="en-US" sz="1200"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a:ln/>
        </p:spPr>
      </p:sp>
      <p:sp>
        <p:nvSpPr>
          <p:cNvPr id="418819" name="Notes Placeholder 2"/>
          <p:cNvSpPr>
            <a:spLocks noGrp="1"/>
          </p:cNvSpPr>
          <p:nvPr>
            <p:ph type="body" idx="1"/>
          </p:nvPr>
        </p:nvSpPr>
        <p:spPr>
          <a:noFill/>
          <a:ln/>
        </p:spPr>
        <p:txBody>
          <a:bodyPr/>
          <a:lstStyle/>
          <a:p>
            <a:pPr>
              <a:spcBef>
                <a:spcPct val="0"/>
              </a:spcBef>
            </a:pPr>
            <a:r>
              <a:rPr lang="en-US" dirty="0"/>
              <a:t>Actions for Excessive Methane 75.323 </a:t>
            </a:r>
          </a:p>
          <a:p>
            <a:pPr>
              <a:spcBef>
                <a:spcPct val="0"/>
              </a:spcBef>
            </a:pPr>
            <a:endParaRPr lang="en-US" dirty="0"/>
          </a:p>
          <a:p>
            <a:pPr>
              <a:spcBef>
                <a:spcPct val="0"/>
              </a:spcBef>
            </a:pPr>
            <a:r>
              <a:rPr lang="en-US" dirty="0"/>
              <a:t>1.0%</a:t>
            </a:r>
            <a:r>
              <a:rPr lang="en-US" baseline="0" dirty="0"/>
              <a:t> to less than 1.5% – actions to take</a:t>
            </a:r>
            <a:endParaRPr lang="en-US" dirty="0"/>
          </a:p>
        </p:txBody>
      </p:sp>
      <p:sp>
        <p:nvSpPr>
          <p:cNvPr id="418820" name="Slide Number Placeholder 3"/>
          <p:cNvSpPr txBox="1">
            <a:spLocks noGrp="1"/>
          </p:cNvSpPr>
          <p:nvPr/>
        </p:nvSpPr>
        <p:spPr bwMode="auto">
          <a:xfrm>
            <a:off x="3884613" y="8659294"/>
            <a:ext cx="2971800" cy="456163"/>
          </a:xfrm>
          <a:prstGeom prst="rect">
            <a:avLst/>
          </a:prstGeom>
          <a:noFill/>
          <a:ln w="9525">
            <a:noFill/>
            <a:miter lim="800000"/>
            <a:headEnd/>
            <a:tailEnd/>
          </a:ln>
        </p:spPr>
        <p:txBody>
          <a:bodyPr anchor="b"/>
          <a:lstStyle/>
          <a:p>
            <a:pPr algn="r" eaLnBrk="1" hangingPunct="1"/>
            <a:fld id="{A03E12EB-9E04-42D4-A33E-B12407E2762D}" type="slidenum">
              <a:rPr lang="en-US" sz="1200">
                <a:latin typeface="Arial" charset="0"/>
              </a:rPr>
              <a:pPr algn="r" eaLnBrk="1" hangingPunct="1"/>
              <a:t>55</a:t>
            </a:fld>
            <a:endParaRPr lang="en-US" sz="1200"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D690D-CA8C-1E6D-E14D-DB7682B9DC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CF587E-C644-1FA1-0BA4-0EEDA58FE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78FE37-FCEC-B3EA-4E00-D066A0594537}"/>
              </a:ext>
            </a:extLst>
          </p:cNvPr>
          <p:cNvSpPr>
            <a:spLocks noGrp="1"/>
          </p:cNvSpPr>
          <p:nvPr>
            <p:ph type="dt" sz="half" idx="10"/>
          </p:nvPr>
        </p:nvSpPr>
        <p:spPr/>
        <p:txBody>
          <a:bodyPr/>
          <a:lstStyle/>
          <a:p>
            <a:fld id="{C479D640-48FE-44F7-B8DA-D3368D49814B}" type="datetimeFigureOut">
              <a:rPr lang="en-US" smtClean="0"/>
              <a:t>9/5/2025</a:t>
            </a:fld>
            <a:endParaRPr lang="en-US"/>
          </a:p>
        </p:txBody>
      </p:sp>
      <p:sp>
        <p:nvSpPr>
          <p:cNvPr id="5" name="Footer Placeholder 4">
            <a:extLst>
              <a:ext uri="{FF2B5EF4-FFF2-40B4-BE49-F238E27FC236}">
                <a16:creationId xmlns:a16="http://schemas.microsoft.com/office/drawing/2014/main" id="{3B8FFE22-34A1-E46E-4DC3-CF2395BFC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B5884-EE05-5398-6C20-9DF8CD14334D}"/>
              </a:ext>
            </a:extLst>
          </p:cNvPr>
          <p:cNvSpPr>
            <a:spLocks noGrp="1"/>
          </p:cNvSpPr>
          <p:nvPr>
            <p:ph type="sldNum" sz="quarter" idx="12"/>
          </p:nvPr>
        </p:nvSpPr>
        <p:spPr/>
        <p:txBody>
          <a:bodyPr/>
          <a:lstStyle/>
          <a:p>
            <a:fld id="{F59B3CCE-34B6-441E-B275-0947B417F98F}" type="slidenum">
              <a:rPr lang="en-US" smtClean="0"/>
              <a:t>‹#›</a:t>
            </a:fld>
            <a:endParaRPr lang="en-US"/>
          </a:p>
        </p:txBody>
      </p:sp>
    </p:spTree>
    <p:extLst>
      <p:ext uri="{BB962C8B-B14F-4D97-AF65-F5344CB8AC3E}">
        <p14:creationId xmlns:p14="http://schemas.microsoft.com/office/powerpoint/2010/main" val="266610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B34E-4785-425D-CBBB-2E780407EE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6ACD8E-D588-1A7E-A3A2-DFFC08ABD8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E5F40E-412C-21BE-16D7-D4830BDC9D44}"/>
              </a:ext>
            </a:extLst>
          </p:cNvPr>
          <p:cNvSpPr>
            <a:spLocks noGrp="1"/>
          </p:cNvSpPr>
          <p:nvPr>
            <p:ph type="dt" sz="half" idx="10"/>
          </p:nvPr>
        </p:nvSpPr>
        <p:spPr/>
        <p:txBody>
          <a:bodyPr/>
          <a:lstStyle/>
          <a:p>
            <a:fld id="{C479D640-48FE-44F7-B8DA-D3368D49814B}" type="datetimeFigureOut">
              <a:rPr lang="en-US" smtClean="0"/>
              <a:t>9/5/2025</a:t>
            </a:fld>
            <a:endParaRPr lang="en-US"/>
          </a:p>
        </p:txBody>
      </p:sp>
      <p:sp>
        <p:nvSpPr>
          <p:cNvPr id="5" name="Footer Placeholder 4">
            <a:extLst>
              <a:ext uri="{FF2B5EF4-FFF2-40B4-BE49-F238E27FC236}">
                <a16:creationId xmlns:a16="http://schemas.microsoft.com/office/drawing/2014/main" id="{0ECC34D3-BB5C-1CF7-D90E-E3EFAECFAA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533C4-999A-8CB9-15C7-1841E519FC68}"/>
              </a:ext>
            </a:extLst>
          </p:cNvPr>
          <p:cNvSpPr>
            <a:spLocks noGrp="1"/>
          </p:cNvSpPr>
          <p:nvPr>
            <p:ph type="sldNum" sz="quarter" idx="12"/>
          </p:nvPr>
        </p:nvSpPr>
        <p:spPr/>
        <p:txBody>
          <a:bodyPr/>
          <a:lstStyle/>
          <a:p>
            <a:fld id="{F59B3CCE-34B6-441E-B275-0947B417F98F}" type="slidenum">
              <a:rPr lang="en-US" smtClean="0"/>
              <a:t>‹#›</a:t>
            </a:fld>
            <a:endParaRPr lang="en-US"/>
          </a:p>
        </p:txBody>
      </p:sp>
    </p:spTree>
    <p:extLst>
      <p:ext uri="{BB962C8B-B14F-4D97-AF65-F5344CB8AC3E}">
        <p14:creationId xmlns:p14="http://schemas.microsoft.com/office/powerpoint/2010/main" val="2170868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AEDB18-298B-8E6E-E0EF-A1D63E570F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606D35-8D65-DF0C-3989-488BB8D27A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617B7-F47B-AFF7-6090-5C5432829B17}"/>
              </a:ext>
            </a:extLst>
          </p:cNvPr>
          <p:cNvSpPr>
            <a:spLocks noGrp="1"/>
          </p:cNvSpPr>
          <p:nvPr>
            <p:ph type="dt" sz="half" idx="10"/>
          </p:nvPr>
        </p:nvSpPr>
        <p:spPr/>
        <p:txBody>
          <a:bodyPr/>
          <a:lstStyle/>
          <a:p>
            <a:fld id="{C479D640-48FE-44F7-B8DA-D3368D49814B}" type="datetimeFigureOut">
              <a:rPr lang="en-US" smtClean="0"/>
              <a:t>9/5/2025</a:t>
            </a:fld>
            <a:endParaRPr lang="en-US"/>
          </a:p>
        </p:txBody>
      </p:sp>
      <p:sp>
        <p:nvSpPr>
          <p:cNvPr id="5" name="Footer Placeholder 4">
            <a:extLst>
              <a:ext uri="{FF2B5EF4-FFF2-40B4-BE49-F238E27FC236}">
                <a16:creationId xmlns:a16="http://schemas.microsoft.com/office/drawing/2014/main" id="{4A2E9AB4-E36D-458C-0929-DDDD5F446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D87CC1-7BE8-7400-1539-62FF4C3B781B}"/>
              </a:ext>
            </a:extLst>
          </p:cNvPr>
          <p:cNvSpPr>
            <a:spLocks noGrp="1"/>
          </p:cNvSpPr>
          <p:nvPr>
            <p:ph type="sldNum" sz="quarter" idx="12"/>
          </p:nvPr>
        </p:nvSpPr>
        <p:spPr/>
        <p:txBody>
          <a:bodyPr/>
          <a:lstStyle/>
          <a:p>
            <a:fld id="{F59B3CCE-34B6-441E-B275-0947B417F98F}" type="slidenum">
              <a:rPr lang="en-US" smtClean="0"/>
              <a:t>‹#›</a:t>
            </a:fld>
            <a:endParaRPr lang="en-US"/>
          </a:p>
        </p:txBody>
      </p:sp>
    </p:spTree>
    <p:extLst>
      <p:ext uri="{BB962C8B-B14F-4D97-AF65-F5344CB8AC3E}">
        <p14:creationId xmlns:p14="http://schemas.microsoft.com/office/powerpoint/2010/main" val="350423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CA967-B365-40E0-750C-6370FEA337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206779-CEC7-16D6-C8A1-C6F5FEC516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E988EE-5562-EB1E-A0D6-EB9476642BF3}"/>
              </a:ext>
            </a:extLst>
          </p:cNvPr>
          <p:cNvSpPr>
            <a:spLocks noGrp="1"/>
          </p:cNvSpPr>
          <p:nvPr>
            <p:ph type="dt" sz="half" idx="10"/>
          </p:nvPr>
        </p:nvSpPr>
        <p:spPr/>
        <p:txBody>
          <a:bodyPr/>
          <a:lstStyle/>
          <a:p>
            <a:fld id="{C479D640-48FE-44F7-B8DA-D3368D49814B}" type="datetimeFigureOut">
              <a:rPr lang="en-US" smtClean="0"/>
              <a:t>9/5/2025</a:t>
            </a:fld>
            <a:endParaRPr lang="en-US"/>
          </a:p>
        </p:txBody>
      </p:sp>
      <p:sp>
        <p:nvSpPr>
          <p:cNvPr id="5" name="Footer Placeholder 4">
            <a:extLst>
              <a:ext uri="{FF2B5EF4-FFF2-40B4-BE49-F238E27FC236}">
                <a16:creationId xmlns:a16="http://schemas.microsoft.com/office/drawing/2014/main" id="{C7A1081E-CFD9-179E-7387-937AFD92B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345D6-4525-8237-C849-0D6BA7E7785A}"/>
              </a:ext>
            </a:extLst>
          </p:cNvPr>
          <p:cNvSpPr>
            <a:spLocks noGrp="1"/>
          </p:cNvSpPr>
          <p:nvPr>
            <p:ph type="sldNum" sz="quarter" idx="12"/>
          </p:nvPr>
        </p:nvSpPr>
        <p:spPr/>
        <p:txBody>
          <a:bodyPr/>
          <a:lstStyle/>
          <a:p>
            <a:fld id="{F59B3CCE-34B6-441E-B275-0947B417F98F}" type="slidenum">
              <a:rPr lang="en-US" smtClean="0"/>
              <a:t>‹#›</a:t>
            </a:fld>
            <a:endParaRPr lang="en-US"/>
          </a:p>
        </p:txBody>
      </p:sp>
    </p:spTree>
    <p:extLst>
      <p:ext uri="{BB962C8B-B14F-4D97-AF65-F5344CB8AC3E}">
        <p14:creationId xmlns:p14="http://schemas.microsoft.com/office/powerpoint/2010/main" val="4260966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7A1AD-B4A9-BA7C-5900-535183BD89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07AF81-17D7-36E3-A790-ED8821BE2E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4A65D6-64EF-E4E8-633F-D928668E2BBC}"/>
              </a:ext>
            </a:extLst>
          </p:cNvPr>
          <p:cNvSpPr>
            <a:spLocks noGrp="1"/>
          </p:cNvSpPr>
          <p:nvPr>
            <p:ph type="dt" sz="half" idx="10"/>
          </p:nvPr>
        </p:nvSpPr>
        <p:spPr/>
        <p:txBody>
          <a:bodyPr/>
          <a:lstStyle/>
          <a:p>
            <a:fld id="{C479D640-48FE-44F7-B8DA-D3368D49814B}" type="datetimeFigureOut">
              <a:rPr lang="en-US" smtClean="0"/>
              <a:t>9/5/2025</a:t>
            </a:fld>
            <a:endParaRPr lang="en-US"/>
          </a:p>
        </p:txBody>
      </p:sp>
      <p:sp>
        <p:nvSpPr>
          <p:cNvPr id="5" name="Footer Placeholder 4">
            <a:extLst>
              <a:ext uri="{FF2B5EF4-FFF2-40B4-BE49-F238E27FC236}">
                <a16:creationId xmlns:a16="http://schemas.microsoft.com/office/drawing/2014/main" id="{68C0C44D-9266-24DE-F4CB-B33D753B80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E4867-96F1-CDD9-7634-5C205E49CA8C}"/>
              </a:ext>
            </a:extLst>
          </p:cNvPr>
          <p:cNvSpPr>
            <a:spLocks noGrp="1"/>
          </p:cNvSpPr>
          <p:nvPr>
            <p:ph type="sldNum" sz="quarter" idx="12"/>
          </p:nvPr>
        </p:nvSpPr>
        <p:spPr/>
        <p:txBody>
          <a:bodyPr/>
          <a:lstStyle/>
          <a:p>
            <a:fld id="{F59B3CCE-34B6-441E-B275-0947B417F98F}" type="slidenum">
              <a:rPr lang="en-US" smtClean="0"/>
              <a:t>‹#›</a:t>
            </a:fld>
            <a:endParaRPr lang="en-US"/>
          </a:p>
        </p:txBody>
      </p:sp>
    </p:spTree>
    <p:extLst>
      <p:ext uri="{BB962C8B-B14F-4D97-AF65-F5344CB8AC3E}">
        <p14:creationId xmlns:p14="http://schemas.microsoft.com/office/powerpoint/2010/main" val="4178669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4C306-DE24-C451-2786-DB38DD308D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E1D37C-27AB-4D64-86FC-22790BED25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2535D7-097C-FB90-A1BB-8917296C1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6DCE5E-9C36-7DA4-DF23-2AF87E3CEBB6}"/>
              </a:ext>
            </a:extLst>
          </p:cNvPr>
          <p:cNvSpPr>
            <a:spLocks noGrp="1"/>
          </p:cNvSpPr>
          <p:nvPr>
            <p:ph type="dt" sz="half" idx="10"/>
          </p:nvPr>
        </p:nvSpPr>
        <p:spPr/>
        <p:txBody>
          <a:bodyPr/>
          <a:lstStyle/>
          <a:p>
            <a:fld id="{C479D640-48FE-44F7-B8DA-D3368D49814B}" type="datetimeFigureOut">
              <a:rPr lang="en-US" smtClean="0"/>
              <a:t>9/5/2025</a:t>
            </a:fld>
            <a:endParaRPr lang="en-US"/>
          </a:p>
        </p:txBody>
      </p:sp>
      <p:sp>
        <p:nvSpPr>
          <p:cNvPr id="6" name="Footer Placeholder 5">
            <a:extLst>
              <a:ext uri="{FF2B5EF4-FFF2-40B4-BE49-F238E27FC236}">
                <a16:creationId xmlns:a16="http://schemas.microsoft.com/office/drawing/2014/main" id="{F1740CB8-CAEB-ED50-5447-4A679304A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267919-6153-F342-61E3-2C3E6228E5C3}"/>
              </a:ext>
            </a:extLst>
          </p:cNvPr>
          <p:cNvSpPr>
            <a:spLocks noGrp="1"/>
          </p:cNvSpPr>
          <p:nvPr>
            <p:ph type="sldNum" sz="quarter" idx="12"/>
          </p:nvPr>
        </p:nvSpPr>
        <p:spPr/>
        <p:txBody>
          <a:bodyPr/>
          <a:lstStyle/>
          <a:p>
            <a:fld id="{F59B3CCE-34B6-441E-B275-0947B417F98F}" type="slidenum">
              <a:rPr lang="en-US" smtClean="0"/>
              <a:t>‹#›</a:t>
            </a:fld>
            <a:endParaRPr lang="en-US"/>
          </a:p>
        </p:txBody>
      </p:sp>
    </p:spTree>
    <p:extLst>
      <p:ext uri="{BB962C8B-B14F-4D97-AF65-F5344CB8AC3E}">
        <p14:creationId xmlns:p14="http://schemas.microsoft.com/office/powerpoint/2010/main" val="1036541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C2C90-7F8F-651D-99FF-0498091E31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90BF63-D893-419A-4B0D-D5094DD2C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967EEB-C99A-13A0-D8BA-D2802D1BDF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EDE76D-9C50-5B91-B768-24100F8A37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E29D96-D0B4-9FF4-6C24-A3FAB07785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FB6145-F434-2E87-CBA2-AE3272BE62C3}"/>
              </a:ext>
            </a:extLst>
          </p:cNvPr>
          <p:cNvSpPr>
            <a:spLocks noGrp="1"/>
          </p:cNvSpPr>
          <p:nvPr>
            <p:ph type="dt" sz="half" idx="10"/>
          </p:nvPr>
        </p:nvSpPr>
        <p:spPr/>
        <p:txBody>
          <a:bodyPr/>
          <a:lstStyle/>
          <a:p>
            <a:fld id="{C479D640-48FE-44F7-B8DA-D3368D49814B}" type="datetimeFigureOut">
              <a:rPr lang="en-US" smtClean="0"/>
              <a:t>9/5/2025</a:t>
            </a:fld>
            <a:endParaRPr lang="en-US"/>
          </a:p>
        </p:txBody>
      </p:sp>
      <p:sp>
        <p:nvSpPr>
          <p:cNvPr id="8" name="Footer Placeholder 7">
            <a:extLst>
              <a:ext uri="{FF2B5EF4-FFF2-40B4-BE49-F238E27FC236}">
                <a16:creationId xmlns:a16="http://schemas.microsoft.com/office/drawing/2014/main" id="{ADEFF0D6-6887-02EB-1856-2C58C56BEB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76C752-BDA9-28DB-4F59-B7CCB4BC0794}"/>
              </a:ext>
            </a:extLst>
          </p:cNvPr>
          <p:cNvSpPr>
            <a:spLocks noGrp="1"/>
          </p:cNvSpPr>
          <p:nvPr>
            <p:ph type="sldNum" sz="quarter" idx="12"/>
          </p:nvPr>
        </p:nvSpPr>
        <p:spPr/>
        <p:txBody>
          <a:bodyPr/>
          <a:lstStyle/>
          <a:p>
            <a:fld id="{F59B3CCE-34B6-441E-B275-0947B417F98F}" type="slidenum">
              <a:rPr lang="en-US" smtClean="0"/>
              <a:t>‹#›</a:t>
            </a:fld>
            <a:endParaRPr lang="en-US"/>
          </a:p>
        </p:txBody>
      </p:sp>
    </p:spTree>
    <p:extLst>
      <p:ext uri="{BB962C8B-B14F-4D97-AF65-F5344CB8AC3E}">
        <p14:creationId xmlns:p14="http://schemas.microsoft.com/office/powerpoint/2010/main" val="3646497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5869D-F4EC-D0F3-7766-2009F9F947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4EAFDA-A39A-0302-03FD-3B89127CA2B8}"/>
              </a:ext>
            </a:extLst>
          </p:cNvPr>
          <p:cNvSpPr>
            <a:spLocks noGrp="1"/>
          </p:cNvSpPr>
          <p:nvPr>
            <p:ph type="dt" sz="half" idx="10"/>
          </p:nvPr>
        </p:nvSpPr>
        <p:spPr/>
        <p:txBody>
          <a:bodyPr/>
          <a:lstStyle/>
          <a:p>
            <a:fld id="{C479D640-48FE-44F7-B8DA-D3368D49814B}" type="datetimeFigureOut">
              <a:rPr lang="en-US" smtClean="0"/>
              <a:t>9/5/2025</a:t>
            </a:fld>
            <a:endParaRPr lang="en-US"/>
          </a:p>
        </p:txBody>
      </p:sp>
      <p:sp>
        <p:nvSpPr>
          <p:cNvPr id="4" name="Footer Placeholder 3">
            <a:extLst>
              <a:ext uri="{FF2B5EF4-FFF2-40B4-BE49-F238E27FC236}">
                <a16:creationId xmlns:a16="http://schemas.microsoft.com/office/drawing/2014/main" id="{93104E80-57B5-08B7-0A76-62CC3BE668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51A1E5-8335-F876-19A7-1D850DDA69CD}"/>
              </a:ext>
            </a:extLst>
          </p:cNvPr>
          <p:cNvSpPr>
            <a:spLocks noGrp="1"/>
          </p:cNvSpPr>
          <p:nvPr>
            <p:ph type="sldNum" sz="quarter" idx="12"/>
          </p:nvPr>
        </p:nvSpPr>
        <p:spPr/>
        <p:txBody>
          <a:bodyPr/>
          <a:lstStyle/>
          <a:p>
            <a:fld id="{F59B3CCE-34B6-441E-B275-0947B417F98F}" type="slidenum">
              <a:rPr lang="en-US" smtClean="0"/>
              <a:t>‹#›</a:t>
            </a:fld>
            <a:endParaRPr lang="en-US"/>
          </a:p>
        </p:txBody>
      </p:sp>
    </p:spTree>
    <p:extLst>
      <p:ext uri="{BB962C8B-B14F-4D97-AF65-F5344CB8AC3E}">
        <p14:creationId xmlns:p14="http://schemas.microsoft.com/office/powerpoint/2010/main" val="285328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FF1798-3350-1697-9BF9-32DD7A8BD2EC}"/>
              </a:ext>
            </a:extLst>
          </p:cNvPr>
          <p:cNvSpPr>
            <a:spLocks noGrp="1"/>
          </p:cNvSpPr>
          <p:nvPr>
            <p:ph type="dt" sz="half" idx="10"/>
          </p:nvPr>
        </p:nvSpPr>
        <p:spPr/>
        <p:txBody>
          <a:bodyPr/>
          <a:lstStyle/>
          <a:p>
            <a:fld id="{C479D640-48FE-44F7-B8DA-D3368D49814B}" type="datetimeFigureOut">
              <a:rPr lang="en-US" smtClean="0"/>
              <a:t>9/5/2025</a:t>
            </a:fld>
            <a:endParaRPr lang="en-US"/>
          </a:p>
        </p:txBody>
      </p:sp>
      <p:sp>
        <p:nvSpPr>
          <p:cNvPr id="3" name="Footer Placeholder 2">
            <a:extLst>
              <a:ext uri="{FF2B5EF4-FFF2-40B4-BE49-F238E27FC236}">
                <a16:creationId xmlns:a16="http://schemas.microsoft.com/office/drawing/2014/main" id="{D9F9C874-B27E-2F35-F73B-5F19BEEAB8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651F61-74D5-FC4C-6F0C-EFE230B27E77}"/>
              </a:ext>
            </a:extLst>
          </p:cNvPr>
          <p:cNvSpPr>
            <a:spLocks noGrp="1"/>
          </p:cNvSpPr>
          <p:nvPr>
            <p:ph type="sldNum" sz="quarter" idx="12"/>
          </p:nvPr>
        </p:nvSpPr>
        <p:spPr/>
        <p:txBody>
          <a:bodyPr/>
          <a:lstStyle/>
          <a:p>
            <a:fld id="{F59B3CCE-34B6-441E-B275-0947B417F98F}" type="slidenum">
              <a:rPr lang="en-US" smtClean="0"/>
              <a:t>‹#›</a:t>
            </a:fld>
            <a:endParaRPr lang="en-US"/>
          </a:p>
        </p:txBody>
      </p:sp>
    </p:spTree>
    <p:extLst>
      <p:ext uri="{BB962C8B-B14F-4D97-AF65-F5344CB8AC3E}">
        <p14:creationId xmlns:p14="http://schemas.microsoft.com/office/powerpoint/2010/main" val="379110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39E4-69C3-6ACB-5D41-E53998FBEE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C874BA-6781-C743-5684-C2B53EAFC0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E61E8C-A18C-2134-1338-9C2ACE29E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CCBEF7-9C90-BE89-7AF7-E633D86F50EA}"/>
              </a:ext>
            </a:extLst>
          </p:cNvPr>
          <p:cNvSpPr>
            <a:spLocks noGrp="1"/>
          </p:cNvSpPr>
          <p:nvPr>
            <p:ph type="dt" sz="half" idx="10"/>
          </p:nvPr>
        </p:nvSpPr>
        <p:spPr/>
        <p:txBody>
          <a:bodyPr/>
          <a:lstStyle/>
          <a:p>
            <a:fld id="{C479D640-48FE-44F7-B8DA-D3368D49814B}" type="datetimeFigureOut">
              <a:rPr lang="en-US" smtClean="0"/>
              <a:t>9/5/2025</a:t>
            </a:fld>
            <a:endParaRPr lang="en-US"/>
          </a:p>
        </p:txBody>
      </p:sp>
      <p:sp>
        <p:nvSpPr>
          <p:cNvPr id="6" name="Footer Placeholder 5">
            <a:extLst>
              <a:ext uri="{FF2B5EF4-FFF2-40B4-BE49-F238E27FC236}">
                <a16:creationId xmlns:a16="http://schemas.microsoft.com/office/drawing/2014/main" id="{752D7289-84C5-28FE-2006-11B177F9A7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0526A1-8911-A203-45D7-DF8E4FD6EEF0}"/>
              </a:ext>
            </a:extLst>
          </p:cNvPr>
          <p:cNvSpPr>
            <a:spLocks noGrp="1"/>
          </p:cNvSpPr>
          <p:nvPr>
            <p:ph type="sldNum" sz="quarter" idx="12"/>
          </p:nvPr>
        </p:nvSpPr>
        <p:spPr/>
        <p:txBody>
          <a:bodyPr/>
          <a:lstStyle/>
          <a:p>
            <a:fld id="{F59B3CCE-34B6-441E-B275-0947B417F98F}" type="slidenum">
              <a:rPr lang="en-US" smtClean="0"/>
              <a:t>‹#›</a:t>
            </a:fld>
            <a:endParaRPr lang="en-US"/>
          </a:p>
        </p:txBody>
      </p:sp>
    </p:spTree>
    <p:extLst>
      <p:ext uri="{BB962C8B-B14F-4D97-AF65-F5344CB8AC3E}">
        <p14:creationId xmlns:p14="http://schemas.microsoft.com/office/powerpoint/2010/main" val="507864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9D1A-BC0E-861C-5825-78CE502642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68640A-C157-798D-3187-D73966E51A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D75BCC-CC76-1454-3E5B-EF3D3162A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A6495B-0D72-70C8-B3C6-DB2D84796293}"/>
              </a:ext>
            </a:extLst>
          </p:cNvPr>
          <p:cNvSpPr>
            <a:spLocks noGrp="1"/>
          </p:cNvSpPr>
          <p:nvPr>
            <p:ph type="dt" sz="half" idx="10"/>
          </p:nvPr>
        </p:nvSpPr>
        <p:spPr/>
        <p:txBody>
          <a:bodyPr/>
          <a:lstStyle/>
          <a:p>
            <a:fld id="{C479D640-48FE-44F7-B8DA-D3368D49814B}" type="datetimeFigureOut">
              <a:rPr lang="en-US" smtClean="0"/>
              <a:t>9/5/2025</a:t>
            </a:fld>
            <a:endParaRPr lang="en-US"/>
          </a:p>
        </p:txBody>
      </p:sp>
      <p:sp>
        <p:nvSpPr>
          <p:cNvPr id="6" name="Footer Placeholder 5">
            <a:extLst>
              <a:ext uri="{FF2B5EF4-FFF2-40B4-BE49-F238E27FC236}">
                <a16:creationId xmlns:a16="http://schemas.microsoft.com/office/drawing/2014/main" id="{789C25DA-34BD-6690-9030-0B6A82548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4AE924-AB27-9FB0-4FEE-2088B283F18A}"/>
              </a:ext>
            </a:extLst>
          </p:cNvPr>
          <p:cNvSpPr>
            <a:spLocks noGrp="1"/>
          </p:cNvSpPr>
          <p:nvPr>
            <p:ph type="sldNum" sz="quarter" idx="12"/>
          </p:nvPr>
        </p:nvSpPr>
        <p:spPr/>
        <p:txBody>
          <a:bodyPr/>
          <a:lstStyle/>
          <a:p>
            <a:fld id="{F59B3CCE-34B6-441E-B275-0947B417F98F}" type="slidenum">
              <a:rPr lang="en-US" smtClean="0"/>
              <a:t>‹#›</a:t>
            </a:fld>
            <a:endParaRPr lang="en-US"/>
          </a:p>
        </p:txBody>
      </p:sp>
    </p:spTree>
    <p:extLst>
      <p:ext uri="{BB962C8B-B14F-4D97-AF65-F5344CB8AC3E}">
        <p14:creationId xmlns:p14="http://schemas.microsoft.com/office/powerpoint/2010/main" val="3956924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7FF2C4-23AC-BF93-7CBB-2F7CE05FE4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417056-B6AF-03D1-2FC5-0186B810A8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9C9736-3406-696C-BECE-001EFB5D2D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79D640-48FE-44F7-B8DA-D3368D49814B}" type="datetimeFigureOut">
              <a:rPr lang="en-US" smtClean="0"/>
              <a:t>9/5/2025</a:t>
            </a:fld>
            <a:endParaRPr lang="en-US"/>
          </a:p>
        </p:txBody>
      </p:sp>
      <p:sp>
        <p:nvSpPr>
          <p:cNvPr id="5" name="Footer Placeholder 4">
            <a:extLst>
              <a:ext uri="{FF2B5EF4-FFF2-40B4-BE49-F238E27FC236}">
                <a16:creationId xmlns:a16="http://schemas.microsoft.com/office/drawing/2014/main" id="{FC5E789E-1653-5638-7DE7-678F92AE72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8A233CF-D9D1-81A8-225D-9297FAD84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59B3CCE-34B6-441E-B275-0947B417F98F}" type="slidenum">
              <a:rPr lang="en-US" smtClean="0"/>
              <a:t>‹#›</a:t>
            </a:fld>
            <a:endParaRPr lang="en-US"/>
          </a:p>
        </p:txBody>
      </p:sp>
    </p:spTree>
    <p:extLst>
      <p:ext uri="{BB962C8B-B14F-4D97-AF65-F5344CB8AC3E}">
        <p14:creationId xmlns:p14="http://schemas.microsoft.com/office/powerpoint/2010/main" val="4138717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msha.gov/30CFR/75.344.htm" TargetMode="External"/><Relationship Id="rId2" Type="http://schemas.openxmlformats.org/officeDocument/2006/relationships/hyperlink" Target="http://www.msha.gov/30CFR/75.340.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hyperlink" Target="http://www.msha.gov/30CFR/75.363.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9262C06-F441-B9EB-70F7-D09FC88F372B}"/>
              </a:ext>
            </a:extLst>
          </p:cNvPr>
          <p:cNvSpPr>
            <a:spLocks noGrp="1"/>
          </p:cNvSpPr>
          <p:nvPr>
            <p:ph type="title"/>
          </p:nvPr>
        </p:nvSpPr>
        <p:spPr>
          <a:xfrm>
            <a:off x="838200" y="556995"/>
            <a:ext cx="10515600" cy="1133693"/>
          </a:xfrm>
        </p:spPr>
        <p:txBody>
          <a:bodyPr>
            <a:normAutofit/>
          </a:bodyPr>
          <a:lstStyle/>
          <a:p>
            <a:r>
              <a:rPr lang="en-US" sz="5200" b="1">
                <a:latin typeface="Times New Roman" panose="02020603050405020304" pitchFamily="18" charset="0"/>
                <a:cs typeface="Times New Roman" panose="02020603050405020304" pitchFamily="18" charset="0"/>
              </a:rPr>
              <a:t>Pre-shift - Onshift Examinations</a:t>
            </a:r>
          </a:p>
        </p:txBody>
      </p:sp>
      <p:graphicFrame>
        <p:nvGraphicFramePr>
          <p:cNvPr id="15" name="Content Placeholder 2">
            <a:extLst>
              <a:ext uri="{FF2B5EF4-FFF2-40B4-BE49-F238E27FC236}">
                <a16:creationId xmlns:a16="http://schemas.microsoft.com/office/drawing/2014/main" id="{09D96DBB-75BB-04A0-95A4-EB2A8AAE949E}"/>
              </a:ext>
            </a:extLst>
          </p:cNvPr>
          <p:cNvGraphicFramePr>
            <a:graphicFrameLocks noGrp="1"/>
          </p:cNvGraphicFramePr>
          <p:nvPr>
            <p:ph idx="1"/>
            <p:extLst>
              <p:ext uri="{D42A27DB-BD31-4B8C-83A1-F6EECF244321}">
                <p14:modId xmlns:p14="http://schemas.microsoft.com/office/powerpoint/2010/main" val="8393700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7983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C07762-E688-C9B9-5531-D16F7FC5DE7D}"/>
              </a:ext>
            </a:extLst>
          </p:cNvPr>
          <p:cNvSpPr>
            <a:spLocks noGrp="1"/>
          </p:cNvSpPr>
          <p:nvPr>
            <p:ph type="title"/>
          </p:nvPr>
        </p:nvSpPr>
        <p:spPr>
          <a:xfrm>
            <a:off x="922718" y="1807429"/>
            <a:ext cx="9559631" cy="1597433"/>
          </a:xfrm>
        </p:spPr>
        <p:txBody>
          <a:bodyPr>
            <a:normAutofit/>
          </a:bodyPr>
          <a:lstStyle/>
          <a:p>
            <a:r>
              <a:rPr lang="en-US" sz="2400" b="1" i="0" u="none" strike="noStrike" baseline="0" dirty="0">
                <a:latin typeface="Times New Roman" panose="02020603050405020304" pitchFamily="18" charset="0"/>
                <a:cs typeface="Times New Roman" panose="02020603050405020304" pitchFamily="18" charset="0"/>
              </a:rPr>
              <a:t>§22A-2-20. Preparation of danger signal by fire boss or certified person acting as such prior to examination; report; records open for inspection.</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F0B6556-3148-7C9D-9A0D-4CA951B82C14}"/>
              </a:ext>
            </a:extLst>
          </p:cNvPr>
          <p:cNvSpPr>
            <a:spLocks noGrp="1"/>
          </p:cNvSpPr>
          <p:nvPr>
            <p:ph idx="1"/>
          </p:nvPr>
        </p:nvSpPr>
        <p:spPr>
          <a:xfrm>
            <a:off x="1036317" y="2612837"/>
            <a:ext cx="10119362" cy="4245163"/>
          </a:xfrm>
        </p:spPr>
        <p:txBody>
          <a:bodyPr anchor="ctr">
            <a:normAutofit/>
          </a:bodyPr>
          <a:lstStyle/>
          <a:p>
            <a:r>
              <a:rPr lang="en-US" sz="2400" b="0" i="0" u="none" strike="noStrike" baseline="0" dirty="0">
                <a:latin typeface="Times New Roman" panose="02020603050405020304" pitchFamily="18" charset="0"/>
                <a:cs typeface="Times New Roman" panose="02020603050405020304" pitchFamily="18" charset="0"/>
              </a:rPr>
              <a:t>(a) It is the duty of the fire boss, or a certified person acting as such, to prepare a danger signal </a:t>
            </a:r>
            <a:r>
              <a:rPr lang="en-US" sz="2400" b="0" i="0" u="none" strike="noStrike" baseline="0" dirty="0">
                <a:highlight>
                  <a:srgbClr val="FFFF00"/>
                </a:highlight>
                <a:latin typeface="Times New Roman" panose="02020603050405020304" pitchFamily="18" charset="0"/>
                <a:cs typeface="Times New Roman" panose="02020603050405020304" pitchFamily="18" charset="0"/>
              </a:rPr>
              <a:t>(a separate signal for each shift)</a:t>
            </a:r>
            <a:r>
              <a:rPr lang="en-US" sz="2400" b="0" i="0" u="none" strike="noStrike" baseline="0" dirty="0">
                <a:latin typeface="Times New Roman" panose="02020603050405020304" pitchFamily="18" charset="0"/>
                <a:cs typeface="Times New Roman" panose="02020603050405020304" pitchFamily="18" charset="0"/>
              </a:rPr>
              <a:t> with red color at the mine entrance at the beginning of his or her shift or prior to his or her entering the mine to make his or her examination and, except for those persons already on</a:t>
            </a:r>
            <a:r>
              <a:rPr lang="en-US" sz="2400" dirty="0">
                <a:latin typeface="Times New Roman" panose="02020603050405020304" pitchFamily="18" charset="0"/>
                <a:cs typeface="Times New Roman" panose="02020603050405020304" pitchFamily="18" charset="0"/>
              </a:rPr>
              <a:t> </a:t>
            </a:r>
            <a:r>
              <a:rPr lang="en-US" sz="2400" b="0" i="0" u="none" strike="noStrike" baseline="0" dirty="0">
                <a:latin typeface="Times New Roman" panose="02020603050405020304" pitchFamily="18" charset="0"/>
                <a:cs typeface="Times New Roman" panose="02020603050405020304" pitchFamily="18" charset="0"/>
              </a:rPr>
              <a:t>assigned duty, no person except the mine owner, operator or agent, and only then in the case of necessity, shall pass beyond this danger signal until the mine has been examined by the fire boss or other certified person and the mine or certain parts thereof reported by him or her to be safe. </a:t>
            </a:r>
            <a:r>
              <a:rPr lang="en-US" sz="2400" b="0" i="0" u="none" strike="noStrike" baseline="0" dirty="0">
                <a:highlight>
                  <a:srgbClr val="FFFF00"/>
                </a:highlight>
                <a:latin typeface="Times New Roman" panose="02020603050405020304" pitchFamily="18" charset="0"/>
                <a:cs typeface="Times New Roman" panose="02020603050405020304" pitchFamily="18" charset="0"/>
              </a:rPr>
              <a:t>When reported by him or her to be safe, the danger sign or color thereof shall be changed to indicate that the mine is safe in order that</a:t>
            </a:r>
            <a:r>
              <a:rPr lang="en-US" sz="2400" dirty="0">
                <a:highlight>
                  <a:srgbClr val="FFFF00"/>
                </a:highlight>
                <a:latin typeface="Times New Roman" panose="02020603050405020304" pitchFamily="18" charset="0"/>
                <a:cs typeface="Times New Roman" panose="02020603050405020304" pitchFamily="18" charset="0"/>
              </a:rPr>
              <a:t> </a:t>
            </a:r>
            <a:r>
              <a:rPr lang="en-US" sz="2400" b="0" i="0" u="none" strike="noStrike" baseline="0" dirty="0">
                <a:highlight>
                  <a:srgbClr val="FFFF00"/>
                </a:highlight>
                <a:latin typeface="Times New Roman" panose="02020603050405020304" pitchFamily="18" charset="0"/>
                <a:cs typeface="Times New Roman" panose="02020603050405020304" pitchFamily="18" charset="0"/>
              </a:rPr>
              <a:t>employees going on shift may begin work. </a:t>
            </a:r>
            <a:endParaRPr lang="en-US" sz="2400" dirty="0">
              <a:highlight>
                <a:srgbClr val="FFFF00"/>
              </a:highligh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204B547-F959-3232-CE84-4C9B49350E90}"/>
              </a:ext>
            </a:extLst>
          </p:cNvPr>
          <p:cNvSpPr/>
          <p:nvPr/>
        </p:nvSpPr>
        <p:spPr>
          <a:xfrm>
            <a:off x="3914083" y="333705"/>
            <a:ext cx="4823180"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Fire Boss Board</a:t>
            </a:r>
          </a:p>
        </p:txBody>
      </p:sp>
    </p:spTree>
    <p:extLst>
      <p:ext uri="{BB962C8B-B14F-4D97-AF65-F5344CB8AC3E}">
        <p14:creationId xmlns:p14="http://schemas.microsoft.com/office/powerpoint/2010/main" val="1333489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F2FFCB-8B71-AD60-C4E4-12E96032EAD1}"/>
              </a:ext>
            </a:extLst>
          </p:cNvPr>
          <p:cNvSpPr>
            <a:spLocks noGrp="1"/>
          </p:cNvSpPr>
          <p:nvPr>
            <p:ph idx="1"/>
          </p:nvPr>
        </p:nvSpPr>
        <p:spPr>
          <a:xfrm>
            <a:off x="529838" y="1032721"/>
            <a:ext cx="10904435" cy="5708902"/>
          </a:xfrm>
        </p:spPr>
        <p:txBody>
          <a:bodyPr>
            <a:noAutofit/>
          </a:bodyPr>
          <a:lstStyle/>
          <a:p>
            <a:pPr marL="457200" indent="-457200">
              <a:buNone/>
            </a:pPr>
            <a:r>
              <a:rPr lang="en-US" sz="2000" b="0" i="0" u="none" strike="noStrike" baseline="0" dirty="0">
                <a:latin typeface="Times New Roman" panose="02020603050405020304" pitchFamily="18" charset="0"/>
                <a:cs typeface="Times New Roman" panose="02020603050405020304" pitchFamily="18" charset="0"/>
              </a:rPr>
              <a:t>	Each person designated to make the fire boss examinations shall be assigned a definite underground area of the mine, and, in making his or her examination shall examine all active working places in the assigned area and make tests with an approved device for accumulations of methane and oxygen deficiency; examine seals and doors; examine and test the roof, face and ribs in the working places and on active roadways and travelways, approaches to abandoned workings, accessible falls in active sections and areas where any person is scheduled to work or travel underground. </a:t>
            </a:r>
            <a:r>
              <a:rPr lang="en-US" sz="2000" b="0" i="0" u="none" strike="noStrike" baseline="0" dirty="0">
                <a:highlight>
                  <a:srgbClr val="FFFF00"/>
                </a:highlight>
                <a:latin typeface="Times New Roman" panose="02020603050405020304" pitchFamily="18" charset="0"/>
                <a:cs typeface="Times New Roman" panose="02020603050405020304" pitchFamily="18" charset="0"/>
              </a:rPr>
              <a:t>He or she shall place his or her initials and the date at or near the face of each place he or she examines. Should he or she find a condition which he or she considers dangerous to persons entering the areas, he or she shall place a </a:t>
            </a:r>
            <a:r>
              <a:rPr lang="en-US" sz="2000" b="1" i="0" u="none" strike="noStrike" baseline="0" dirty="0">
                <a:highlight>
                  <a:srgbClr val="FFFF00"/>
                </a:highlight>
                <a:latin typeface="Times New Roman" panose="02020603050405020304" pitchFamily="18" charset="0"/>
                <a:cs typeface="Times New Roman" panose="02020603050405020304" pitchFamily="18" charset="0"/>
              </a:rPr>
              <a:t>conspicuous danger sign </a:t>
            </a:r>
            <a:r>
              <a:rPr lang="en-US" sz="2000" b="0" i="0" u="none" strike="noStrike" baseline="0" dirty="0">
                <a:highlight>
                  <a:srgbClr val="FFFF00"/>
                </a:highlight>
                <a:latin typeface="Times New Roman" panose="02020603050405020304" pitchFamily="18" charset="0"/>
                <a:cs typeface="Times New Roman" panose="02020603050405020304" pitchFamily="18" charset="0"/>
              </a:rPr>
              <a:t>at all entrances to the place or places.</a:t>
            </a:r>
            <a:r>
              <a:rPr lang="en-US" sz="2000" b="0" i="0" u="none" strike="noStrike" baseline="0" dirty="0">
                <a:latin typeface="Times New Roman" panose="02020603050405020304" pitchFamily="18" charset="0"/>
                <a:cs typeface="Times New Roman" panose="02020603050405020304" pitchFamily="18" charset="0"/>
              </a:rPr>
              <a:t> Only persons authorized by the mine management may enter the places while the sign is posted and </a:t>
            </a:r>
            <a:r>
              <a:rPr lang="en-US" sz="2000" b="0" i="0" u="none" strike="noStrike" baseline="0" dirty="0">
                <a:highlight>
                  <a:srgbClr val="FFFF00"/>
                </a:highlight>
                <a:latin typeface="Times New Roman" panose="02020603050405020304" pitchFamily="18" charset="0"/>
                <a:cs typeface="Times New Roman" panose="02020603050405020304" pitchFamily="18" charset="0"/>
              </a:rPr>
              <a:t>only for the purpose of eliminating the dangerous condition.</a:t>
            </a:r>
            <a:r>
              <a:rPr lang="en-US" sz="2000" b="0" i="0"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highlight>
                  <a:srgbClr val="FFFF00"/>
                </a:highlight>
                <a:latin typeface="Times New Roman" panose="02020603050405020304" pitchFamily="18" charset="0"/>
                <a:cs typeface="Times New Roman" panose="02020603050405020304" pitchFamily="18" charset="0"/>
              </a:rPr>
              <a:t>Upon completing his or her examination he or she shall report by suitable communication system or in person the results of this examination to a certified person trained as a certified miner with at least two years mining experience designated by mine management to receive and record the report, at a designated station on the surface of the premises of the mine or underground, before other persons enter the mine to work in coal-producing shifts.</a:t>
            </a:r>
            <a:endParaRPr lang="en-US" sz="2000" dirty="0">
              <a:highlight>
                <a:srgbClr val="FFFF00"/>
              </a:highlight>
              <a:latin typeface="Times New Roman" panose="02020603050405020304" pitchFamily="18" charset="0"/>
              <a:cs typeface="Times New Roman" panose="02020603050405020304" pitchFamily="18" charset="0"/>
            </a:endParaRPr>
          </a:p>
          <a:p>
            <a:pPr marL="457200" indent="-457200">
              <a:buNone/>
            </a:pPr>
            <a:r>
              <a:rPr lang="en-US" sz="2000" b="0" i="0" u="none" strike="noStrike" baseline="0" dirty="0">
                <a:latin typeface="Times New Roman" panose="02020603050405020304" pitchFamily="18" charset="0"/>
                <a:cs typeface="Times New Roman" panose="02020603050405020304" pitchFamily="18" charset="0"/>
              </a:rPr>
              <a:t>	He or she shall also </a:t>
            </a:r>
            <a:r>
              <a:rPr lang="en-US" sz="2000" b="0" i="0" u="none" strike="noStrike" baseline="0" dirty="0">
                <a:highlight>
                  <a:srgbClr val="FFFF00"/>
                </a:highlight>
                <a:latin typeface="Times New Roman" panose="02020603050405020304" pitchFamily="18" charset="0"/>
                <a:cs typeface="Times New Roman" panose="02020603050405020304" pitchFamily="18" charset="0"/>
              </a:rPr>
              <a:t>record the results of his or her examination with ink or indelible pencil </a:t>
            </a:r>
            <a:r>
              <a:rPr lang="en-US" sz="2000" b="0" i="0" u="none" strike="noStrike" baseline="0" dirty="0">
                <a:latin typeface="Times New Roman" panose="02020603050405020304" pitchFamily="18" charset="0"/>
                <a:cs typeface="Times New Roman" panose="02020603050405020304" pitchFamily="18" charset="0"/>
              </a:rPr>
              <a:t>in a book prescribed by the director, kept for the purpose at a place on the surface of the mine designated by mine management. All records of daily and weekly reports, as prescribed herein, shall be open for inspection by interested persons.</a:t>
            </a:r>
          </a:p>
          <a:p>
            <a:pPr marL="457200" indent="-457200" algn="l">
              <a:buNone/>
            </a:pPr>
            <a:endParaRPr lang="en-US" sz="20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A33A168-975A-208A-1673-7920F9B3D232}"/>
              </a:ext>
            </a:extLst>
          </p:cNvPr>
          <p:cNvSpPr/>
          <p:nvPr/>
        </p:nvSpPr>
        <p:spPr>
          <a:xfrm>
            <a:off x="3690466" y="192518"/>
            <a:ext cx="4583178"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DANGER BOARDS</a:t>
            </a:r>
          </a:p>
        </p:txBody>
      </p:sp>
    </p:spTree>
    <p:extLst>
      <p:ext uri="{BB962C8B-B14F-4D97-AF65-F5344CB8AC3E}">
        <p14:creationId xmlns:p14="http://schemas.microsoft.com/office/powerpoint/2010/main" val="2657540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Blackboard with solid fill">
            <a:extLst>
              <a:ext uri="{FF2B5EF4-FFF2-40B4-BE49-F238E27FC236}">
                <a16:creationId xmlns:a16="http://schemas.microsoft.com/office/drawing/2014/main" id="{6F80A52B-31E9-8416-6BF6-21664BE149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5302" y="1262317"/>
            <a:ext cx="3876165" cy="3876165"/>
          </a:xfrm>
          <a:prstGeom prst="rect">
            <a:avLst/>
          </a:prstGeom>
        </p:spPr>
      </p:pic>
      <p:sp>
        <p:nvSpPr>
          <p:cNvPr id="3" name="Content Placeholder 2">
            <a:extLst>
              <a:ext uri="{FF2B5EF4-FFF2-40B4-BE49-F238E27FC236}">
                <a16:creationId xmlns:a16="http://schemas.microsoft.com/office/drawing/2014/main" id="{B12987A5-25A1-77DE-8F4F-35FEEA0FE2A2}"/>
              </a:ext>
            </a:extLst>
          </p:cNvPr>
          <p:cNvSpPr>
            <a:spLocks noGrp="1"/>
          </p:cNvSpPr>
          <p:nvPr>
            <p:ph idx="1"/>
          </p:nvPr>
        </p:nvSpPr>
        <p:spPr>
          <a:xfrm>
            <a:off x="4365534" y="432013"/>
            <a:ext cx="7772399" cy="6197172"/>
          </a:xfrm>
        </p:spPr>
        <p:txBody>
          <a:bodyPr anchor="t">
            <a:normAutofit fontScale="92500" lnSpcReduction="10000"/>
          </a:bodyPr>
          <a:lstStyle/>
          <a:p>
            <a:r>
              <a:rPr lang="en-US" sz="2400" b="0" i="0" u="none" strike="noStrike" baseline="0" dirty="0">
                <a:latin typeface="Times New Roman" panose="02020603050405020304" pitchFamily="18" charset="0"/>
                <a:cs typeface="Times New Roman" panose="02020603050405020304" pitchFamily="18" charset="0"/>
              </a:rPr>
              <a:t>(b) </a:t>
            </a:r>
            <a:r>
              <a:rPr lang="en-US" sz="2400" b="1" i="1" u="none" strike="noStrike" baseline="0" dirty="0">
                <a:latin typeface="Times New Roman" panose="02020603050405020304" pitchFamily="18" charset="0"/>
                <a:cs typeface="Times New Roman" panose="02020603050405020304" pitchFamily="18" charset="0"/>
              </a:rPr>
              <a:t>Supplemental examination</a:t>
            </a:r>
            <a:r>
              <a:rPr lang="en-US" sz="2400" b="0" i="1" u="none" strike="noStrike" baseline="0" dirty="0">
                <a:latin typeface="Times New Roman" panose="02020603050405020304" pitchFamily="18" charset="0"/>
                <a:cs typeface="Times New Roman" panose="02020603050405020304" pitchFamily="18" charset="0"/>
              </a:rPr>
              <a:t>. </a:t>
            </a: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0" dirty="0">
                <a:highlight>
                  <a:srgbClr val="FFFF00"/>
                </a:highlight>
                <a:latin typeface="Times New Roman" panose="02020603050405020304" pitchFamily="18" charset="0"/>
                <a:cs typeface="Times New Roman" panose="02020603050405020304" pitchFamily="18" charset="0"/>
              </a:rPr>
              <a:t>When it becomes necessary to have workers enter areas of the mine not covered during the pre-shift examination, a supplemental examination shall be performed by a fire boss or certified person acting as such </a:t>
            </a:r>
            <a:r>
              <a:rPr lang="en-US" sz="2400" b="1" i="0" u="none" strike="noStrike" baseline="0" dirty="0">
                <a:highlight>
                  <a:srgbClr val="FFFF00"/>
                </a:highlight>
                <a:latin typeface="Times New Roman" panose="02020603050405020304" pitchFamily="18" charset="0"/>
                <a:cs typeface="Times New Roman" panose="02020603050405020304" pitchFamily="18" charset="0"/>
              </a:rPr>
              <a:t>within three hours before any person enters the area</a:t>
            </a:r>
            <a:r>
              <a:rPr lang="en-US" sz="2400" b="0" i="0" u="none" strike="noStrike" baseline="0" dirty="0">
                <a:highlight>
                  <a:srgbClr val="FFFF00"/>
                </a:highlight>
                <a:latin typeface="Times New Roman" panose="02020603050405020304" pitchFamily="18" charset="0"/>
                <a:cs typeface="Times New Roman" panose="02020603050405020304" pitchFamily="18" charset="0"/>
              </a:rPr>
              <a:t>. </a:t>
            </a:r>
            <a:r>
              <a:rPr lang="en-US" sz="2400" b="0" i="0" u="none" strike="noStrike" baseline="0" dirty="0">
                <a:latin typeface="Times New Roman" panose="02020603050405020304" pitchFamily="18" charset="0"/>
                <a:cs typeface="Times New Roman" panose="02020603050405020304" pitchFamily="18" charset="0"/>
              </a:rPr>
              <a:t>The fire boss or certified person acting as such shall examine the area for hazardous conditions, determine if air is traveling in its proper direction and test for oxygen deficiency and methane.</a:t>
            </a:r>
          </a:p>
          <a:p>
            <a:r>
              <a:rPr lang="en-US" sz="2400" b="0" i="0" u="none" strike="noStrike" baseline="0" dirty="0">
                <a:highlight>
                  <a:srgbClr val="FFFF00"/>
                </a:highlight>
                <a:latin typeface="Times New Roman" panose="02020603050405020304" pitchFamily="18" charset="0"/>
                <a:cs typeface="Times New Roman" panose="02020603050405020304" pitchFamily="18" charset="0"/>
              </a:rPr>
              <a:t>(c) Each examined area shall be certified by date, time and the initials of the examiner.</a:t>
            </a:r>
          </a:p>
          <a:p>
            <a:r>
              <a:rPr lang="en-US" sz="2400" b="0" i="0" u="none" strike="noStrike" baseline="0" dirty="0">
                <a:latin typeface="Times New Roman" panose="02020603050405020304" pitchFamily="18" charset="0"/>
                <a:cs typeface="Times New Roman" panose="02020603050405020304" pitchFamily="18" charset="0"/>
              </a:rPr>
              <a:t>(d) The results of the examination shall be recorded with ink or indelible pencil by the examiner in the book referenced in subsection (a) of this section before he or she leaves the mine on that shift.</a:t>
            </a:r>
          </a:p>
          <a:p>
            <a:pPr marL="0" indent="0">
              <a:buNone/>
            </a:pPr>
            <a:r>
              <a:rPr lang="en-US" sz="2400" b="1" i="0" u="none" strike="noStrike" baseline="0" dirty="0">
                <a:latin typeface="Times New Roman" panose="02020603050405020304" pitchFamily="18" charset="0"/>
                <a:cs typeface="Times New Roman" panose="02020603050405020304" pitchFamily="18" charset="0"/>
              </a:rPr>
              <a:t>§22A-2-21. Fire bosses to have no superior officers.</a:t>
            </a:r>
          </a:p>
          <a:p>
            <a:pPr marL="457200" indent="-457200">
              <a:buNone/>
            </a:pP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0" dirty="0">
                <a:highlight>
                  <a:srgbClr val="FFFF00"/>
                </a:highlight>
                <a:latin typeface="Times New Roman" panose="02020603050405020304" pitchFamily="18" charset="0"/>
                <a:cs typeface="Times New Roman" panose="02020603050405020304" pitchFamily="18" charset="0"/>
              </a:rPr>
              <a:t>In the performance of the duties devolving upon fire bosses, or certified persons acting as such, they shall have no superior officers, but all the employees working inside of such mine or mines shall be subordinate to them in their particular work</a:t>
            </a:r>
            <a:r>
              <a:rPr lang="en-US" sz="2400" b="0" i="0" u="none" strike="noStrike"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097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9EFE985C-ACB0-6293-38B4-1AEC007B8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950" b="1"/>
          <a:stretch>
            <a:fillRect/>
          </a:stretch>
        </p:blipFill>
        <p:spPr bwMode="auto">
          <a:xfrm>
            <a:off x="0"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0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FF7BF89-1D7A-D1B6-AB3B-A0887A19CCA9}"/>
              </a:ext>
            </a:extLst>
          </p:cNvPr>
          <p:cNvSpPr>
            <a:spLocks noGrp="1"/>
          </p:cNvSpPr>
          <p:nvPr>
            <p:ph idx="1"/>
          </p:nvPr>
        </p:nvSpPr>
        <p:spPr>
          <a:xfrm>
            <a:off x="7107107" y="422520"/>
            <a:ext cx="4952813" cy="5947799"/>
          </a:xfrm>
        </p:spPr>
        <p:txBody>
          <a:bodyPr>
            <a:normAutofit fontScale="92500"/>
          </a:bodyPr>
          <a:lstStyle/>
          <a:p>
            <a:pPr marL="0" indent="0">
              <a:buNone/>
            </a:pPr>
            <a:r>
              <a:rPr lang="en-US" sz="2400" b="1" i="0" u="none" strike="noStrike" baseline="0" dirty="0">
                <a:latin typeface="Times New Roman" panose="02020603050405020304" pitchFamily="18" charset="0"/>
                <a:cs typeface="Times New Roman" panose="02020603050405020304" pitchFamily="18" charset="0"/>
              </a:rPr>
              <a:t>§22A-2-22. Unlawful to enter mine until fire boss reports it safe; </a:t>
            </a:r>
            <a:r>
              <a:rPr lang="en-US" sz="2400" b="1" i="0" u="none" strike="noStrike" baseline="0" dirty="0">
                <a:highlight>
                  <a:srgbClr val="FFFF00"/>
                </a:highlight>
                <a:latin typeface="Times New Roman" panose="02020603050405020304" pitchFamily="18" charset="0"/>
                <a:cs typeface="Times New Roman" panose="02020603050405020304" pitchFamily="18" charset="0"/>
              </a:rPr>
              <a:t>exceptions</a:t>
            </a:r>
            <a:r>
              <a:rPr lang="en-US" sz="2400" b="1" i="0" u="none" strike="noStrike" baseline="0" dirty="0">
                <a:latin typeface="Times New Roman" panose="02020603050405020304" pitchFamily="18" charset="0"/>
                <a:cs typeface="Times New Roman" panose="02020603050405020304" pitchFamily="18" charset="0"/>
              </a:rPr>
              <a:t>.</a:t>
            </a:r>
          </a:p>
          <a:p>
            <a:pPr marL="457200" indent="-457200">
              <a:buNone/>
            </a:pPr>
            <a:r>
              <a:rPr lang="en-US" sz="2400" b="0" i="0" u="none" strike="noStrike" baseline="0" dirty="0">
                <a:latin typeface="Times New Roman" panose="02020603050405020304" pitchFamily="18" charset="0"/>
                <a:cs typeface="Times New Roman" panose="02020603050405020304" pitchFamily="18" charset="0"/>
              </a:rPr>
              <a:t>	No person shall enter such mine or mines for any purpose at the beginning of work upon shift therein until such signal or warning has been given by the fire boss or bosses as to the safety thereof, as by statute provided, except under the direction of the fire boss or bosses, and then for the purpose of assisting in making the mine safe: </a:t>
            </a:r>
            <a:r>
              <a:rPr lang="en-US" sz="2400" b="0" i="0" u="none" strike="noStrike" baseline="0" dirty="0">
                <a:highlight>
                  <a:srgbClr val="FFFF00"/>
                </a:highlight>
                <a:latin typeface="Times New Roman" panose="02020603050405020304" pitchFamily="18" charset="0"/>
                <a:cs typeface="Times New Roman" panose="02020603050405020304" pitchFamily="18" charset="0"/>
              </a:rPr>
              <a:t>Provided, however, That miners regularly employed on a shift during which the mine is being pre-shift examined by a fire boss or certified person shall be permitted to leave or enter the mine in the performance of their duties.</a:t>
            </a:r>
            <a:endParaRPr lang="en-US" sz="2400"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332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5" name="Rectangle 4">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656EF8-B2E5-2CCC-0D77-BE378AFF1667}"/>
              </a:ext>
            </a:extLst>
          </p:cNvPr>
          <p:cNvSpPr>
            <a:spLocks noGrp="1"/>
          </p:cNvSpPr>
          <p:nvPr>
            <p:ph idx="1"/>
          </p:nvPr>
        </p:nvSpPr>
        <p:spPr>
          <a:xfrm>
            <a:off x="997520" y="631132"/>
            <a:ext cx="10275743" cy="5524270"/>
          </a:xfrm>
        </p:spPr>
        <p:txBody>
          <a:bodyPr anchor="ctr">
            <a:normAutofit lnSpcReduction="10000"/>
          </a:bodyPr>
          <a:lstStyle/>
          <a:p>
            <a:pPr marL="0" indent="0">
              <a:buNone/>
            </a:pPr>
            <a:r>
              <a:rPr lang="en-US" sz="2400" b="1" i="0" u="none" strike="noStrike" baseline="0" dirty="0">
                <a:latin typeface="Times New Roman" panose="02020603050405020304" pitchFamily="18" charset="0"/>
                <a:cs typeface="Times New Roman" panose="02020603050405020304" pitchFamily="18" charset="0"/>
              </a:rPr>
              <a:t>§22A-2-23. Authority of fire boss to perform other duties.</a:t>
            </a:r>
          </a:p>
          <a:p>
            <a:pPr marL="457200" indent="-457200">
              <a:buNone/>
            </a:pPr>
            <a:r>
              <a:rPr lang="en-US" sz="2400" b="0" i="0" u="none" strike="noStrike" baseline="0" dirty="0">
                <a:latin typeface="Times New Roman" panose="02020603050405020304" pitchFamily="18" charset="0"/>
                <a:cs typeface="Times New Roman" panose="02020603050405020304" pitchFamily="18" charset="0"/>
              </a:rPr>
              <a:t>	Notwithstanding any other provision in this article contained, any person who holds a certificate issued by the office of miners’ health, safety and training certifying his or her competency to act as fire boss may perform the duties of a fire boss and any other duties, statutory or otherwise, for which he or she is qualified, in the same mine or section and on the same day or shift.</a:t>
            </a:r>
          </a:p>
          <a:p>
            <a:pPr marL="0" indent="0">
              <a:buNone/>
            </a:pPr>
            <a:r>
              <a:rPr lang="en-US" sz="2400" b="1" i="0" u="none" strike="noStrike" baseline="0" dirty="0">
                <a:latin typeface="Times New Roman" panose="02020603050405020304" pitchFamily="18" charset="0"/>
                <a:cs typeface="Times New Roman" panose="02020603050405020304" pitchFamily="18" charset="0"/>
              </a:rPr>
              <a:t>§22A-2-24. Control of coal dust; rock dusting.</a:t>
            </a:r>
          </a:p>
          <a:p>
            <a:pPr marL="457200" indent="-457200"/>
            <a:r>
              <a:rPr lang="en-US" sz="2400" b="0" i="0" u="none" strike="noStrike" baseline="0" dirty="0">
                <a:latin typeface="Times New Roman" panose="02020603050405020304" pitchFamily="18" charset="0"/>
                <a:cs typeface="Times New Roman" panose="02020603050405020304" pitchFamily="18" charset="0"/>
              </a:rPr>
              <a:t>(a) In all mines, dangerous accumulations of fine, dry coal and coal dust shall be removed from the mine, and all dry and dusty operating sections and </a:t>
            </a:r>
            <a:r>
              <a:rPr lang="en-US" sz="2400" b="0" i="0" u="none" strike="noStrike" baseline="0" dirty="0" err="1">
                <a:latin typeface="Times New Roman" panose="02020603050405020304" pitchFamily="18" charset="0"/>
                <a:cs typeface="Times New Roman" panose="02020603050405020304" pitchFamily="18" charset="0"/>
              </a:rPr>
              <a:t>haulageways</a:t>
            </a:r>
            <a:r>
              <a:rPr lang="en-US" sz="2400" b="0" i="0" u="none" strike="noStrike" baseline="0" dirty="0">
                <a:latin typeface="Times New Roman" panose="02020603050405020304" pitchFamily="18" charset="0"/>
                <a:cs typeface="Times New Roman" panose="02020603050405020304" pitchFamily="18" charset="0"/>
              </a:rPr>
              <a:t> and conveyors and back entries shall be rock dusted, or dust allayed by other methods as may be approved by the director.</a:t>
            </a:r>
          </a:p>
          <a:p>
            <a:pPr marL="457200" indent="-457200"/>
            <a:r>
              <a:rPr lang="en-US" sz="2400" b="0" i="0" u="none" strike="noStrike" baseline="0" dirty="0">
                <a:latin typeface="Times New Roman" panose="02020603050405020304" pitchFamily="18" charset="0"/>
                <a:cs typeface="Times New Roman" panose="02020603050405020304" pitchFamily="18" charset="0"/>
              </a:rPr>
              <a:t>(b) All mines or locations in mines that are too wet or too high in incombustible content for a coal dust explosion to initiate or propagate are not required to be rock dusted during the time any of these conditions prevail. Coal dust and other dust in suspension in unusual quantities shall be allayed by sprinkling or other dust allaying devices.</a:t>
            </a:r>
            <a:endParaRPr lang="en-US" sz="2400" dirty="0">
              <a:latin typeface="Times New Roman" panose="02020603050405020304" pitchFamily="18" charset="0"/>
              <a:cs typeface="Times New Roman" panose="02020603050405020304" pitchFamily="18" charset="0"/>
            </a:endParaRPr>
          </a:p>
          <a:p>
            <a:pPr marL="457200" indent="-457200">
              <a:buNone/>
            </a:pP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068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E8172A-BBC1-A9B0-B38F-EA97CCDDEC48}"/>
              </a:ext>
            </a:extLst>
          </p:cNvPr>
          <p:cNvPicPr>
            <a:picLocks noChangeAspect="1"/>
          </p:cNvPicPr>
          <p:nvPr/>
        </p:nvPicPr>
        <p:blipFill>
          <a:blip r:embed="rId2"/>
          <a:srcRect r="40652" b="-2"/>
          <a:stretch>
            <a:fillRect/>
          </a:stretch>
        </p:blipFill>
        <p:spPr>
          <a:xfrm>
            <a:off x="2" y="1587"/>
            <a:ext cx="5228703"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8" name="TextBox 7">
            <a:extLst>
              <a:ext uri="{FF2B5EF4-FFF2-40B4-BE49-F238E27FC236}">
                <a16:creationId xmlns:a16="http://schemas.microsoft.com/office/drawing/2014/main" id="{F0DC2011-8594-AFCE-99B7-21341EB4B505}"/>
              </a:ext>
            </a:extLst>
          </p:cNvPr>
          <p:cNvSpPr txBox="1"/>
          <p:nvPr/>
        </p:nvSpPr>
        <p:spPr>
          <a:xfrm>
            <a:off x="5411585" y="221941"/>
            <a:ext cx="6780413" cy="6555641"/>
          </a:xfrm>
          <a:prstGeom prst="rect">
            <a:avLst/>
          </a:prstGeom>
          <a:noFill/>
        </p:spPr>
        <p:txBody>
          <a:bodyPr wrap="square">
            <a:spAutoFit/>
          </a:bodyPr>
          <a:lstStyle/>
          <a:p>
            <a:pPr marL="457200" indent="-457200" algn="l"/>
            <a:r>
              <a:rPr lang="en-US" sz="2000" b="0" i="0" u="none" strike="noStrike" baseline="0" dirty="0">
                <a:highlight>
                  <a:srgbClr val="FFFF00"/>
                </a:highlight>
                <a:latin typeface="Times New Roman" panose="02020603050405020304" pitchFamily="18" charset="0"/>
                <a:cs typeface="Times New Roman" panose="02020603050405020304" pitchFamily="18" charset="0"/>
              </a:rPr>
              <a:t>(c) In all dry and dusty mines or sections thereof, rock dust shall be applied and maintained upon the roof, floor and sides of all operating sections, </a:t>
            </a:r>
            <a:r>
              <a:rPr lang="en-US" sz="2000" b="0" i="0" u="none" strike="noStrike" baseline="0" dirty="0" err="1">
                <a:highlight>
                  <a:srgbClr val="FFFF00"/>
                </a:highlight>
                <a:latin typeface="Times New Roman" panose="02020603050405020304" pitchFamily="18" charset="0"/>
                <a:cs typeface="Times New Roman" panose="02020603050405020304" pitchFamily="18" charset="0"/>
              </a:rPr>
              <a:t>haulageways</a:t>
            </a:r>
            <a:r>
              <a:rPr lang="en-US" sz="2000" b="0" i="0" u="none" strike="noStrike" baseline="0" dirty="0">
                <a:highlight>
                  <a:srgbClr val="FFFF00"/>
                </a:highlight>
                <a:latin typeface="Times New Roman" panose="02020603050405020304" pitchFamily="18" charset="0"/>
                <a:cs typeface="Times New Roman" panose="02020603050405020304" pitchFamily="18" charset="0"/>
              </a:rPr>
              <a:t> and parallel entries connected thereto by open crosscuts. Back entries shall be rock dusted. </a:t>
            </a:r>
            <a:r>
              <a:rPr lang="en-US" sz="2000" b="1" i="0" u="none" strike="noStrike" baseline="0" dirty="0">
                <a:highlight>
                  <a:srgbClr val="FFFF00"/>
                </a:highlight>
                <a:latin typeface="Times New Roman" panose="02020603050405020304" pitchFamily="18" charset="0"/>
                <a:cs typeface="Times New Roman" panose="02020603050405020304" pitchFamily="18" charset="0"/>
              </a:rPr>
              <a:t>Rock dust shall be so applied to include the last open crosscut of rooms and entries, and to within forty feet of faces</a:t>
            </a:r>
            <a:r>
              <a:rPr lang="en-US" sz="2000" b="0" i="0" u="none" strike="noStrike" baseline="0" dirty="0">
                <a:highlight>
                  <a:srgbClr val="FFFF00"/>
                </a:highlight>
                <a:latin typeface="Times New Roman" panose="02020603050405020304" pitchFamily="18" charset="0"/>
                <a:cs typeface="Times New Roman" panose="02020603050405020304" pitchFamily="18" charset="0"/>
              </a:rPr>
              <a:t>. Rock dust shall be maintained in a quantity that the incombustible content of the mine dust that could initiate or propagate an explosion shall not be less than eighty percent. The incombustible content of mine dust in return entries shall also be </a:t>
            </a:r>
            <a:r>
              <a:rPr lang="en-US" sz="2000" b="1" i="0" u="none" strike="noStrike" baseline="0" dirty="0">
                <a:highlight>
                  <a:srgbClr val="FFFF00"/>
                </a:highlight>
                <a:latin typeface="Times New Roman" panose="02020603050405020304" pitchFamily="18" charset="0"/>
                <a:cs typeface="Times New Roman" panose="02020603050405020304" pitchFamily="18" charset="0"/>
              </a:rPr>
              <a:t>equal to or greater than eighty percent</a:t>
            </a:r>
            <a:r>
              <a:rPr lang="en-US" sz="2000" b="0" i="0" u="none" strike="noStrike" baseline="0" dirty="0">
                <a:highlight>
                  <a:srgbClr val="FFFF00"/>
                </a:highlight>
                <a:latin typeface="Times New Roman" panose="02020603050405020304" pitchFamily="18" charset="0"/>
                <a:cs typeface="Times New Roman" panose="02020603050405020304" pitchFamily="18" charset="0"/>
              </a:rPr>
              <a:t>.</a:t>
            </a:r>
          </a:p>
          <a:p>
            <a:pPr marL="457200" indent="-457200" algn="l"/>
            <a:r>
              <a:rPr lang="en-US" sz="2000" b="0" i="0" u="none" strike="noStrike" baseline="0" dirty="0">
                <a:latin typeface="Times New Roman" panose="02020603050405020304" pitchFamily="18" charset="0"/>
                <a:cs typeface="Times New Roman" panose="02020603050405020304" pitchFamily="18" charset="0"/>
              </a:rPr>
              <a:t>(d) </a:t>
            </a:r>
            <a:r>
              <a:rPr lang="en-US" sz="2000" b="0" i="0" u="none" strike="noStrike" baseline="0" dirty="0">
                <a:highlight>
                  <a:srgbClr val="FFFF00"/>
                </a:highlight>
                <a:latin typeface="Times New Roman" panose="02020603050405020304" pitchFamily="18" charset="0"/>
                <a:cs typeface="Times New Roman" panose="02020603050405020304" pitchFamily="18" charset="0"/>
              </a:rPr>
              <a:t>Rock dust shall not contain more than five percent by volume of quartz or free silica particles and shall be pulverized so that one hundred percent will pass through a twenty-mesh screen and seventy percent or more will pass through a two hundred mesh screen.</a:t>
            </a:r>
          </a:p>
          <a:p>
            <a:pPr marL="457200" indent="-457200" algn="l"/>
            <a:r>
              <a:rPr lang="en-US" sz="2000" b="0" i="0" u="none" strike="noStrike" baseline="0" dirty="0">
                <a:latin typeface="Times New Roman" panose="02020603050405020304" pitchFamily="18" charset="0"/>
                <a:cs typeface="Times New Roman" panose="02020603050405020304" pitchFamily="18" charset="0"/>
              </a:rPr>
              <a:t>(e) If requested by the director, an operator shall provide records establishing the quantity of bulk and bag rock dust purchased for a period not to exceed the immediately preceding six months.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737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4D8103C-088E-9C30-A2C6-87E549327489}"/>
              </a:ext>
            </a:extLst>
          </p:cNvPr>
          <p:cNvSpPr>
            <a:spLocks noGrp="1"/>
          </p:cNvSpPr>
          <p:nvPr>
            <p:ph idx="1"/>
          </p:nvPr>
        </p:nvSpPr>
        <p:spPr>
          <a:xfrm>
            <a:off x="304800" y="1314046"/>
            <a:ext cx="6357378" cy="3880773"/>
          </a:xfrm>
        </p:spPr>
        <p:txBody>
          <a:bodyPr>
            <a:noAutofit/>
          </a:bodyPr>
          <a:lstStyle/>
          <a:p>
            <a:pPr marL="457200" indent="-457200"/>
            <a:r>
              <a:rPr lang="en-US" sz="2000" b="0" dirty="0">
                <a:solidFill>
                  <a:schemeClr val="tx1"/>
                </a:solidFill>
                <a:latin typeface="Times New Roman" panose="02020603050405020304" pitchFamily="18" charset="0"/>
                <a:cs typeface="Times New Roman" panose="02020603050405020304" pitchFamily="18" charset="0"/>
              </a:rPr>
              <a:t>b) The person conducting the pre-shift examination shall examine for hazardous conditions, test for methane and oxygen deficiency, and determine if the air is moving in its proper direction at the following locations:</a:t>
            </a:r>
            <a:br>
              <a:rPr lang="en-US" sz="2000" b="0" dirty="0">
                <a:solidFill>
                  <a:schemeClr val="tx1"/>
                </a:solidFill>
                <a:latin typeface="Times New Roman" panose="02020603050405020304" pitchFamily="18" charset="0"/>
                <a:cs typeface="Times New Roman" panose="02020603050405020304" pitchFamily="18" charset="0"/>
              </a:rPr>
            </a:br>
            <a:r>
              <a:rPr lang="en-US" sz="2000" b="0" dirty="0">
                <a:solidFill>
                  <a:schemeClr val="tx1"/>
                </a:solidFill>
                <a:latin typeface="Times New Roman" panose="02020603050405020304" pitchFamily="18" charset="0"/>
                <a:cs typeface="Times New Roman" panose="02020603050405020304" pitchFamily="18" charset="0"/>
              </a:rPr>
              <a:t>(1) Roadways, travelways and track haulageways where persons are scheduled, prior to the beginning of the pre-shift examination, to work or travel during the oncoming shift.</a:t>
            </a:r>
            <a:br>
              <a:rPr lang="en-US" sz="2000" b="0" dirty="0">
                <a:solidFill>
                  <a:schemeClr val="tx1"/>
                </a:solidFill>
                <a:latin typeface="Times New Roman" panose="02020603050405020304" pitchFamily="18" charset="0"/>
                <a:cs typeface="Times New Roman" panose="02020603050405020304" pitchFamily="18" charset="0"/>
              </a:rPr>
            </a:br>
            <a:r>
              <a:rPr lang="en-US" sz="2000" b="0" dirty="0">
                <a:solidFill>
                  <a:schemeClr val="tx1"/>
                </a:solidFill>
                <a:latin typeface="Times New Roman" panose="02020603050405020304" pitchFamily="18" charset="0"/>
                <a:cs typeface="Times New Roman" panose="02020603050405020304" pitchFamily="18" charset="0"/>
              </a:rPr>
              <a:t>(2) Belt conveyors that will be used to transport persons during the oncoming shift and the entries in which these belt conveyors are located.</a:t>
            </a:r>
            <a:br>
              <a:rPr lang="en-US" sz="2000" b="0" dirty="0">
                <a:solidFill>
                  <a:schemeClr val="tx1"/>
                </a:solidFill>
                <a:latin typeface="Times New Roman" panose="02020603050405020304" pitchFamily="18" charset="0"/>
                <a:cs typeface="Times New Roman" panose="02020603050405020304" pitchFamily="18" charset="0"/>
              </a:rPr>
            </a:b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8" name="Title 2">
            <a:extLst>
              <a:ext uri="{FF2B5EF4-FFF2-40B4-BE49-F238E27FC236}">
                <a16:creationId xmlns:a16="http://schemas.microsoft.com/office/drawing/2014/main" id="{D89B29DE-0D9B-16DC-1B8D-F8029AC58D94}"/>
              </a:ext>
            </a:extLst>
          </p:cNvPr>
          <p:cNvSpPr txBox="1">
            <a:spLocks/>
          </p:cNvSpPr>
          <p:nvPr/>
        </p:nvSpPr>
        <p:spPr>
          <a:xfrm>
            <a:off x="304800" y="421813"/>
            <a:ext cx="8077200" cy="1066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tx1"/>
                </a:solidFill>
                <a:latin typeface="Times New Roman" panose="02020603050405020304" pitchFamily="18" charset="0"/>
                <a:cs typeface="Times New Roman" panose="02020603050405020304" pitchFamily="18" charset="0"/>
              </a:rPr>
              <a:t>30 CFR § 75.360     WV  &amp;22A-2-20 </a:t>
            </a:r>
            <a:br>
              <a:rPr lang="en-US" sz="3200" b="1" dirty="0">
                <a:solidFill>
                  <a:schemeClr val="tx1"/>
                </a:solidFill>
                <a:latin typeface="Times New Roman" panose="02020603050405020304" pitchFamily="18" charset="0"/>
                <a:cs typeface="Times New Roman" panose="02020603050405020304" pitchFamily="18" charset="0"/>
              </a:rPr>
            </a:br>
            <a:r>
              <a:rPr lang="en-US" sz="2000" b="1" dirty="0">
                <a:solidFill>
                  <a:schemeClr val="tx1"/>
                </a:solidFill>
                <a:latin typeface="Times New Roman" panose="02020603050405020304" pitchFamily="18" charset="0"/>
                <a:cs typeface="Times New Roman" panose="02020603050405020304" pitchFamily="18" charset="0"/>
              </a:rPr>
              <a:t>Pre-shift examination</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7FC6341-B90B-9F87-C17F-092CFD25F4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778"/>
          <a:stretch>
            <a:fillRect/>
          </a:stretch>
        </p:blipFill>
        <p:spPr bwMode="auto">
          <a:xfrm>
            <a:off x="7233920" y="0"/>
            <a:ext cx="495808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6D59D16-41A0-6971-BBAF-B571A8A10586}"/>
              </a:ext>
            </a:extLst>
          </p:cNvPr>
          <p:cNvSpPr txBox="1"/>
          <p:nvPr/>
        </p:nvSpPr>
        <p:spPr>
          <a:xfrm>
            <a:off x="1088966" y="4954386"/>
            <a:ext cx="5727469" cy="1754326"/>
          </a:xfrm>
          <a:prstGeom prst="rect">
            <a:avLst/>
          </a:prstGeom>
          <a:noFill/>
        </p:spPr>
        <p:txBody>
          <a:bodyPr wrap="square" rtlCol="0">
            <a:spAutoFit/>
          </a:bodyPr>
          <a:lstStyle/>
          <a:p>
            <a:r>
              <a:rPr lang="en-US" dirty="0"/>
              <a:t>Mine Forman Examines the section loading point and Inby places.</a:t>
            </a:r>
          </a:p>
          <a:p>
            <a:endParaRPr lang="en-US" dirty="0"/>
          </a:p>
          <a:p>
            <a:r>
              <a:rPr lang="en-US" dirty="0"/>
              <a:t>Outby Examiner Examines all outby the loading point places.</a:t>
            </a:r>
          </a:p>
          <a:p>
            <a:endParaRPr lang="en-US" dirty="0"/>
          </a:p>
        </p:txBody>
      </p:sp>
    </p:spTree>
    <p:extLst>
      <p:ext uri="{BB962C8B-B14F-4D97-AF65-F5344CB8AC3E}">
        <p14:creationId xmlns:p14="http://schemas.microsoft.com/office/powerpoint/2010/main" val="128188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6FE50F-6BBE-3F63-5734-F4E4B6A4A8DF}"/>
              </a:ext>
            </a:extLst>
          </p:cNvPr>
          <p:cNvSpPr>
            <a:spLocks noGrp="1"/>
          </p:cNvSpPr>
          <p:nvPr>
            <p:ph type="title"/>
          </p:nvPr>
        </p:nvSpPr>
        <p:spPr>
          <a:xfrm>
            <a:off x="5764783" y="349664"/>
            <a:ext cx="5845571" cy="1638377"/>
          </a:xfrm>
        </p:spPr>
        <p:txBody>
          <a:bodyPr anchor="b">
            <a:normAutofit/>
          </a:bodyPr>
          <a:lstStyle/>
          <a:p>
            <a:r>
              <a:rPr lang="en-US" sz="4800" dirty="0">
                <a:latin typeface="Times New Roman" panose="02020603050405020304" pitchFamily="18" charset="0"/>
                <a:cs typeface="Times New Roman" panose="02020603050405020304" pitchFamily="18" charset="0"/>
              </a:rPr>
              <a:t>Pre-shift Examination -- continued</a:t>
            </a:r>
          </a:p>
        </p:txBody>
      </p:sp>
      <p:sp>
        <p:nvSpPr>
          <p:cNvPr id="25" name="Rectangle 2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F57D5199-3826-AA2B-3992-6760DC9550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010" r="16387" b="-1"/>
          <a:stretch>
            <a:fillRect/>
          </a:stretch>
        </p:blipFill>
        <p:spPr bwMode="auto">
          <a:xfrm>
            <a:off x="535110" y="627954"/>
            <a:ext cx="4235516" cy="5353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C36FBD6F-6315-DDC5-A4DF-7E7EFEE92C1C}"/>
              </a:ext>
            </a:extLst>
          </p:cNvPr>
          <p:cNvSpPr>
            <a:spLocks noGrp="1"/>
          </p:cNvSpPr>
          <p:nvPr>
            <p:ph idx="1"/>
          </p:nvPr>
        </p:nvSpPr>
        <p:spPr>
          <a:xfrm>
            <a:off x="5646824" y="2401199"/>
            <a:ext cx="6402936" cy="3387503"/>
          </a:xfrm>
        </p:spPr>
        <p:txBody>
          <a:bodyPr anchor="ctr">
            <a:noAutofit/>
          </a:bodyPr>
          <a:lstStyle/>
          <a:p>
            <a:pPr marL="457200" indent="-457200"/>
            <a:r>
              <a:rPr lang="en-US" sz="2300" b="0" dirty="0">
                <a:latin typeface="Times New Roman" panose="02020603050405020304" pitchFamily="18" charset="0"/>
                <a:cs typeface="Times New Roman" panose="02020603050405020304" pitchFamily="18" charset="0"/>
              </a:rPr>
              <a:t>(3) Working sections and areas where mechanized mining equipment is being installed or removed, if anyone is scheduled to work on the section or in the area during the oncoming shift. The scope of the examination shall include the working places, approaches to worked-out areas and ventilation controls on these sections and in these areas, and the examination shall include tests of the roof, face and rib conditions on these sections and in these areas.</a:t>
            </a:r>
            <a:br>
              <a:rPr lang="en-US" sz="2300" b="0" dirty="0">
                <a:latin typeface="Times New Roman" panose="02020603050405020304" pitchFamily="18" charset="0"/>
                <a:cs typeface="Times New Roman" panose="02020603050405020304" pitchFamily="18" charset="0"/>
              </a:rPr>
            </a:b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107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916CE91E-9167-29AD-741B-526D8497C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38" r="16630"/>
          <a:stretch>
            <a:fillRect/>
          </a:stretch>
        </p:blipFill>
        <p:spPr bwMode="auto">
          <a:xfrm>
            <a:off x="4907280" y="10"/>
            <a:ext cx="7284720"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5" name="Freeform: Shape 1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4F80EEB-C9C8-A974-FB2F-F68A3318795C}"/>
              </a:ext>
            </a:extLst>
          </p:cNvPr>
          <p:cNvSpPr>
            <a:spLocks noGrp="1"/>
          </p:cNvSpPr>
          <p:nvPr>
            <p:ph idx="1"/>
          </p:nvPr>
        </p:nvSpPr>
        <p:spPr>
          <a:xfrm>
            <a:off x="303784" y="2360389"/>
            <a:ext cx="5507736" cy="4265963"/>
          </a:xfrm>
        </p:spPr>
        <p:txBody>
          <a:bodyPr anchor="t">
            <a:normAutofit/>
          </a:bodyPr>
          <a:lstStyle/>
          <a:p>
            <a:pPr marL="0" indent="0">
              <a:buNone/>
            </a:pPr>
            <a:r>
              <a:rPr lang="en-US" sz="1600" b="1" i="0" u="none" strike="noStrike" baseline="0" dirty="0">
                <a:latin typeface="Times New Roman" panose="02020603050405020304" pitchFamily="18" charset="0"/>
                <a:cs typeface="Times New Roman" panose="02020603050405020304" pitchFamily="18" charset="0"/>
              </a:rPr>
              <a:t>§36-26-4. On-shift Examination of Construction and Rehabilitation Work Areas.</a:t>
            </a:r>
          </a:p>
          <a:p>
            <a:r>
              <a:rPr lang="en-US" sz="1600" b="0" i="0" u="none" strike="noStrike" baseline="0" dirty="0">
                <a:latin typeface="Times New Roman" panose="02020603050405020304" pitchFamily="18" charset="0"/>
                <a:cs typeface="Times New Roman" panose="02020603050405020304" pitchFamily="18" charset="0"/>
              </a:rPr>
              <a:t>4.1. In addition to the pre-shift examination, an </a:t>
            </a:r>
            <a:r>
              <a:rPr lang="en-US" sz="1600" b="0" i="0" u="none" strike="noStrike" baseline="0" dirty="0">
                <a:highlight>
                  <a:srgbClr val="FFFF00"/>
                </a:highlight>
                <a:latin typeface="Times New Roman" panose="02020603050405020304" pitchFamily="18" charset="0"/>
                <a:cs typeface="Times New Roman" panose="02020603050405020304" pitchFamily="18" charset="0"/>
              </a:rPr>
              <a:t>on-shift examination shall be made of all construction and rehabilitation work areas between the third and fifth hours while persons are working, and such examination shall be recorded in a book prescribed for such purposes and located on the surface.</a:t>
            </a:r>
          </a:p>
          <a:p>
            <a:pPr marL="0" indent="0">
              <a:buNone/>
            </a:pPr>
            <a:r>
              <a:rPr lang="en-US" sz="1600" b="1" i="0" u="none" strike="noStrike" baseline="0" dirty="0">
                <a:latin typeface="Times New Roman" panose="02020603050405020304" pitchFamily="18" charset="0"/>
                <a:cs typeface="Times New Roman" panose="02020603050405020304" pitchFamily="18" charset="0"/>
              </a:rPr>
              <a:t>§36-26-5. Automated Temporary Roof Support (ATRS) Systems on Roof Bolting Machines used for Construction and Rehabilitation.</a:t>
            </a:r>
          </a:p>
          <a:p>
            <a:r>
              <a:rPr lang="en-US" sz="1600" b="0" i="0" u="none" strike="noStrike" baseline="0" dirty="0">
                <a:latin typeface="Times New Roman" panose="02020603050405020304" pitchFamily="18" charset="0"/>
                <a:cs typeface="Times New Roman" panose="02020603050405020304" pitchFamily="18" charset="0"/>
              </a:rPr>
              <a:t>5.1. Where required by the Director of the Office of Miners’ Health, Safety and Training, roof bolting machines used for construction or for rehabilitation work shall be equipped with an approved automated temporary roof support (ATRS) system. </a:t>
            </a:r>
            <a:r>
              <a:rPr lang="en-US" sz="1600" b="0" i="0" u="none" strike="noStrike" baseline="0" dirty="0">
                <a:highlight>
                  <a:srgbClr val="FFFF00"/>
                </a:highlight>
                <a:latin typeface="Times New Roman" panose="02020603050405020304" pitchFamily="18" charset="0"/>
                <a:cs typeface="Times New Roman" panose="02020603050405020304" pitchFamily="18" charset="0"/>
              </a:rPr>
              <a:t>However, when spot bolting is done on track haulage roads, machines shall not be required to have ATRS.</a:t>
            </a:r>
          </a:p>
          <a:p>
            <a:endParaRPr lang="en-US" sz="13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51CECE5-341B-68F3-2E72-AA474CB86950}"/>
              </a:ext>
            </a:extLst>
          </p:cNvPr>
          <p:cNvSpPr/>
          <p:nvPr/>
        </p:nvSpPr>
        <p:spPr>
          <a:xfrm>
            <a:off x="1254048" y="1097333"/>
            <a:ext cx="3343479"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Mine Foreman</a:t>
            </a:r>
          </a:p>
        </p:txBody>
      </p:sp>
    </p:spTree>
    <p:extLst>
      <p:ext uri="{BB962C8B-B14F-4D97-AF65-F5344CB8AC3E}">
        <p14:creationId xmlns:p14="http://schemas.microsoft.com/office/powerpoint/2010/main" val="2982329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8C35E063-2156-3B78-5150-4B53ACAEB93F}"/>
              </a:ext>
            </a:extLst>
          </p:cNvPr>
          <p:cNvGraphicFramePr>
            <a:graphicFrameLocks noGrp="1"/>
          </p:cNvGraphicFramePr>
          <p:nvPr>
            <p:ph idx="1"/>
            <p:extLst>
              <p:ext uri="{D42A27DB-BD31-4B8C-83A1-F6EECF244321}">
                <p14:modId xmlns:p14="http://schemas.microsoft.com/office/powerpoint/2010/main" val="1736750198"/>
              </p:ext>
            </p:extLst>
          </p:nvPr>
        </p:nvGraphicFramePr>
        <p:xfrm>
          <a:off x="538480" y="1808480"/>
          <a:ext cx="11267440" cy="4897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613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26685-C8C0-CD66-2ABD-245209459DE7}"/>
              </a:ext>
            </a:extLst>
          </p:cNvPr>
          <p:cNvSpPr>
            <a:spLocks noGrp="1"/>
          </p:cNvSpPr>
          <p:nvPr>
            <p:ph type="title"/>
          </p:nvPr>
        </p:nvSpPr>
        <p:spPr>
          <a:xfrm>
            <a:off x="6094105" y="802955"/>
            <a:ext cx="4977976" cy="1454051"/>
          </a:xfrm>
        </p:spPr>
        <p:txBody>
          <a:bodyPr>
            <a:normAutofit/>
          </a:bodyPr>
          <a:lstStyle/>
          <a:p>
            <a:r>
              <a:rPr lang="en-US" sz="3600" b="1" dirty="0">
                <a:latin typeface="Times New Roman" panose="02020603050405020304" pitchFamily="18" charset="0"/>
                <a:cs typeface="Times New Roman" panose="02020603050405020304" pitchFamily="18" charset="0"/>
              </a:rPr>
              <a:t>Responsibility for Safety</a:t>
            </a:r>
            <a:endParaRPr lang="en-US" sz="3600" dirty="0">
              <a:latin typeface="Times New Roman" panose="02020603050405020304" pitchFamily="18" charset="0"/>
              <a:cs typeface="Times New Roman" panose="02020603050405020304" pitchFamily="18" charset="0"/>
            </a:endParaRPr>
          </a:p>
        </p:txBody>
      </p:sp>
      <p:pic>
        <p:nvPicPr>
          <p:cNvPr id="14" name="Graphic 13" descr="Construction Worker">
            <a:extLst>
              <a:ext uri="{FF2B5EF4-FFF2-40B4-BE49-F238E27FC236}">
                <a16:creationId xmlns:a16="http://schemas.microsoft.com/office/drawing/2014/main" id="{F3D9B9AA-8F1B-4694-4CD3-7DB28FD3B7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03CB8E3F-DCDF-1B73-4762-C0FBB4CA0A2F}"/>
              </a:ext>
            </a:extLst>
          </p:cNvPr>
          <p:cNvSpPr>
            <a:spLocks noGrp="1"/>
          </p:cNvSpPr>
          <p:nvPr>
            <p:ph idx="1"/>
          </p:nvPr>
        </p:nvSpPr>
        <p:spPr>
          <a:xfrm>
            <a:off x="6090574" y="2421682"/>
            <a:ext cx="4977578" cy="3639289"/>
          </a:xfrm>
        </p:spPr>
        <p:txBody>
          <a:bodyPr anchor="ctr">
            <a:normAutofit/>
          </a:bodyPr>
          <a:lstStyle/>
          <a:p>
            <a:r>
              <a:rPr lang="en-US" sz="3200" dirty="0">
                <a:latin typeface="Times New Roman" panose="02020603050405020304" pitchFamily="18" charset="0"/>
                <a:cs typeface="Times New Roman" panose="02020603050405020304" pitchFamily="18" charset="0"/>
              </a:rPr>
              <a:t>Congress declared in the Federal Mine Safety  &amp; Health Act of 1977 the </a:t>
            </a:r>
            <a:r>
              <a:rPr lang="en-US" sz="3200" u="sng" dirty="0">
                <a:latin typeface="Times New Roman" panose="02020603050405020304" pitchFamily="18" charset="0"/>
                <a:cs typeface="Times New Roman" panose="02020603050405020304" pitchFamily="18" charset="0"/>
              </a:rPr>
              <a:t>first</a:t>
            </a:r>
            <a:r>
              <a:rPr lang="en-US" sz="3200" dirty="0">
                <a:latin typeface="Times New Roman" panose="02020603050405020304" pitchFamily="18" charset="0"/>
                <a:cs typeface="Times New Roman" panose="02020603050405020304" pitchFamily="18" charset="0"/>
              </a:rPr>
              <a:t> </a:t>
            </a:r>
            <a:r>
              <a:rPr lang="en-US" sz="3200" u="sng" dirty="0">
                <a:latin typeface="Times New Roman" panose="02020603050405020304" pitchFamily="18" charset="0"/>
                <a:cs typeface="Times New Roman" panose="02020603050405020304" pitchFamily="18" charset="0"/>
              </a:rPr>
              <a:t>priority</a:t>
            </a:r>
            <a:r>
              <a:rPr lang="en-US" sz="3200" dirty="0">
                <a:latin typeface="Times New Roman" panose="02020603050405020304" pitchFamily="18" charset="0"/>
                <a:cs typeface="Times New Roman" panose="02020603050405020304" pitchFamily="18" charset="0"/>
              </a:rPr>
              <a:t> of the mining industry must be the health and safety of the </a:t>
            </a:r>
            <a:r>
              <a:rPr lang="en-US" sz="3200" u="sng" dirty="0">
                <a:latin typeface="Times New Roman" panose="02020603050405020304" pitchFamily="18" charset="0"/>
                <a:cs typeface="Times New Roman" panose="02020603050405020304" pitchFamily="18" charset="0"/>
              </a:rPr>
              <a:t>miner</a:t>
            </a:r>
            <a:r>
              <a:rPr lang="en-US" sz="3200" dirty="0">
                <a:latin typeface="Times New Roman" panose="02020603050405020304" pitchFamily="18" charset="0"/>
                <a:cs typeface="Times New Roman" panose="02020603050405020304" pitchFamily="18" charset="0"/>
              </a:rPr>
              <a:t>.</a:t>
            </a:r>
            <a:endParaRPr lang="en-US" sz="3200" dirty="0"/>
          </a:p>
        </p:txBody>
      </p:sp>
      <p:grpSp>
        <p:nvGrpSpPr>
          <p:cNvPr id="21" name="Group 20">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2" name="Freeform: Shape 21">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44386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5FEA-5E6A-1DBA-A81D-DD85944600E7}"/>
              </a:ext>
            </a:extLst>
          </p:cNvPr>
          <p:cNvSpPr>
            <a:spLocks noGrp="1"/>
          </p:cNvSpPr>
          <p:nvPr>
            <p:ph type="title"/>
          </p:nvPr>
        </p:nvSpPr>
        <p:spPr>
          <a:xfrm>
            <a:off x="476486" y="500580"/>
            <a:ext cx="4430788" cy="5503889"/>
          </a:xfrm>
          <a:noFill/>
        </p:spPr>
        <p:txBody>
          <a:bodyPr anchor="t">
            <a:normAutofit/>
          </a:bodyPr>
          <a:lstStyle/>
          <a:p>
            <a:r>
              <a:rPr lang="en-US" sz="2800"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MINE FATALITY – On November 1, 2021, an electrician with 25 years of mining experience was fatally injured while traveling down a mine slope.  He lost control of a four-passenger rubber-tired personnel carrier, and the vehicle crashed at the bottom of the slope, pinning the victim underneath.</a:t>
            </a:r>
            <a:br>
              <a:rPr lang="en-US" sz="3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3000" dirty="0">
              <a:solidFill>
                <a:schemeClr val="bg1"/>
              </a:solidFill>
            </a:endParaRPr>
          </a:p>
        </p:txBody>
      </p:sp>
      <p:sp>
        <p:nvSpPr>
          <p:cNvPr id="5" name="TextBox 4">
            <a:extLst>
              <a:ext uri="{FF2B5EF4-FFF2-40B4-BE49-F238E27FC236}">
                <a16:creationId xmlns:a16="http://schemas.microsoft.com/office/drawing/2014/main" id="{4964D836-E0E0-4274-E9CC-AEDDB3AD2C46}"/>
              </a:ext>
            </a:extLst>
          </p:cNvPr>
          <p:cNvSpPr txBox="1"/>
          <p:nvPr/>
        </p:nvSpPr>
        <p:spPr>
          <a:xfrm>
            <a:off x="7130277" y="3363985"/>
            <a:ext cx="3909635" cy="369332"/>
          </a:xfrm>
          <a:prstGeom prst="rect">
            <a:avLst/>
          </a:prstGeom>
          <a:noFill/>
        </p:spPr>
        <p:txBody>
          <a:bodyPr wrap="square" rtlCol="0">
            <a:spAutoFit/>
          </a:bodyPr>
          <a:lstStyle/>
          <a:p>
            <a:r>
              <a:rPr lang="en-US" b="1" i="0" dirty="0">
                <a:solidFill>
                  <a:schemeClr val="bg1"/>
                </a:solidFill>
                <a:effectLst/>
                <a:latin typeface="Source Sans Pro Web"/>
              </a:rPr>
              <a:t>Location: </a:t>
            </a:r>
            <a:r>
              <a:rPr lang="en-US" b="0" i="0" dirty="0">
                <a:solidFill>
                  <a:schemeClr val="bg1"/>
                </a:solidFill>
                <a:effectLst/>
                <a:latin typeface="Source Sans Pro Web"/>
              </a:rPr>
              <a:t>Logan, West Virginia</a:t>
            </a:r>
            <a:endParaRPr lang="en-US" dirty="0">
              <a:solidFill>
                <a:schemeClr val="bg1"/>
              </a:solidFill>
            </a:endParaRPr>
          </a:p>
        </p:txBody>
      </p:sp>
      <p:sp>
        <p:nvSpPr>
          <p:cNvPr id="8" name="Rectangle 2">
            <a:extLst>
              <a:ext uri="{FF2B5EF4-FFF2-40B4-BE49-F238E27FC236}">
                <a16:creationId xmlns:a16="http://schemas.microsoft.com/office/drawing/2014/main" id="{A9025E6F-15DC-06FD-7734-1043DF8F907F}"/>
              </a:ext>
            </a:extLst>
          </p:cNvPr>
          <p:cNvSpPr txBox="1">
            <a:spLocks noChangeArrowheads="1"/>
          </p:cNvSpPr>
          <p:nvPr/>
        </p:nvSpPr>
        <p:spPr>
          <a:xfrm>
            <a:off x="677334" y="274638"/>
            <a:ext cx="8923866" cy="1143000"/>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chemeClr val="tx1"/>
                </a:solidFill>
                <a:latin typeface="Times New Roman" panose="02020603050405020304" pitchFamily="18" charset="0"/>
                <a:cs typeface="Times New Roman" panose="02020603050405020304" pitchFamily="18" charset="0"/>
              </a:rPr>
              <a:t>30 CFR 75.360 (B) - Pre-shift Examination </a:t>
            </a:r>
          </a:p>
          <a:p>
            <a:r>
              <a:rPr lang="en-US" sz="3200" b="1" dirty="0">
                <a:solidFill>
                  <a:schemeClr val="tx1"/>
                </a:solidFill>
                <a:latin typeface="Times New Roman" panose="02020603050405020304" pitchFamily="18" charset="0"/>
                <a:cs typeface="Times New Roman" panose="02020603050405020304" pitchFamily="18" charset="0"/>
              </a:rPr>
              <a:t>WV  22A-2-20</a:t>
            </a:r>
            <a:br>
              <a:rPr lang="en-US" sz="3200" b="1" dirty="0">
                <a:solidFill>
                  <a:schemeClr val="tx1"/>
                </a:solidFill>
                <a:latin typeface="Garamond" pitchFamily="18" charset="0"/>
              </a:rPr>
            </a:br>
            <a:endParaRPr lang="en-US" sz="3200" b="1" dirty="0">
              <a:solidFill>
                <a:schemeClr val="tx1"/>
              </a:solidFill>
              <a:latin typeface="Garamond" pitchFamily="18" charset="0"/>
            </a:endParaRPr>
          </a:p>
        </p:txBody>
      </p:sp>
      <p:sp>
        <p:nvSpPr>
          <p:cNvPr id="11" name="Content Placeholder 10">
            <a:extLst>
              <a:ext uri="{FF2B5EF4-FFF2-40B4-BE49-F238E27FC236}">
                <a16:creationId xmlns:a16="http://schemas.microsoft.com/office/drawing/2014/main" id="{67647741-535A-B0E3-CA38-EA7E7833C723}"/>
              </a:ext>
            </a:extLst>
          </p:cNvPr>
          <p:cNvSpPr>
            <a:spLocks noGrp="1"/>
          </p:cNvSpPr>
          <p:nvPr>
            <p:ph idx="1"/>
          </p:nvPr>
        </p:nvSpPr>
        <p:spPr>
          <a:xfrm>
            <a:off x="838200" y="1825625"/>
            <a:ext cx="5582920" cy="4351338"/>
          </a:xfrm>
        </p:spPr>
        <p:txBody>
          <a:bodyPr/>
          <a:lstStyle/>
          <a:p>
            <a:pPr>
              <a:buFontTx/>
              <a:buNone/>
            </a:pPr>
            <a:endParaRPr lang="en-US" dirty="0">
              <a:solidFill>
                <a:schemeClr val="tx1"/>
              </a:solidFill>
              <a:effectLst/>
              <a:latin typeface="Arial" charset="0"/>
            </a:endParaRPr>
          </a:p>
          <a:p>
            <a:pPr>
              <a:buFont typeface="Wingdings 3" panose="05040102010807070707" pitchFamily="18" charset="2"/>
              <a:buChar char=""/>
            </a:pPr>
            <a:r>
              <a:rPr lang="en-US" sz="2400" dirty="0">
                <a:solidFill>
                  <a:schemeClr val="tx1"/>
                </a:solidFill>
                <a:effectLst/>
                <a:latin typeface="Times New Roman" panose="02020603050405020304" pitchFamily="18" charset="0"/>
                <a:cs typeface="Times New Roman" panose="02020603050405020304" pitchFamily="18" charset="0"/>
              </a:rPr>
              <a:t>Examine for hazardous conditions.</a:t>
            </a:r>
          </a:p>
          <a:p>
            <a:pPr lvl="1">
              <a:buClr>
                <a:srgbClr val="FFFF00"/>
              </a:buClr>
              <a:buSzPct val="120000"/>
              <a:buFontTx/>
              <a:buChar char="•"/>
            </a:pPr>
            <a:endParaRPr lang="en-US" sz="2400" dirty="0">
              <a:solidFill>
                <a:schemeClr val="tx1"/>
              </a:solidFill>
              <a:effectLst/>
              <a:latin typeface="Times New Roman" panose="02020603050405020304" pitchFamily="18" charset="0"/>
              <a:cs typeface="Times New Roman" panose="02020603050405020304" pitchFamily="18" charset="0"/>
            </a:endParaRPr>
          </a:p>
          <a:p>
            <a:r>
              <a:rPr lang="en-US" sz="2400" dirty="0">
                <a:solidFill>
                  <a:schemeClr val="tx1"/>
                </a:solidFill>
                <a:effectLst/>
                <a:latin typeface="Times New Roman" panose="02020603050405020304" pitchFamily="18" charset="0"/>
                <a:cs typeface="Times New Roman" panose="02020603050405020304" pitchFamily="18" charset="0"/>
              </a:rPr>
              <a:t>Test for methane and oxygen deficiency.</a:t>
            </a:r>
          </a:p>
          <a:p>
            <a:pPr lvl="1">
              <a:buClr>
                <a:srgbClr val="FFFF00"/>
              </a:buClr>
              <a:buSzPct val="120000"/>
              <a:buFontTx/>
              <a:buChar char="•"/>
            </a:pPr>
            <a:endParaRPr lang="en-US" sz="2400" dirty="0">
              <a:solidFill>
                <a:schemeClr val="tx1"/>
              </a:solidFill>
              <a:effectLst/>
              <a:latin typeface="Times New Roman" panose="02020603050405020304" pitchFamily="18" charset="0"/>
              <a:cs typeface="Times New Roman" panose="02020603050405020304" pitchFamily="18" charset="0"/>
            </a:endParaRPr>
          </a:p>
          <a:p>
            <a:r>
              <a:rPr lang="en-US" sz="2400" dirty="0">
                <a:solidFill>
                  <a:schemeClr val="tx1"/>
                </a:solidFill>
                <a:effectLst/>
                <a:latin typeface="Times New Roman" panose="02020603050405020304" pitchFamily="18" charset="0"/>
                <a:cs typeface="Times New Roman" panose="02020603050405020304" pitchFamily="18" charset="0"/>
              </a:rPr>
              <a:t>Determine if air is moving in its proper  direction.</a:t>
            </a:r>
          </a:p>
          <a:p>
            <a:endParaRPr lang="en-US" dirty="0">
              <a:solidFill>
                <a:schemeClr val="tx1"/>
              </a:solidFill>
            </a:endParaRPr>
          </a:p>
        </p:txBody>
      </p:sp>
      <p:graphicFrame>
        <p:nvGraphicFramePr>
          <p:cNvPr id="3" name="Object 3">
            <a:extLst>
              <a:ext uri="{FF2B5EF4-FFF2-40B4-BE49-F238E27FC236}">
                <a16:creationId xmlns:a16="http://schemas.microsoft.com/office/drawing/2014/main" id="{74775C11-2CB0-C060-A3D6-F4BED458FA22}"/>
              </a:ext>
            </a:extLst>
          </p:cNvPr>
          <p:cNvGraphicFramePr>
            <a:graphicFrameLocks noChangeAspect="1"/>
          </p:cNvGraphicFramePr>
          <p:nvPr>
            <p:extLst>
              <p:ext uri="{D42A27DB-BD31-4B8C-83A1-F6EECF244321}">
                <p14:modId xmlns:p14="http://schemas.microsoft.com/office/powerpoint/2010/main" val="37305042"/>
              </p:ext>
            </p:extLst>
          </p:nvPr>
        </p:nvGraphicFramePr>
        <p:xfrm>
          <a:off x="6999882" y="1746094"/>
          <a:ext cx="4135477" cy="4430869"/>
        </p:xfrm>
        <a:graphic>
          <a:graphicData uri="http://schemas.openxmlformats.org/presentationml/2006/ole">
            <mc:AlternateContent xmlns:mc="http://schemas.openxmlformats.org/markup-compatibility/2006">
              <mc:Choice xmlns:v="urn:schemas-microsoft-com:vml" Requires="v">
                <p:oleObj name="Image" r:id="rId2" imgW="6095238" imgH="4571429" progId="PhotoDeluxeBusiness.Image.1">
                  <p:embed/>
                </p:oleObj>
              </mc:Choice>
              <mc:Fallback>
                <p:oleObj name="Image" r:id="rId2" imgW="6095238" imgH="4571429" progId="PhotoDeluxeBusiness.Image.1">
                  <p:embed/>
                  <p:pic>
                    <p:nvPicPr>
                      <p:cNvPr id="54274" name="Object 3">
                        <a:extLst>
                          <a:ext uri="{FF2B5EF4-FFF2-40B4-BE49-F238E27FC236}">
                            <a16:creationId xmlns:a16="http://schemas.microsoft.com/office/drawing/2014/main" id="{37C2B3F2-F737-E16A-EF93-B3D7F6A8C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9882" y="1746094"/>
                        <a:ext cx="4135477" cy="443086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51985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5A3D1EF2-7D87-7BAE-9BF8-D12B93741DA0}"/>
              </a:ext>
            </a:extLst>
          </p:cNvPr>
          <p:cNvSpPr>
            <a:spLocks noGrp="1" noChangeArrowheads="1"/>
          </p:cNvSpPr>
          <p:nvPr>
            <p:ph type="title"/>
          </p:nvPr>
        </p:nvSpPr>
        <p:spPr>
          <a:xfrm>
            <a:off x="1066800" y="0"/>
            <a:ext cx="7726363" cy="1143000"/>
          </a:xfrm>
          <a:noFill/>
        </p:spPr>
        <p:txBody>
          <a:bodyPr/>
          <a:lstStyle/>
          <a:p>
            <a:pPr algn="ctr"/>
            <a:r>
              <a:rPr lang="en-US" sz="3600" b="1" dirty="0">
                <a:effectLst/>
                <a:latin typeface="Times New Roman" panose="02020603050405020304" pitchFamily="18" charset="0"/>
                <a:cs typeface="Times New Roman" panose="02020603050405020304" pitchFamily="18" charset="0"/>
              </a:rPr>
              <a:t>Pre-shift Examination</a:t>
            </a:r>
            <a:endParaRPr lang="en-US" b="1" dirty="0">
              <a:effectLst/>
              <a:latin typeface="Times New Roman" panose="02020603050405020304" pitchFamily="18" charset="0"/>
              <a:cs typeface="Times New Roman" panose="02020603050405020304" pitchFamily="18" charset="0"/>
            </a:endParaRPr>
          </a:p>
        </p:txBody>
      </p:sp>
      <p:sp>
        <p:nvSpPr>
          <p:cNvPr id="11" name="Rectangle 3">
            <a:extLst>
              <a:ext uri="{FF2B5EF4-FFF2-40B4-BE49-F238E27FC236}">
                <a16:creationId xmlns:a16="http://schemas.microsoft.com/office/drawing/2014/main" id="{2761230B-B351-7D1A-0E0F-806ED3C67712}"/>
              </a:ext>
            </a:extLst>
          </p:cNvPr>
          <p:cNvSpPr>
            <a:spLocks noGrp="1" noChangeArrowheads="1"/>
          </p:cNvSpPr>
          <p:nvPr>
            <p:ph idx="1"/>
          </p:nvPr>
        </p:nvSpPr>
        <p:spPr>
          <a:xfrm>
            <a:off x="631825" y="976449"/>
            <a:ext cx="8596312" cy="3881437"/>
          </a:xfrm>
          <a:noFill/>
        </p:spPr>
        <p:txBody>
          <a:bodyPr>
            <a:noAutofit/>
          </a:bodyPr>
          <a:lstStyle/>
          <a:p>
            <a:pPr>
              <a:buFont typeface="Wingdings 3" panose="05040102010807070707" pitchFamily="18" charset="2"/>
              <a:buChar char="u"/>
            </a:pPr>
            <a:r>
              <a:rPr lang="en-US" sz="2400" dirty="0">
                <a:effectLst/>
                <a:latin typeface="Times New Roman" panose="02020603050405020304" pitchFamily="18" charset="0"/>
                <a:cs typeface="Times New Roman" panose="02020603050405020304" pitchFamily="18" charset="0"/>
              </a:rPr>
              <a:t>Examine for hazardous conditions: </a:t>
            </a:r>
          </a:p>
          <a:p>
            <a:pPr lvl="1">
              <a:buFont typeface="Wingdings 3" panose="05040102010807070707" pitchFamily="18" charset="2"/>
              <a:buChar char="u"/>
            </a:pPr>
            <a:r>
              <a:rPr lang="en-US" sz="2400" dirty="0">
                <a:effectLst/>
                <a:latin typeface="Times New Roman" panose="02020603050405020304" pitchFamily="18" charset="0"/>
                <a:cs typeface="Times New Roman" panose="02020603050405020304" pitchFamily="18" charset="0"/>
              </a:rPr>
              <a:t>Loose roof and ribs.</a:t>
            </a:r>
          </a:p>
          <a:p>
            <a:pPr lvl="1">
              <a:buFont typeface="Wingdings 3" panose="05040102010807070707" pitchFamily="18" charset="2"/>
              <a:buChar char="u"/>
            </a:pPr>
            <a:r>
              <a:rPr lang="en-US" sz="2400" dirty="0">
                <a:effectLst/>
                <a:latin typeface="Times New Roman" panose="02020603050405020304" pitchFamily="18" charset="0"/>
                <a:cs typeface="Times New Roman" panose="02020603050405020304" pitchFamily="18" charset="0"/>
              </a:rPr>
              <a:t>Excessive levels of methane.</a:t>
            </a:r>
          </a:p>
          <a:p>
            <a:pPr lvl="1">
              <a:buFont typeface="Wingdings 3" panose="05040102010807070707" pitchFamily="18" charset="2"/>
              <a:buChar char="u"/>
            </a:pPr>
            <a:r>
              <a:rPr lang="en-US" sz="2400" dirty="0">
                <a:effectLst/>
                <a:latin typeface="Times New Roman" panose="02020603050405020304" pitchFamily="18" charset="0"/>
                <a:cs typeface="Times New Roman" panose="02020603050405020304" pitchFamily="18" charset="0"/>
              </a:rPr>
              <a:t>Oxygen deficiency.</a:t>
            </a:r>
          </a:p>
          <a:p>
            <a:pPr lvl="1">
              <a:buFont typeface="Wingdings 3" panose="05040102010807070707" pitchFamily="18" charset="2"/>
              <a:buChar char="u"/>
            </a:pPr>
            <a:r>
              <a:rPr lang="en-US" sz="2400" dirty="0">
                <a:effectLst/>
                <a:latin typeface="Times New Roman" panose="02020603050405020304" pitchFamily="18" charset="0"/>
                <a:cs typeface="Times New Roman" panose="02020603050405020304" pitchFamily="18" charset="0"/>
              </a:rPr>
              <a:t>Damaged, missing or improperly installed ventilation controls on the section.</a:t>
            </a:r>
          </a:p>
          <a:p>
            <a:pPr lvl="1">
              <a:buFont typeface="Wingdings 3" panose="05040102010807070707" pitchFamily="18" charset="2"/>
              <a:buChar char="u"/>
            </a:pPr>
            <a:r>
              <a:rPr lang="en-US" sz="2400" dirty="0">
                <a:effectLst/>
                <a:latin typeface="Times New Roman" panose="02020603050405020304" pitchFamily="18" charset="0"/>
                <a:cs typeface="Times New Roman" panose="02020603050405020304" pitchFamily="18" charset="0"/>
              </a:rPr>
              <a:t>Accumulations of loose coal or coal dust.</a:t>
            </a:r>
          </a:p>
          <a:p>
            <a:pPr lvl="1">
              <a:buFont typeface="Wingdings 3" panose="05040102010807070707" pitchFamily="18" charset="2"/>
              <a:buChar char="u"/>
            </a:pPr>
            <a:r>
              <a:rPr lang="en-US" sz="2400" dirty="0">
                <a:effectLst/>
                <a:latin typeface="Times New Roman" panose="02020603050405020304" pitchFamily="18" charset="0"/>
                <a:cs typeface="Times New Roman" panose="02020603050405020304" pitchFamily="18" charset="0"/>
              </a:rPr>
              <a:t>Rock dust not applied in required quantities.</a:t>
            </a:r>
          </a:p>
          <a:p>
            <a:pPr lvl="1">
              <a:buFont typeface="Wingdings 3" panose="05040102010807070707" pitchFamily="18" charset="2"/>
              <a:buChar char="u"/>
            </a:pPr>
            <a:r>
              <a:rPr lang="en-US" sz="2400" dirty="0">
                <a:effectLst/>
                <a:latin typeface="Times New Roman" panose="02020603050405020304" pitchFamily="18" charset="0"/>
                <a:cs typeface="Times New Roman" panose="02020603050405020304" pitchFamily="18" charset="0"/>
              </a:rPr>
              <a:t>Electrical hazards.</a:t>
            </a:r>
          </a:p>
          <a:p>
            <a:pPr lvl="1">
              <a:buFont typeface="Wingdings 3" panose="05040102010807070707" pitchFamily="18" charset="2"/>
              <a:buChar char="u"/>
            </a:pPr>
            <a:r>
              <a:rPr lang="en-US" sz="2400" dirty="0">
                <a:effectLst/>
                <a:latin typeface="Times New Roman" panose="02020603050405020304" pitchFamily="18" charset="0"/>
                <a:cs typeface="Times New Roman" panose="02020603050405020304" pitchFamily="18" charset="0"/>
              </a:rPr>
              <a:t>Fire hazards from damaged or improperly operating belt conveyors.</a:t>
            </a:r>
          </a:p>
          <a:p>
            <a:pPr lvl="1">
              <a:buFont typeface="Wingdings 3" panose="05040102010807070707" pitchFamily="18" charset="2"/>
              <a:buChar char="u"/>
            </a:pPr>
            <a:r>
              <a:rPr lang="en-US" sz="2400" dirty="0">
                <a:effectLst/>
                <a:latin typeface="Times New Roman" panose="02020603050405020304" pitchFamily="18" charset="0"/>
                <a:cs typeface="Times New Roman" panose="02020603050405020304" pitchFamily="18" charset="0"/>
              </a:rPr>
              <a:t>Other obvious fire hazards.</a:t>
            </a:r>
          </a:p>
          <a:p>
            <a:pPr lvl="2"/>
            <a:endParaRPr lang="en-US" sz="2400" dirty="0">
              <a:effectLst/>
              <a:latin typeface="Arial" charset="0"/>
            </a:endParaRPr>
          </a:p>
        </p:txBody>
      </p:sp>
    </p:spTree>
    <p:extLst>
      <p:ext uri="{BB962C8B-B14F-4D97-AF65-F5344CB8AC3E}">
        <p14:creationId xmlns:p14="http://schemas.microsoft.com/office/powerpoint/2010/main" val="2507729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3A7D-1C71-B82C-E667-B21EC2D6F3AF}"/>
              </a:ext>
            </a:extLst>
          </p:cNvPr>
          <p:cNvSpPr>
            <a:spLocks noGrp="1"/>
          </p:cNvSpPr>
          <p:nvPr>
            <p:ph type="title"/>
          </p:nvPr>
        </p:nvSpPr>
        <p:spPr>
          <a:xfrm>
            <a:off x="209551" y="637763"/>
            <a:ext cx="3829049" cy="5229637"/>
          </a:xfrm>
        </p:spPr>
        <p:txBody>
          <a:bodyPr anchor="t">
            <a:normAutofit/>
          </a:bodyPr>
          <a:lstStyle/>
          <a:p>
            <a:r>
              <a:rPr lang="en-US" sz="2300"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MINE FATALITY – On August 11, 2021, a 53-year-old contract truck driver with ten years’ experience was fatally injured while conducting a pre-operational examination of a truck.  The rear wheels of the vehicle struck the truck driver when the truck rolled forward.</a:t>
            </a:r>
            <a:br>
              <a:rPr lang="en-US" sz="23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2300" dirty="0">
              <a:solidFill>
                <a:schemeClr val="bg1"/>
              </a:solidFill>
            </a:endParaRPr>
          </a:p>
        </p:txBody>
      </p:sp>
      <p:sp>
        <p:nvSpPr>
          <p:cNvPr id="9" name="TextBox 8">
            <a:extLst>
              <a:ext uri="{FF2B5EF4-FFF2-40B4-BE49-F238E27FC236}">
                <a16:creationId xmlns:a16="http://schemas.microsoft.com/office/drawing/2014/main" id="{8683883D-33CD-3CDC-AE9C-62AD0F3F6DAA}"/>
              </a:ext>
            </a:extLst>
          </p:cNvPr>
          <p:cNvSpPr txBox="1"/>
          <p:nvPr/>
        </p:nvSpPr>
        <p:spPr>
          <a:xfrm>
            <a:off x="1143000" y="37665"/>
            <a:ext cx="7406640" cy="1077218"/>
          </a:xfrm>
          <a:prstGeom prst="rect">
            <a:avLst/>
          </a:prstGeom>
          <a:noFill/>
        </p:spPr>
        <p:txBody>
          <a:bodyPr wrap="square">
            <a:spAutoFit/>
          </a:bodyPr>
          <a:lstStyle/>
          <a:p>
            <a:r>
              <a:rPr lang="en-US" sz="3200" b="1" dirty="0">
                <a:solidFill>
                  <a:srgbClr val="FFC000"/>
                </a:solidFill>
              </a:rPr>
              <a:t> </a:t>
            </a:r>
            <a:r>
              <a:rPr lang="en-US" sz="3200" b="1" dirty="0">
                <a:latin typeface="Times New Roman" panose="02020603050405020304" pitchFamily="18" charset="0"/>
                <a:cs typeface="Times New Roman" panose="02020603050405020304" pitchFamily="18" charset="0"/>
              </a:rPr>
              <a:t>30 CFR § 75.360   WV &amp; 22A-2-20</a:t>
            </a:r>
            <a:br>
              <a:rPr lang="en-US" sz="3200" b="1"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Pre-shift examination</a:t>
            </a:r>
          </a:p>
        </p:txBody>
      </p:sp>
      <p:sp>
        <p:nvSpPr>
          <p:cNvPr id="10" name="Content Placeholder 9">
            <a:extLst>
              <a:ext uri="{FF2B5EF4-FFF2-40B4-BE49-F238E27FC236}">
                <a16:creationId xmlns:a16="http://schemas.microsoft.com/office/drawing/2014/main" id="{A9B58356-FF90-430F-554D-32B1E276C664}"/>
              </a:ext>
            </a:extLst>
          </p:cNvPr>
          <p:cNvSpPr>
            <a:spLocks noGrp="1"/>
          </p:cNvSpPr>
          <p:nvPr>
            <p:ph idx="1"/>
          </p:nvPr>
        </p:nvSpPr>
        <p:spPr>
          <a:xfrm>
            <a:off x="857704" y="1114883"/>
            <a:ext cx="8596313" cy="5391219"/>
          </a:xfrm>
          <a:prstGeom prst="rect">
            <a:avLst/>
          </a:prstGeom>
        </p:spPr>
        <p:txBody>
          <a:bodyPr wrap="square">
            <a:spAutoFit/>
          </a:bodyPr>
          <a:lstStyle/>
          <a:p>
            <a:pPr algn="l"/>
            <a:r>
              <a:rPr lang="en-US" sz="2400" b="0" dirty="0">
                <a:solidFill>
                  <a:schemeClr val="tx1"/>
                </a:solidFill>
                <a:latin typeface="Times New Roman" panose="02020603050405020304" pitchFamily="18" charset="0"/>
                <a:cs typeface="Times New Roman" panose="02020603050405020304" pitchFamily="18" charset="0"/>
              </a:rPr>
              <a:t>(4) Approaches to worked-out areas along intake air courses and at the entries used to carry air into worked-out areas if the intake air passing the approaches is used to ventilate working sections where anyone is scheduled to work during the oncoming shift. </a:t>
            </a:r>
            <a:r>
              <a:rPr lang="en-US" sz="2400" b="0" dirty="0">
                <a:solidFill>
                  <a:schemeClr val="tx1"/>
                </a:solidFill>
                <a:highlight>
                  <a:srgbClr val="FFFF00"/>
                </a:highlight>
                <a:latin typeface="Times New Roman" panose="02020603050405020304" pitchFamily="18" charset="0"/>
                <a:cs typeface="Times New Roman" panose="02020603050405020304" pitchFamily="18" charset="0"/>
              </a:rPr>
              <a:t>The examination of the approaches to the worked-out areas shall be made in the intake air course immediately </a:t>
            </a:r>
            <a:r>
              <a:rPr lang="en-US" sz="2400" b="0" dirty="0" err="1">
                <a:solidFill>
                  <a:schemeClr val="tx1"/>
                </a:solidFill>
                <a:highlight>
                  <a:srgbClr val="FFFF00"/>
                </a:highlight>
                <a:latin typeface="Times New Roman" panose="02020603050405020304" pitchFamily="18" charset="0"/>
                <a:cs typeface="Times New Roman" panose="02020603050405020304" pitchFamily="18" charset="0"/>
              </a:rPr>
              <a:t>inby</a:t>
            </a:r>
            <a:r>
              <a:rPr lang="en-US" sz="2400" b="0" dirty="0">
                <a:solidFill>
                  <a:schemeClr val="tx1"/>
                </a:solidFill>
                <a:highlight>
                  <a:srgbClr val="FFFF00"/>
                </a:highlight>
                <a:latin typeface="Times New Roman" panose="02020603050405020304" pitchFamily="18" charset="0"/>
                <a:cs typeface="Times New Roman" panose="02020603050405020304" pitchFamily="18" charset="0"/>
              </a:rPr>
              <a:t> and outby each entry used to carry air into the worked-out area. An examination of the entries used to carry air into the worked-out areas shall be conducted at a point immediately </a:t>
            </a:r>
            <a:r>
              <a:rPr lang="en-US" sz="2400" b="0" dirty="0" err="1">
                <a:solidFill>
                  <a:schemeClr val="tx1"/>
                </a:solidFill>
                <a:highlight>
                  <a:srgbClr val="FFFF00"/>
                </a:highlight>
                <a:latin typeface="Times New Roman" panose="02020603050405020304" pitchFamily="18" charset="0"/>
                <a:cs typeface="Times New Roman" panose="02020603050405020304" pitchFamily="18" charset="0"/>
              </a:rPr>
              <a:t>inby</a:t>
            </a:r>
            <a:r>
              <a:rPr lang="en-US" sz="2400" b="0" dirty="0">
                <a:solidFill>
                  <a:schemeClr val="tx1"/>
                </a:solidFill>
                <a:highlight>
                  <a:srgbClr val="FFFF00"/>
                </a:highlight>
                <a:latin typeface="Times New Roman" panose="02020603050405020304" pitchFamily="18" charset="0"/>
                <a:cs typeface="Times New Roman" panose="02020603050405020304" pitchFamily="18" charset="0"/>
              </a:rPr>
              <a:t> the intersection of each entry with the intake air course.</a:t>
            </a:r>
          </a:p>
          <a:p>
            <a:pPr algn="l"/>
            <a:r>
              <a:rPr lang="en-US" sz="2400" b="0" dirty="0">
                <a:solidFill>
                  <a:schemeClr val="tx1"/>
                </a:solidFill>
                <a:latin typeface="Times New Roman" panose="02020603050405020304" pitchFamily="18" charset="0"/>
                <a:cs typeface="Times New Roman" panose="02020603050405020304" pitchFamily="18" charset="0"/>
              </a:rPr>
              <a:t>(5) Seals along intake air courses where intake air passes by a seal to ventilate working sections where anyone is scheduled to work during the oncoming shift.</a:t>
            </a:r>
            <a:br>
              <a:rPr lang="en-US" sz="2400" b="0" dirty="0">
                <a:solidFill>
                  <a:schemeClr val="tx1"/>
                </a:solidFill>
                <a:latin typeface="Times New Roman" panose="02020603050405020304" pitchFamily="18" charset="0"/>
                <a:cs typeface="Times New Roman" panose="02020603050405020304" pitchFamily="18" charset="0"/>
              </a:rPr>
            </a:br>
            <a:endParaRPr lang="en-US" sz="2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1190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8098" name="Line 2"/>
          <p:cNvSpPr>
            <a:spLocks noChangeShapeType="1"/>
          </p:cNvSpPr>
          <p:nvPr/>
        </p:nvSpPr>
        <p:spPr bwMode="auto">
          <a:xfrm>
            <a:off x="6019800" y="2133600"/>
            <a:ext cx="1676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099" name="Line 3"/>
          <p:cNvSpPr>
            <a:spLocks noChangeShapeType="1"/>
          </p:cNvSpPr>
          <p:nvPr/>
        </p:nvSpPr>
        <p:spPr bwMode="auto">
          <a:xfrm flipV="1">
            <a:off x="7696200" y="609600"/>
            <a:ext cx="0" cy="152400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00" name="Line 4"/>
          <p:cNvSpPr>
            <a:spLocks noChangeShapeType="1"/>
          </p:cNvSpPr>
          <p:nvPr/>
        </p:nvSpPr>
        <p:spPr bwMode="auto">
          <a:xfrm>
            <a:off x="7696200" y="609600"/>
            <a:ext cx="19812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01" name="Line 5"/>
          <p:cNvSpPr>
            <a:spLocks noChangeShapeType="1"/>
          </p:cNvSpPr>
          <p:nvPr/>
        </p:nvSpPr>
        <p:spPr bwMode="auto">
          <a:xfrm flipV="1">
            <a:off x="6019800" y="0"/>
            <a:ext cx="0" cy="213360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02" name="Line 6"/>
          <p:cNvSpPr>
            <a:spLocks noChangeShapeType="1"/>
          </p:cNvSpPr>
          <p:nvPr/>
        </p:nvSpPr>
        <p:spPr bwMode="auto">
          <a:xfrm flipH="1">
            <a:off x="4343400" y="0"/>
            <a:ext cx="1676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03" name="Line 7"/>
          <p:cNvSpPr>
            <a:spLocks noChangeShapeType="1"/>
          </p:cNvSpPr>
          <p:nvPr/>
        </p:nvSpPr>
        <p:spPr bwMode="auto">
          <a:xfrm>
            <a:off x="2514600" y="457200"/>
            <a:ext cx="0" cy="0"/>
          </a:xfrm>
          <a:prstGeom prst="line">
            <a:avLst/>
          </a:prstGeom>
          <a:noFill/>
          <a:ln w="9525">
            <a:solidFill>
              <a:schemeClr val="tx1"/>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04" name="Line 8"/>
          <p:cNvSpPr>
            <a:spLocks noChangeShapeType="1"/>
          </p:cNvSpPr>
          <p:nvPr/>
        </p:nvSpPr>
        <p:spPr bwMode="auto">
          <a:xfrm>
            <a:off x="4343400" y="0"/>
            <a:ext cx="0" cy="213360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05" name="Line 9"/>
          <p:cNvSpPr>
            <a:spLocks noChangeShapeType="1"/>
          </p:cNvSpPr>
          <p:nvPr/>
        </p:nvSpPr>
        <p:spPr bwMode="auto">
          <a:xfrm flipH="1">
            <a:off x="1524000" y="2133600"/>
            <a:ext cx="2819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06" name="Line 10"/>
          <p:cNvSpPr>
            <a:spLocks noChangeShapeType="1"/>
          </p:cNvSpPr>
          <p:nvPr/>
        </p:nvSpPr>
        <p:spPr bwMode="auto">
          <a:xfrm>
            <a:off x="9677400" y="2133600"/>
            <a:ext cx="990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07" name="Line 11"/>
          <p:cNvSpPr>
            <a:spLocks noChangeShapeType="1"/>
          </p:cNvSpPr>
          <p:nvPr/>
        </p:nvSpPr>
        <p:spPr bwMode="auto">
          <a:xfrm>
            <a:off x="1524000" y="3810000"/>
            <a:ext cx="91440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08" name="Rectangle 12"/>
          <p:cNvSpPr>
            <a:spLocks noChangeArrowheads="1"/>
          </p:cNvSpPr>
          <p:nvPr/>
        </p:nvSpPr>
        <p:spPr bwMode="auto">
          <a:xfrm>
            <a:off x="15240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09" name="Rectangle 13"/>
          <p:cNvSpPr>
            <a:spLocks noChangeArrowheads="1"/>
          </p:cNvSpPr>
          <p:nvPr/>
        </p:nvSpPr>
        <p:spPr bwMode="auto">
          <a:xfrm>
            <a:off x="15240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10" name="Rectangle 14"/>
          <p:cNvSpPr>
            <a:spLocks noChangeArrowheads="1"/>
          </p:cNvSpPr>
          <p:nvPr/>
        </p:nvSpPr>
        <p:spPr bwMode="auto">
          <a:xfrm>
            <a:off x="15240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11" name="Rectangle 15"/>
          <p:cNvSpPr>
            <a:spLocks noChangeArrowheads="1"/>
          </p:cNvSpPr>
          <p:nvPr/>
        </p:nvSpPr>
        <p:spPr bwMode="auto">
          <a:xfrm>
            <a:off x="15240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12" name="Rectangle 16"/>
          <p:cNvSpPr>
            <a:spLocks noChangeArrowheads="1"/>
          </p:cNvSpPr>
          <p:nvPr/>
        </p:nvSpPr>
        <p:spPr bwMode="auto">
          <a:xfrm>
            <a:off x="20574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13" name="Rectangle 17"/>
          <p:cNvSpPr>
            <a:spLocks noChangeArrowheads="1"/>
          </p:cNvSpPr>
          <p:nvPr/>
        </p:nvSpPr>
        <p:spPr bwMode="auto">
          <a:xfrm>
            <a:off x="20574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14" name="Rectangle 18"/>
          <p:cNvSpPr>
            <a:spLocks noChangeArrowheads="1"/>
          </p:cNvSpPr>
          <p:nvPr/>
        </p:nvSpPr>
        <p:spPr bwMode="auto">
          <a:xfrm>
            <a:off x="20574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15" name="Rectangle 19"/>
          <p:cNvSpPr>
            <a:spLocks noChangeArrowheads="1"/>
          </p:cNvSpPr>
          <p:nvPr/>
        </p:nvSpPr>
        <p:spPr bwMode="auto">
          <a:xfrm>
            <a:off x="2057400" y="3429000"/>
            <a:ext cx="304800" cy="228600"/>
          </a:xfrm>
          <a:prstGeom prst="rect">
            <a:avLst/>
          </a:prstGeom>
          <a:solidFill>
            <a:schemeClr val="folHlink"/>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16" name="Rectangle 20"/>
          <p:cNvSpPr>
            <a:spLocks noChangeArrowheads="1"/>
          </p:cNvSpPr>
          <p:nvPr/>
        </p:nvSpPr>
        <p:spPr bwMode="auto">
          <a:xfrm>
            <a:off x="2590800" y="2286000"/>
            <a:ext cx="304800" cy="228600"/>
          </a:xfrm>
          <a:prstGeom prst="rect">
            <a:avLst/>
          </a:prstGeom>
          <a:solidFill>
            <a:schemeClr val="folHlink"/>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17" name="Rectangle 21"/>
          <p:cNvSpPr>
            <a:spLocks noChangeArrowheads="1"/>
          </p:cNvSpPr>
          <p:nvPr/>
        </p:nvSpPr>
        <p:spPr bwMode="auto">
          <a:xfrm>
            <a:off x="31242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18" name="Rectangle 22"/>
          <p:cNvSpPr>
            <a:spLocks noChangeArrowheads="1"/>
          </p:cNvSpPr>
          <p:nvPr/>
        </p:nvSpPr>
        <p:spPr bwMode="auto">
          <a:xfrm>
            <a:off x="36576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19" name="Rectangle 23"/>
          <p:cNvSpPr>
            <a:spLocks noChangeArrowheads="1"/>
          </p:cNvSpPr>
          <p:nvPr/>
        </p:nvSpPr>
        <p:spPr bwMode="auto">
          <a:xfrm>
            <a:off x="41910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20" name="Rectangle 24"/>
          <p:cNvSpPr>
            <a:spLocks noChangeArrowheads="1"/>
          </p:cNvSpPr>
          <p:nvPr/>
        </p:nvSpPr>
        <p:spPr bwMode="auto">
          <a:xfrm>
            <a:off x="2590800" y="2667000"/>
            <a:ext cx="304800" cy="228600"/>
          </a:xfrm>
          <a:prstGeom prst="rect">
            <a:avLst/>
          </a:prstGeom>
          <a:solidFill>
            <a:schemeClr val="folHlink"/>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21" name="Rectangle 25"/>
          <p:cNvSpPr>
            <a:spLocks noChangeArrowheads="1"/>
          </p:cNvSpPr>
          <p:nvPr/>
        </p:nvSpPr>
        <p:spPr bwMode="auto">
          <a:xfrm>
            <a:off x="31242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22" name="Rectangle 26"/>
          <p:cNvSpPr>
            <a:spLocks noChangeArrowheads="1"/>
          </p:cNvSpPr>
          <p:nvPr/>
        </p:nvSpPr>
        <p:spPr bwMode="auto">
          <a:xfrm>
            <a:off x="36576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23" name="Rectangle 27"/>
          <p:cNvSpPr>
            <a:spLocks noChangeArrowheads="1"/>
          </p:cNvSpPr>
          <p:nvPr/>
        </p:nvSpPr>
        <p:spPr bwMode="auto">
          <a:xfrm>
            <a:off x="41910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24" name="Rectangle 28"/>
          <p:cNvSpPr>
            <a:spLocks noChangeArrowheads="1"/>
          </p:cNvSpPr>
          <p:nvPr/>
        </p:nvSpPr>
        <p:spPr bwMode="auto">
          <a:xfrm>
            <a:off x="2590800" y="3048000"/>
            <a:ext cx="304800" cy="228600"/>
          </a:xfrm>
          <a:prstGeom prst="rect">
            <a:avLst/>
          </a:prstGeom>
          <a:solidFill>
            <a:schemeClr val="folHlink"/>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25" name="Rectangle 29"/>
          <p:cNvSpPr>
            <a:spLocks noChangeArrowheads="1"/>
          </p:cNvSpPr>
          <p:nvPr/>
        </p:nvSpPr>
        <p:spPr bwMode="auto">
          <a:xfrm>
            <a:off x="31242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26" name="Rectangle 30"/>
          <p:cNvSpPr>
            <a:spLocks noChangeArrowheads="1"/>
          </p:cNvSpPr>
          <p:nvPr/>
        </p:nvSpPr>
        <p:spPr bwMode="auto">
          <a:xfrm>
            <a:off x="36576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27" name="Rectangle 31"/>
          <p:cNvSpPr>
            <a:spLocks noChangeArrowheads="1"/>
          </p:cNvSpPr>
          <p:nvPr/>
        </p:nvSpPr>
        <p:spPr bwMode="auto">
          <a:xfrm>
            <a:off x="2590800" y="3429000"/>
            <a:ext cx="304800" cy="228600"/>
          </a:xfrm>
          <a:prstGeom prst="rect">
            <a:avLst/>
          </a:prstGeom>
          <a:solidFill>
            <a:schemeClr val="folHlink"/>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28" name="Rectangle 32"/>
          <p:cNvSpPr>
            <a:spLocks noChangeArrowheads="1"/>
          </p:cNvSpPr>
          <p:nvPr/>
        </p:nvSpPr>
        <p:spPr bwMode="auto">
          <a:xfrm>
            <a:off x="31242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29" name="Rectangle 33"/>
          <p:cNvSpPr>
            <a:spLocks noChangeArrowheads="1"/>
          </p:cNvSpPr>
          <p:nvPr/>
        </p:nvSpPr>
        <p:spPr bwMode="auto">
          <a:xfrm>
            <a:off x="36576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30" name="Rectangle 34"/>
          <p:cNvSpPr>
            <a:spLocks noChangeArrowheads="1"/>
          </p:cNvSpPr>
          <p:nvPr/>
        </p:nvSpPr>
        <p:spPr bwMode="auto">
          <a:xfrm>
            <a:off x="41910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31" name="Rectangle 35"/>
          <p:cNvSpPr>
            <a:spLocks noChangeArrowheads="1"/>
          </p:cNvSpPr>
          <p:nvPr/>
        </p:nvSpPr>
        <p:spPr bwMode="auto">
          <a:xfrm>
            <a:off x="41910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32" name="Rectangle 36"/>
          <p:cNvSpPr>
            <a:spLocks noChangeArrowheads="1"/>
          </p:cNvSpPr>
          <p:nvPr/>
        </p:nvSpPr>
        <p:spPr bwMode="auto">
          <a:xfrm>
            <a:off x="46482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33" name="Rectangle 37"/>
          <p:cNvSpPr>
            <a:spLocks noChangeArrowheads="1"/>
          </p:cNvSpPr>
          <p:nvPr/>
        </p:nvSpPr>
        <p:spPr bwMode="auto">
          <a:xfrm>
            <a:off x="51054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34" name="Rectangle 38"/>
          <p:cNvSpPr>
            <a:spLocks noChangeArrowheads="1"/>
          </p:cNvSpPr>
          <p:nvPr/>
        </p:nvSpPr>
        <p:spPr bwMode="auto">
          <a:xfrm>
            <a:off x="55626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35" name="Rectangle 39"/>
          <p:cNvSpPr>
            <a:spLocks noChangeArrowheads="1"/>
          </p:cNvSpPr>
          <p:nvPr/>
        </p:nvSpPr>
        <p:spPr bwMode="auto">
          <a:xfrm>
            <a:off x="4495800" y="9906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36" name="Rectangle 40"/>
          <p:cNvSpPr>
            <a:spLocks noChangeArrowheads="1"/>
          </p:cNvSpPr>
          <p:nvPr/>
        </p:nvSpPr>
        <p:spPr bwMode="auto">
          <a:xfrm>
            <a:off x="4876800" y="19050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37" name="Rectangle 41"/>
          <p:cNvSpPr>
            <a:spLocks noChangeArrowheads="1"/>
          </p:cNvSpPr>
          <p:nvPr/>
        </p:nvSpPr>
        <p:spPr bwMode="auto">
          <a:xfrm>
            <a:off x="5257800" y="19050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38" name="Rectangle 42"/>
          <p:cNvSpPr>
            <a:spLocks noChangeArrowheads="1"/>
          </p:cNvSpPr>
          <p:nvPr/>
        </p:nvSpPr>
        <p:spPr bwMode="auto">
          <a:xfrm>
            <a:off x="5638800" y="19050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39" name="Rectangle 43"/>
          <p:cNvSpPr>
            <a:spLocks noChangeArrowheads="1"/>
          </p:cNvSpPr>
          <p:nvPr/>
        </p:nvSpPr>
        <p:spPr bwMode="auto">
          <a:xfrm>
            <a:off x="4495800" y="16002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40" name="Rectangle 44"/>
          <p:cNvSpPr>
            <a:spLocks noChangeArrowheads="1"/>
          </p:cNvSpPr>
          <p:nvPr/>
        </p:nvSpPr>
        <p:spPr bwMode="auto">
          <a:xfrm>
            <a:off x="4876800" y="16002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41" name="Rectangle 45"/>
          <p:cNvSpPr>
            <a:spLocks noChangeArrowheads="1"/>
          </p:cNvSpPr>
          <p:nvPr/>
        </p:nvSpPr>
        <p:spPr bwMode="auto">
          <a:xfrm>
            <a:off x="5257800" y="16002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42" name="Rectangle 46"/>
          <p:cNvSpPr>
            <a:spLocks noChangeArrowheads="1"/>
          </p:cNvSpPr>
          <p:nvPr/>
        </p:nvSpPr>
        <p:spPr bwMode="auto">
          <a:xfrm>
            <a:off x="5638800" y="16002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43" name="Rectangle 47"/>
          <p:cNvSpPr>
            <a:spLocks noChangeArrowheads="1"/>
          </p:cNvSpPr>
          <p:nvPr/>
        </p:nvSpPr>
        <p:spPr bwMode="auto">
          <a:xfrm>
            <a:off x="4495800" y="12954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44" name="Rectangle 48"/>
          <p:cNvSpPr>
            <a:spLocks noChangeArrowheads="1"/>
          </p:cNvSpPr>
          <p:nvPr/>
        </p:nvSpPr>
        <p:spPr bwMode="auto">
          <a:xfrm>
            <a:off x="4876800" y="12954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45" name="Rectangle 49"/>
          <p:cNvSpPr>
            <a:spLocks noChangeArrowheads="1"/>
          </p:cNvSpPr>
          <p:nvPr/>
        </p:nvSpPr>
        <p:spPr bwMode="auto">
          <a:xfrm>
            <a:off x="5257800" y="12954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46" name="Rectangle 50"/>
          <p:cNvSpPr>
            <a:spLocks noChangeArrowheads="1"/>
          </p:cNvSpPr>
          <p:nvPr/>
        </p:nvSpPr>
        <p:spPr bwMode="auto">
          <a:xfrm>
            <a:off x="5638800" y="12954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47" name="Rectangle 51"/>
          <p:cNvSpPr>
            <a:spLocks noChangeArrowheads="1"/>
          </p:cNvSpPr>
          <p:nvPr/>
        </p:nvSpPr>
        <p:spPr bwMode="auto">
          <a:xfrm>
            <a:off x="4495800" y="19050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48" name="Rectangle 52"/>
          <p:cNvSpPr>
            <a:spLocks noChangeArrowheads="1"/>
          </p:cNvSpPr>
          <p:nvPr/>
        </p:nvSpPr>
        <p:spPr bwMode="auto">
          <a:xfrm>
            <a:off x="4876800" y="9906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49" name="Rectangle 53"/>
          <p:cNvSpPr>
            <a:spLocks noChangeArrowheads="1"/>
          </p:cNvSpPr>
          <p:nvPr/>
        </p:nvSpPr>
        <p:spPr bwMode="auto">
          <a:xfrm>
            <a:off x="5257800" y="9906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50" name="Rectangle 54"/>
          <p:cNvSpPr>
            <a:spLocks noChangeArrowheads="1"/>
          </p:cNvSpPr>
          <p:nvPr/>
        </p:nvSpPr>
        <p:spPr bwMode="auto">
          <a:xfrm>
            <a:off x="5638800" y="9906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51" name="Rectangle 55"/>
          <p:cNvSpPr>
            <a:spLocks noChangeArrowheads="1"/>
          </p:cNvSpPr>
          <p:nvPr/>
        </p:nvSpPr>
        <p:spPr bwMode="auto">
          <a:xfrm>
            <a:off x="4495800" y="6858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52" name="Rectangle 56"/>
          <p:cNvSpPr>
            <a:spLocks noChangeArrowheads="1"/>
          </p:cNvSpPr>
          <p:nvPr/>
        </p:nvSpPr>
        <p:spPr bwMode="auto">
          <a:xfrm>
            <a:off x="4876800" y="6858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53" name="Rectangle 57"/>
          <p:cNvSpPr>
            <a:spLocks noChangeArrowheads="1"/>
          </p:cNvSpPr>
          <p:nvPr/>
        </p:nvSpPr>
        <p:spPr bwMode="auto">
          <a:xfrm>
            <a:off x="5257800" y="6858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54" name="Rectangle 58"/>
          <p:cNvSpPr>
            <a:spLocks noChangeArrowheads="1"/>
          </p:cNvSpPr>
          <p:nvPr/>
        </p:nvSpPr>
        <p:spPr bwMode="auto">
          <a:xfrm>
            <a:off x="5638800" y="6858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70" name="Line 74"/>
          <p:cNvSpPr>
            <a:spLocks noChangeShapeType="1"/>
          </p:cNvSpPr>
          <p:nvPr/>
        </p:nvSpPr>
        <p:spPr bwMode="auto">
          <a:xfrm flipV="1">
            <a:off x="4572000" y="1447800"/>
            <a:ext cx="0" cy="15240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71" name="Line 75"/>
          <p:cNvSpPr>
            <a:spLocks noChangeShapeType="1"/>
          </p:cNvSpPr>
          <p:nvPr/>
        </p:nvSpPr>
        <p:spPr bwMode="auto">
          <a:xfrm flipV="1">
            <a:off x="4648200" y="1447800"/>
            <a:ext cx="0" cy="15240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73" name="Line 77"/>
          <p:cNvSpPr>
            <a:spLocks noChangeShapeType="1"/>
          </p:cNvSpPr>
          <p:nvPr/>
        </p:nvSpPr>
        <p:spPr bwMode="auto">
          <a:xfrm flipV="1">
            <a:off x="4648200" y="1752600"/>
            <a:ext cx="0" cy="15240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74" name="Rectangle 78"/>
          <p:cNvSpPr>
            <a:spLocks noChangeArrowheads="1"/>
          </p:cNvSpPr>
          <p:nvPr/>
        </p:nvSpPr>
        <p:spPr bwMode="auto">
          <a:xfrm>
            <a:off x="46482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75" name="Rectangle 79"/>
          <p:cNvSpPr>
            <a:spLocks noChangeArrowheads="1"/>
          </p:cNvSpPr>
          <p:nvPr/>
        </p:nvSpPr>
        <p:spPr bwMode="auto">
          <a:xfrm>
            <a:off x="46482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76" name="Rectangle 80"/>
          <p:cNvSpPr>
            <a:spLocks noChangeArrowheads="1"/>
          </p:cNvSpPr>
          <p:nvPr/>
        </p:nvSpPr>
        <p:spPr bwMode="auto">
          <a:xfrm>
            <a:off x="46482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77" name="Rectangle 81"/>
          <p:cNvSpPr>
            <a:spLocks noChangeArrowheads="1"/>
          </p:cNvSpPr>
          <p:nvPr/>
        </p:nvSpPr>
        <p:spPr bwMode="auto">
          <a:xfrm>
            <a:off x="51054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78" name="Rectangle 82"/>
          <p:cNvSpPr>
            <a:spLocks noChangeArrowheads="1"/>
          </p:cNvSpPr>
          <p:nvPr/>
        </p:nvSpPr>
        <p:spPr bwMode="auto">
          <a:xfrm>
            <a:off x="51054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79" name="Rectangle 83"/>
          <p:cNvSpPr>
            <a:spLocks noChangeArrowheads="1"/>
          </p:cNvSpPr>
          <p:nvPr/>
        </p:nvSpPr>
        <p:spPr bwMode="auto">
          <a:xfrm>
            <a:off x="51054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80" name="Rectangle 84"/>
          <p:cNvSpPr>
            <a:spLocks noChangeArrowheads="1"/>
          </p:cNvSpPr>
          <p:nvPr/>
        </p:nvSpPr>
        <p:spPr bwMode="auto">
          <a:xfrm>
            <a:off x="55626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81" name="Rectangle 85"/>
          <p:cNvSpPr>
            <a:spLocks noChangeArrowheads="1"/>
          </p:cNvSpPr>
          <p:nvPr/>
        </p:nvSpPr>
        <p:spPr bwMode="auto">
          <a:xfrm>
            <a:off x="55626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82" name="Rectangle 86"/>
          <p:cNvSpPr>
            <a:spLocks noChangeArrowheads="1"/>
          </p:cNvSpPr>
          <p:nvPr/>
        </p:nvSpPr>
        <p:spPr bwMode="auto">
          <a:xfrm>
            <a:off x="55626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83" name="Rectangle 87"/>
          <p:cNvSpPr>
            <a:spLocks noChangeArrowheads="1"/>
          </p:cNvSpPr>
          <p:nvPr/>
        </p:nvSpPr>
        <p:spPr bwMode="auto">
          <a:xfrm>
            <a:off x="60198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84" name="Rectangle 88"/>
          <p:cNvSpPr>
            <a:spLocks noChangeArrowheads="1"/>
          </p:cNvSpPr>
          <p:nvPr/>
        </p:nvSpPr>
        <p:spPr bwMode="auto">
          <a:xfrm>
            <a:off x="60198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85" name="Rectangle 89"/>
          <p:cNvSpPr>
            <a:spLocks noChangeArrowheads="1"/>
          </p:cNvSpPr>
          <p:nvPr/>
        </p:nvSpPr>
        <p:spPr bwMode="auto">
          <a:xfrm>
            <a:off x="60198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86" name="Rectangle 90"/>
          <p:cNvSpPr>
            <a:spLocks noChangeArrowheads="1"/>
          </p:cNvSpPr>
          <p:nvPr/>
        </p:nvSpPr>
        <p:spPr bwMode="auto">
          <a:xfrm>
            <a:off x="60198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87" name="Rectangle 91"/>
          <p:cNvSpPr>
            <a:spLocks noChangeArrowheads="1"/>
          </p:cNvSpPr>
          <p:nvPr/>
        </p:nvSpPr>
        <p:spPr bwMode="auto">
          <a:xfrm>
            <a:off x="64770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88" name="Rectangle 92"/>
          <p:cNvSpPr>
            <a:spLocks noChangeArrowheads="1"/>
          </p:cNvSpPr>
          <p:nvPr/>
        </p:nvSpPr>
        <p:spPr bwMode="auto">
          <a:xfrm>
            <a:off x="64770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89" name="Rectangle 93"/>
          <p:cNvSpPr>
            <a:spLocks noChangeArrowheads="1"/>
          </p:cNvSpPr>
          <p:nvPr/>
        </p:nvSpPr>
        <p:spPr bwMode="auto">
          <a:xfrm>
            <a:off x="64770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90" name="Rectangle 94"/>
          <p:cNvSpPr>
            <a:spLocks noChangeArrowheads="1"/>
          </p:cNvSpPr>
          <p:nvPr/>
        </p:nvSpPr>
        <p:spPr bwMode="auto">
          <a:xfrm>
            <a:off x="64770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91" name="Rectangle 95"/>
          <p:cNvSpPr>
            <a:spLocks noChangeArrowheads="1"/>
          </p:cNvSpPr>
          <p:nvPr/>
        </p:nvSpPr>
        <p:spPr bwMode="auto">
          <a:xfrm>
            <a:off x="69342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92" name="Rectangle 96"/>
          <p:cNvSpPr>
            <a:spLocks noChangeArrowheads="1"/>
          </p:cNvSpPr>
          <p:nvPr/>
        </p:nvSpPr>
        <p:spPr bwMode="auto">
          <a:xfrm>
            <a:off x="69342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93" name="Rectangle 97"/>
          <p:cNvSpPr>
            <a:spLocks noChangeArrowheads="1"/>
          </p:cNvSpPr>
          <p:nvPr/>
        </p:nvSpPr>
        <p:spPr bwMode="auto">
          <a:xfrm>
            <a:off x="69342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94" name="Rectangle 98"/>
          <p:cNvSpPr>
            <a:spLocks noChangeArrowheads="1"/>
          </p:cNvSpPr>
          <p:nvPr/>
        </p:nvSpPr>
        <p:spPr bwMode="auto">
          <a:xfrm>
            <a:off x="69342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95" name="Rectangle 99"/>
          <p:cNvSpPr>
            <a:spLocks noChangeArrowheads="1"/>
          </p:cNvSpPr>
          <p:nvPr/>
        </p:nvSpPr>
        <p:spPr bwMode="auto">
          <a:xfrm>
            <a:off x="73914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96" name="Rectangle 100"/>
          <p:cNvSpPr>
            <a:spLocks noChangeArrowheads="1"/>
          </p:cNvSpPr>
          <p:nvPr/>
        </p:nvSpPr>
        <p:spPr bwMode="auto">
          <a:xfrm>
            <a:off x="78486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97" name="Rectangle 101"/>
          <p:cNvSpPr>
            <a:spLocks noChangeArrowheads="1"/>
          </p:cNvSpPr>
          <p:nvPr/>
        </p:nvSpPr>
        <p:spPr bwMode="auto">
          <a:xfrm>
            <a:off x="83058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98" name="Rectangle 102"/>
          <p:cNvSpPr>
            <a:spLocks noChangeArrowheads="1"/>
          </p:cNvSpPr>
          <p:nvPr/>
        </p:nvSpPr>
        <p:spPr bwMode="auto">
          <a:xfrm>
            <a:off x="87630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199" name="Rectangle 103"/>
          <p:cNvSpPr>
            <a:spLocks noChangeArrowheads="1"/>
          </p:cNvSpPr>
          <p:nvPr/>
        </p:nvSpPr>
        <p:spPr bwMode="auto">
          <a:xfrm>
            <a:off x="92202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00" name="Rectangle 104"/>
          <p:cNvSpPr>
            <a:spLocks noChangeArrowheads="1"/>
          </p:cNvSpPr>
          <p:nvPr/>
        </p:nvSpPr>
        <p:spPr bwMode="auto">
          <a:xfrm>
            <a:off x="96774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01" name="Rectangle 105"/>
          <p:cNvSpPr>
            <a:spLocks noChangeArrowheads="1"/>
          </p:cNvSpPr>
          <p:nvPr/>
        </p:nvSpPr>
        <p:spPr bwMode="auto">
          <a:xfrm>
            <a:off x="101346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02" name="Rectangle 106"/>
          <p:cNvSpPr>
            <a:spLocks noChangeArrowheads="1"/>
          </p:cNvSpPr>
          <p:nvPr/>
        </p:nvSpPr>
        <p:spPr bwMode="auto">
          <a:xfrm>
            <a:off x="73914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03" name="Rectangle 107"/>
          <p:cNvSpPr>
            <a:spLocks noChangeArrowheads="1"/>
          </p:cNvSpPr>
          <p:nvPr/>
        </p:nvSpPr>
        <p:spPr bwMode="auto">
          <a:xfrm>
            <a:off x="73914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04" name="Rectangle 108"/>
          <p:cNvSpPr>
            <a:spLocks noChangeArrowheads="1"/>
          </p:cNvSpPr>
          <p:nvPr/>
        </p:nvSpPr>
        <p:spPr bwMode="auto">
          <a:xfrm>
            <a:off x="73914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05" name="Rectangle 109"/>
          <p:cNvSpPr>
            <a:spLocks noChangeArrowheads="1"/>
          </p:cNvSpPr>
          <p:nvPr/>
        </p:nvSpPr>
        <p:spPr bwMode="auto">
          <a:xfrm>
            <a:off x="78486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06" name="Rectangle 110"/>
          <p:cNvSpPr>
            <a:spLocks noChangeArrowheads="1"/>
          </p:cNvSpPr>
          <p:nvPr/>
        </p:nvSpPr>
        <p:spPr bwMode="auto">
          <a:xfrm>
            <a:off x="83058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07" name="Rectangle 111"/>
          <p:cNvSpPr>
            <a:spLocks noChangeArrowheads="1"/>
          </p:cNvSpPr>
          <p:nvPr/>
        </p:nvSpPr>
        <p:spPr bwMode="auto">
          <a:xfrm>
            <a:off x="87630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08" name="Rectangle 112"/>
          <p:cNvSpPr>
            <a:spLocks noChangeArrowheads="1"/>
          </p:cNvSpPr>
          <p:nvPr/>
        </p:nvSpPr>
        <p:spPr bwMode="auto">
          <a:xfrm>
            <a:off x="92202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09" name="Rectangle 113"/>
          <p:cNvSpPr>
            <a:spLocks noChangeArrowheads="1"/>
          </p:cNvSpPr>
          <p:nvPr/>
        </p:nvSpPr>
        <p:spPr bwMode="auto">
          <a:xfrm>
            <a:off x="96774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10" name="Rectangle 114"/>
          <p:cNvSpPr>
            <a:spLocks noChangeArrowheads="1"/>
          </p:cNvSpPr>
          <p:nvPr/>
        </p:nvSpPr>
        <p:spPr bwMode="auto">
          <a:xfrm>
            <a:off x="101346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11" name="Rectangle 115"/>
          <p:cNvSpPr>
            <a:spLocks noChangeArrowheads="1"/>
          </p:cNvSpPr>
          <p:nvPr/>
        </p:nvSpPr>
        <p:spPr bwMode="auto">
          <a:xfrm>
            <a:off x="78486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12" name="Rectangle 116"/>
          <p:cNvSpPr>
            <a:spLocks noChangeArrowheads="1"/>
          </p:cNvSpPr>
          <p:nvPr/>
        </p:nvSpPr>
        <p:spPr bwMode="auto">
          <a:xfrm>
            <a:off x="83058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13" name="Rectangle 117"/>
          <p:cNvSpPr>
            <a:spLocks noChangeArrowheads="1"/>
          </p:cNvSpPr>
          <p:nvPr/>
        </p:nvSpPr>
        <p:spPr bwMode="auto">
          <a:xfrm>
            <a:off x="87630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14" name="Rectangle 118"/>
          <p:cNvSpPr>
            <a:spLocks noChangeArrowheads="1"/>
          </p:cNvSpPr>
          <p:nvPr/>
        </p:nvSpPr>
        <p:spPr bwMode="auto">
          <a:xfrm>
            <a:off x="92202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15" name="Rectangle 119"/>
          <p:cNvSpPr>
            <a:spLocks noChangeArrowheads="1"/>
          </p:cNvSpPr>
          <p:nvPr/>
        </p:nvSpPr>
        <p:spPr bwMode="auto">
          <a:xfrm>
            <a:off x="96774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16" name="Rectangle 120"/>
          <p:cNvSpPr>
            <a:spLocks noChangeArrowheads="1"/>
          </p:cNvSpPr>
          <p:nvPr/>
        </p:nvSpPr>
        <p:spPr bwMode="auto">
          <a:xfrm>
            <a:off x="101346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17" name="Rectangle 121"/>
          <p:cNvSpPr>
            <a:spLocks noChangeArrowheads="1"/>
          </p:cNvSpPr>
          <p:nvPr/>
        </p:nvSpPr>
        <p:spPr bwMode="auto">
          <a:xfrm>
            <a:off x="78486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18" name="Rectangle 122"/>
          <p:cNvSpPr>
            <a:spLocks noChangeArrowheads="1"/>
          </p:cNvSpPr>
          <p:nvPr/>
        </p:nvSpPr>
        <p:spPr bwMode="auto">
          <a:xfrm>
            <a:off x="83058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19" name="Rectangle 123"/>
          <p:cNvSpPr>
            <a:spLocks noChangeArrowheads="1"/>
          </p:cNvSpPr>
          <p:nvPr/>
        </p:nvSpPr>
        <p:spPr bwMode="auto">
          <a:xfrm>
            <a:off x="87630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20" name="Rectangle 124"/>
          <p:cNvSpPr>
            <a:spLocks noChangeArrowheads="1"/>
          </p:cNvSpPr>
          <p:nvPr/>
        </p:nvSpPr>
        <p:spPr bwMode="auto">
          <a:xfrm>
            <a:off x="92202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21" name="Rectangle 125"/>
          <p:cNvSpPr>
            <a:spLocks noChangeArrowheads="1"/>
          </p:cNvSpPr>
          <p:nvPr/>
        </p:nvSpPr>
        <p:spPr bwMode="auto">
          <a:xfrm>
            <a:off x="96774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22" name="Rectangle 126"/>
          <p:cNvSpPr>
            <a:spLocks noChangeArrowheads="1"/>
          </p:cNvSpPr>
          <p:nvPr/>
        </p:nvSpPr>
        <p:spPr bwMode="auto">
          <a:xfrm>
            <a:off x="101346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23" name="Line 127"/>
          <p:cNvSpPr>
            <a:spLocks noChangeShapeType="1"/>
          </p:cNvSpPr>
          <p:nvPr/>
        </p:nvSpPr>
        <p:spPr bwMode="auto">
          <a:xfrm flipV="1">
            <a:off x="9144000" y="1524000"/>
            <a:ext cx="0" cy="152400"/>
          </a:xfrm>
          <a:prstGeom prst="line">
            <a:avLst/>
          </a:prstGeom>
          <a:noFill/>
          <a:ln w="9525">
            <a:solidFill>
              <a:schemeClr val="tx1"/>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24" name="Line 128"/>
          <p:cNvSpPr>
            <a:spLocks noChangeShapeType="1"/>
          </p:cNvSpPr>
          <p:nvPr/>
        </p:nvSpPr>
        <p:spPr bwMode="auto">
          <a:xfrm>
            <a:off x="1828800" y="2743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25" name="Line 129"/>
          <p:cNvSpPr>
            <a:spLocks noChangeShapeType="1"/>
          </p:cNvSpPr>
          <p:nvPr/>
        </p:nvSpPr>
        <p:spPr bwMode="auto">
          <a:xfrm>
            <a:off x="2362200" y="2743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26" name="Line 130"/>
          <p:cNvSpPr>
            <a:spLocks noChangeShapeType="1"/>
          </p:cNvSpPr>
          <p:nvPr/>
        </p:nvSpPr>
        <p:spPr bwMode="auto">
          <a:xfrm>
            <a:off x="2895600" y="2819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27" name="Line 131"/>
          <p:cNvSpPr>
            <a:spLocks noChangeShapeType="1"/>
          </p:cNvSpPr>
          <p:nvPr/>
        </p:nvSpPr>
        <p:spPr bwMode="auto">
          <a:xfrm>
            <a:off x="3429000" y="2743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28" name="Line 132"/>
          <p:cNvSpPr>
            <a:spLocks noChangeShapeType="1"/>
          </p:cNvSpPr>
          <p:nvPr/>
        </p:nvSpPr>
        <p:spPr bwMode="auto">
          <a:xfrm>
            <a:off x="3962400" y="2743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29" name="Line 133"/>
          <p:cNvSpPr>
            <a:spLocks noChangeShapeType="1"/>
          </p:cNvSpPr>
          <p:nvPr/>
        </p:nvSpPr>
        <p:spPr bwMode="auto">
          <a:xfrm>
            <a:off x="44958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30" name="Line 134"/>
          <p:cNvSpPr>
            <a:spLocks noChangeShapeType="1"/>
          </p:cNvSpPr>
          <p:nvPr/>
        </p:nvSpPr>
        <p:spPr bwMode="auto">
          <a:xfrm>
            <a:off x="49530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31" name="Line 135"/>
          <p:cNvSpPr>
            <a:spLocks noChangeShapeType="1"/>
          </p:cNvSpPr>
          <p:nvPr/>
        </p:nvSpPr>
        <p:spPr bwMode="auto">
          <a:xfrm>
            <a:off x="54102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32" name="Line 136"/>
          <p:cNvSpPr>
            <a:spLocks noChangeShapeType="1"/>
          </p:cNvSpPr>
          <p:nvPr/>
        </p:nvSpPr>
        <p:spPr bwMode="auto">
          <a:xfrm>
            <a:off x="58674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33" name="Line 137"/>
          <p:cNvSpPr>
            <a:spLocks noChangeShapeType="1"/>
          </p:cNvSpPr>
          <p:nvPr/>
        </p:nvSpPr>
        <p:spPr bwMode="auto">
          <a:xfrm>
            <a:off x="63246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34" name="Line 138"/>
          <p:cNvSpPr>
            <a:spLocks noChangeShapeType="1"/>
          </p:cNvSpPr>
          <p:nvPr/>
        </p:nvSpPr>
        <p:spPr bwMode="auto">
          <a:xfrm>
            <a:off x="67818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35" name="Line 139"/>
          <p:cNvSpPr>
            <a:spLocks noChangeShapeType="1"/>
          </p:cNvSpPr>
          <p:nvPr/>
        </p:nvSpPr>
        <p:spPr bwMode="auto">
          <a:xfrm>
            <a:off x="72390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36" name="Line 140"/>
          <p:cNvSpPr>
            <a:spLocks noChangeShapeType="1"/>
          </p:cNvSpPr>
          <p:nvPr/>
        </p:nvSpPr>
        <p:spPr bwMode="auto">
          <a:xfrm>
            <a:off x="90678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38" name="Line 142"/>
          <p:cNvSpPr>
            <a:spLocks noChangeShapeType="1"/>
          </p:cNvSpPr>
          <p:nvPr/>
        </p:nvSpPr>
        <p:spPr bwMode="auto">
          <a:xfrm>
            <a:off x="99822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39" name="Line 143"/>
          <p:cNvSpPr>
            <a:spLocks noChangeShapeType="1"/>
          </p:cNvSpPr>
          <p:nvPr/>
        </p:nvSpPr>
        <p:spPr bwMode="auto">
          <a:xfrm>
            <a:off x="1828800" y="2819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40" name="Line 144"/>
          <p:cNvSpPr>
            <a:spLocks noChangeShapeType="1"/>
          </p:cNvSpPr>
          <p:nvPr/>
        </p:nvSpPr>
        <p:spPr bwMode="auto">
          <a:xfrm>
            <a:off x="2362200" y="2819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41" name="Line 145"/>
          <p:cNvSpPr>
            <a:spLocks noChangeShapeType="1"/>
          </p:cNvSpPr>
          <p:nvPr/>
        </p:nvSpPr>
        <p:spPr bwMode="auto">
          <a:xfrm>
            <a:off x="2895600" y="2743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42" name="Line 146"/>
          <p:cNvSpPr>
            <a:spLocks noChangeShapeType="1"/>
          </p:cNvSpPr>
          <p:nvPr/>
        </p:nvSpPr>
        <p:spPr bwMode="auto">
          <a:xfrm>
            <a:off x="3429000" y="2819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43" name="Line 147"/>
          <p:cNvSpPr>
            <a:spLocks noChangeShapeType="1"/>
          </p:cNvSpPr>
          <p:nvPr/>
        </p:nvSpPr>
        <p:spPr bwMode="auto">
          <a:xfrm>
            <a:off x="3962400" y="2819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44" name="Line 148"/>
          <p:cNvSpPr>
            <a:spLocks noChangeShapeType="1"/>
          </p:cNvSpPr>
          <p:nvPr/>
        </p:nvSpPr>
        <p:spPr bwMode="auto">
          <a:xfrm>
            <a:off x="44958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45" name="Line 149"/>
          <p:cNvSpPr>
            <a:spLocks noChangeShapeType="1"/>
          </p:cNvSpPr>
          <p:nvPr/>
        </p:nvSpPr>
        <p:spPr bwMode="auto">
          <a:xfrm>
            <a:off x="49530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46" name="Line 150"/>
          <p:cNvSpPr>
            <a:spLocks noChangeShapeType="1"/>
          </p:cNvSpPr>
          <p:nvPr/>
        </p:nvSpPr>
        <p:spPr bwMode="auto">
          <a:xfrm>
            <a:off x="54102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47" name="Line 151"/>
          <p:cNvSpPr>
            <a:spLocks noChangeShapeType="1"/>
          </p:cNvSpPr>
          <p:nvPr/>
        </p:nvSpPr>
        <p:spPr bwMode="auto">
          <a:xfrm>
            <a:off x="58674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48" name="Line 152"/>
          <p:cNvSpPr>
            <a:spLocks noChangeShapeType="1"/>
          </p:cNvSpPr>
          <p:nvPr/>
        </p:nvSpPr>
        <p:spPr bwMode="auto">
          <a:xfrm>
            <a:off x="63246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49" name="Line 153"/>
          <p:cNvSpPr>
            <a:spLocks noChangeShapeType="1"/>
          </p:cNvSpPr>
          <p:nvPr/>
        </p:nvSpPr>
        <p:spPr bwMode="auto">
          <a:xfrm>
            <a:off x="67818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50" name="Line 154"/>
          <p:cNvSpPr>
            <a:spLocks noChangeShapeType="1"/>
          </p:cNvSpPr>
          <p:nvPr/>
        </p:nvSpPr>
        <p:spPr bwMode="auto">
          <a:xfrm>
            <a:off x="72390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51" name="Line 155"/>
          <p:cNvSpPr>
            <a:spLocks noChangeShapeType="1"/>
          </p:cNvSpPr>
          <p:nvPr/>
        </p:nvSpPr>
        <p:spPr bwMode="auto">
          <a:xfrm>
            <a:off x="90678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53" name="Line 157"/>
          <p:cNvSpPr>
            <a:spLocks noChangeShapeType="1"/>
          </p:cNvSpPr>
          <p:nvPr/>
        </p:nvSpPr>
        <p:spPr bwMode="auto">
          <a:xfrm>
            <a:off x="99822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58" name="Line 162"/>
          <p:cNvSpPr>
            <a:spLocks noChangeShapeType="1"/>
          </p:cNvSpPr>
          <p:nvPr/>
        </p:nvSpPr>
        <p:spPr bwMode="auto">
          <a:xfrm>
            <a:off x="1828800" y="3124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59" name="Line 163"/>
          <p:cNvSpPr>
            <a:spLocks noChangeShapeType="1"/>
          </p:cNvSpPr>
          <p:nvPr/>
        </p:nvSpPr>
        <p:spPr bwMode="auto">
          <a:xfrm>
            <a:off x="2362200" y="3124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60" name="Line 164"/>
          <p:cNvSpPr>
            <a:spLocks noChangeShapeType="1"/>
          </p:cNvSpPr>
          <p:nvPr/>
        </p:nvSpPr>
        <p:spPr bwMode="auto">
          <a:xfrm>
            <a:off x="2895600" y="3124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61" name="Line 165"/>
          <p:cNvSpPr>
            <a:spLocks noChangeShapeType="1"/>
          </p:cNvSpPr>
          <p:nvPr/>
        </p:nvSpPr>
        <p:spPr bwMode="auto">
          <a:xfrm>
            <a:off x="3429000" y="3124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62" name="Line 166"/>
          <p:cNvSpPr>
            <a:spLocks noChangeShapeType="1"/>
          </p:cNvSpPr>
          <p:nvPr/>
        </p:nvSpPr>
        <p:spPr bwMode="auto">
          <a:xfrm>
            <a:off x="3962400" y="3124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63" name="Line 167"/>
          <p:cNvSpPr>
            <a:spLocks noChangeShapeType="1"/>
          </p:cNvSpPr>
          <p:nvPr/>
        </p:nvSpPr>
        <p:spPr bwMode="auto">
          <a:xfrm>
            <a:off x="44958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64" name="Line 168"/>
          <p:cNvSpPr>
            <a:spLocks noChangeShapeType="1"/>
          </p:cNvSpPr>
          <p:nvPr/>
        </p:nvSpPr>
        <p:spPr bwMode="auto">
          <a:xfrm>
            <a:off x="49530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65" name="Line 169"/>
          <p:cNvSpPr>
            <a:spLocks noChangeShapeType="1"/>
          </p:cNvSpPr>
          <p:nvPr/>
        </p:nvSpPr>
        <p:spPr bwMode="auto">
          <a:xfrm>
            <a:off x="54102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66" name="Line 170"/>
          <p:cNvSpPr>
            <a:spLocks noChangeShapeType="1"/>
          </p:cNvSpPr>
          <p:nvPr/>
        </p:nvSpPr>
        <p:spPr bwMode="auto">
          <a:xfrm>
            <a:off x="58674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67" name="Line 171"/>
          <p:cNvSpPr>
            <a:spLocks noChangeShapeType="1"/>
          </p:cNvSpPr>
          <p:nvPr/>
        </p:nvSpPr>
        <p:spPr bwMode="auto">
          <a:xfrm>
            <a:off x="63246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68" name="Line 172"/>
          <p:cNvSpPr>
            <a:spLocks noChangeShapeType="1"/>
          </p:cNvSpPr>
          <p:nvPr/>
        </p:nvSpPr>
        <p:spPr bwMode="auto">
          <a:xfrm>
            <a:off x="67818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69" name="Line 173"/>
          <p:cNvSpPr>
            <a:spLocks noChangeShapeType="1"/>
          </p:cNvSpPr>
          <p:nvPr/>
        </p:nvSpPr>
        <p:spPr bwMode="auto">
          <a:xfrm>
            <a:off x="72390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70" name="Line 174"/>
          <p:cNvSpPr>
            <a:spLocks noChangeShapeType="1"/>
          </p:cNvSpPr>
          <p:nvPr/>
        </p:nvSpPr>
        <p:spPr bwMode="auto">
          <a:xfrm>
            <a:off x="90678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72" name="Line 176"/>
          <p:cNvSpPr>
            <a:spLocks noChangeShapeType="1"/>
          </p:cNvSpPr>
          <p:nvPr/>
        </p:nvSpPr>
        <p:spPr bwMode="auto">
          <a:xfrm>
            <a:off x="99822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73" name="Line 177"/>
          <p:cNvSpPr>
            <a:spLocks noChangeShapeType="1"/>
          </p:cNvSpPr>
          <p:nvPr/>
        </p:nvSpPr>
        <p:spPr bwMode="auto">
          <a:xfrm>
            <a:off x="1828800" y="3200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74" name="Line 178"/>
          <p:cNvSpPr>
            <a:spLocks noChangeShapeType="1"/>
          </p:cNvSpPr>
          <p:nvPr/>
        </p:nvSpPr>
        <p:spPr bwMode="auto">
          <a:xfrm>
            <a:off x="2362200" y="3200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75" name="Line 179"/>
          <p:cNvSpPr>
            <a:spLocks noChangeShapeType="1"/>
          </p:cNvSpPr>
          <p:nvPr/>
        </p:nvSpPr>
        <p:spPr bwMode="auto">
          <a:xfrm>
            <a:off x="2895600" y="3200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76" name="Line 180"/>
          <p:cNvSpPr>
            <a:spLocks noChangeShapeType="1"/>
          </p:cNvSpPr>
          <p:nvPr/>
        </p:nvSpPr>
        <p:spPr bwMode="auto">
          <a:xfrm>
            <a:off x="3429000" y="3200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77" name="Line 181"/>
          <p:cNvSpPr>
            <a:spLocks noChangeShapeType="1"/>
          </p:cNvSpPr>
          <p:nvPr/>
        </p:nvSpPr>
        <p:spPr bwMode="auto">
          <a:xfrm>
            <a:off x="3962400" y="3200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78" name="Line 182"/>
          <p:cNvSpPr>
            <a:spLocks noChangeShapeType="1"/>
          </p:cNvSpPr>
          <p:nvPr/>
        </p:nvSpPr>
        <p:spPr bwMode="auto">
          <a:xfrm>
            <a:off x="44958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79" name="Line 183"/>
          <p:cNvSpPr>
            <a:spLocks noChangeShapeType="1"/>
          </p:cNvSpPr>
          <p:nvPr/>
        </p:nvSpPr>
        <p:spPr bwMode="auto">
          <a:xfrm>
            <a:off x="49530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80" name="Line 184"/>
          <p:cNvSpPr>
            <a:spLocks noChangeShapeType="1"/>
          </p:cNvSpPr>
          <p:nvPr/>
        </p:nvSpPr>
        <p:spPr bwMode="auto">
          <a:xfrm>
            <a:off x="54102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81" name="Line 185"/>
          <p:cNvSpPr>
            <a:spLocks noChangeShapeType="1"/>
          </p:cNvSpPr>
          <p:nvPr/>
        </p:nvSpPr>
        <p:spPr bwMode="auto">
          <a:xfrm>
            <a:off x="58674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82" name="Line 186"/>
          <p:cNvSpPr>
            <a:spLocks noChangeShapeType="1"/>
          </p:cNvSpPr>
          <p:nvPr/>
        </p:nvSpPr>
        <p:spPr bwMode="auto">
          <a:xfrm>
            <a:off x="63246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83" name="Line 187"/>
          <p:cNvSpPr>
            <a:spLocks noChangeShapeType="1"/>
          </p:cNvSpPr>
          <p:nvPr/>
        </p:nvSpPr>
        <p:spPr bwMode="auto">
          <a:xfrm>
            <a:off x="67818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84" name="Line 188"/>
          <p:cNvSpPr>
            <a:spLocks noChangeShapeType="1"/>
          </p:cNvSpPr>
          <p:nvPr/>
        </p:nvSpPr>
        <p:spPr bwMode="auto">
          <a:xfrm>
            <a:off x="72390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85" name="Line 189"/>
          <p:cNvSpPr>
            <a:spLocks noChangeShapeType="1"/>
          </p:cNvSpPr>
          <p:nvPr/>
        </p:nvSpPr>
        <p:spPr bwMode="auto">
          <a:xfrm>
            <a:off x="90678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87" name="Line 191"/>
          <p:cNvSpPr>
            <a:spLocks noChangeShapeType="1"/>
          </p:cNvSpPr>
          <p:nvPr/>
        </p:nvSpPr>
        <p:spPr bwMode="auto">
          <a:xfrm>
            <a:off x="99822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295" name="Line 199"/>
          <p:cNvSpPr>
            <a:spLocks noChangeShapeType="1"/>
          </p:cNvSpPr>
          <p:nvPr/>
        </p:nvSpPr>
        <p:spPr bwMode="auto">
          <a:xfrm flipV="1">
            <a:off x="7772400" y="838200"/>
            <a:ext cx="0" cy="457200"/>
          </a:xfrm>
          <a:prstGeom prst="line">
            <a:avLst/>
          </a:prstGeom>
          <a:noFill/>
          <a:ln w="28575">
            <a:solidFill>
              <a:schemeClr val="bg1"/>
            </a:solidFill>
            <a:round/>
            <a:headEnd/>
            <a:tailEnd type="triangle" w="med" len="me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03" name="Line 207"/>
          <p:cNvSpPr>
            <a:spLocks noChangeShapeType="1"/>
          </p:cNvSpPr>
          <p:nvPr/>
        </p:nvSpPr>
        <p:spPr bwMode="auto">
          <a:xfrm>
            <a:off x="1676400" y="2590800"/>
            <a:ext cx="304800" cy="0"/>
          </a:xfrm>
          <a:prstGeom prst="line">
            <a:avLst/>
          </a:prstGeom>
          <a:noFill/>
          <a:ln w="28575">
            <a:solidFill>
              <a:schemeClr val="bg1"/>
            </a:solidFill>
            <a:round/>
            <a:headEnd/>
            <a:tailEnd type="triangle" w="med" len="me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04" name="Line 208"/>
          <p:cNvSpPr>
            <a:spLocks noChangeShapeType="1"/>
          </p:cNvSpPr>
          <p:nvPr/>
        </p:nvSpPr>
        <p:spPr bwMode="auto">
          <a:xfrm>
            <a:off x="1524000" y="2209800"/>
            <a:ext cx="228600" cy="0"/>
          </a:xfrm>
          <a:prstGeom prst="line">
            <a:avLst/>
          </a:prstGeom>
          <a:noFill/>
          <a:ln w="28575">
            <a:solidFill>
              <a:schemeClr val="bg1"/>
            </a:solidFill>
            <a:round/>
            <a:headEnd/>
            <a:tailEnd type="triangle" w="med" len="me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13" name="Line 217"/>
          <p:cNvSpPr>
            <a:spLocks noChangeShapeType="1"/>
          </p:cNvSpPr>
          <p:nvPr/>
        </p:nvSpPr>
        <p:spPr bwMode="auto">
          <a:xfrm flipV="1">
            <a:off x="7772400" y="2286000"/>
            <a:ext cx="0" cy="304800"/>
          </a:xfrm>
          <a:prstGeom prst="line">
            <a:avLst/>
          </a:prstGeom>
          <a:noFill/>
          <a:ln w="28575">
            <a:solidFill>
              <a:schemeClr val="bg1"/>
            </a:solidFill>
            <a:round/>
            <a:headEnd/>
            <a:tailEnd type="triangle" w="med" len="me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14" name="Text Box 218"/>
          <p:cNvSpPr txBox="1">
            <a:spLocks noChangeArrowheads="1"/>
          </p:cNvSpPr>
          <p:nvPr/>
        </p:nvSpPr>
        <p:spPr bwMode="auto">
          <a:xfrm>
            <a:off x="3352801" y="4800600"/>
            <a:ext cx="6119813" cy="457200"/>
          </a:xfrm>
          <a:prstGeom prst="rect">
            <a:avLst/>
          </a:prstGeom>
          <a:noFill/>
          <a:ln w="9525">
            <a:noFill/>
            <a:miter lim="800000"/>
            <a:headEnd/>
            <a:tailEnd/>
          </a:ln>
          <a:effectLst/>
        </p:spPr>
        <p:txBody>
          <a:bodyPr wrap="none">
            <a:spAutoFit/>
          </a:bodyPr>
          <a:lstStyle/>
          <a:p>
            <a:pPr algn="ctr" defTabSz="914400" eaLnBrk="0" fontAlgn="base" hangingPunct="0">
              <a:spcBef>
                <a:spcPct val="0"/>
              </a:spcBef>
              <a:spcAft>
                <a:spcPct val="0"/>
              </a:spcAft>
            </a:pPr>
            <a:r>
              <a:rPr lang="en-US" sz="2400" b="1" dirty="0">
                <a:solidFill>
                  <a:srgbClr val="003366"/>
                </a:solidFill>
                <a:latin typeface="Times New Roman" pitchFamily="18" charset="0"/>
              </a:rPr>
              <a:t>Air Passing Approaches to Worked-Out Area</a:t>
            </a:r>
          </a:p>
        </p:txBody>
      </p:sp>
      <p:sp>
        <p:nvSpPr>
          <p:cNvPr id="388327" name="Rectangle 231"/>
          <p:cNvSpPr>
            <a:spLocks noChangeArrowheads="1"/>
          </p:cNvSpPr>
          <p:nvPr/>
        </p:nvSpPr>
        <p:spPr bwMode="auto">
          <a:xfrm>
            <a:off x="4495800" y="3810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28" name="Rectangle 232"/>
          <p:cNvSpPr>
            <a:spLocks noChangeArrowheads="1"/>
          </p:cNvSpPr>
          <p:nvPr/>
        </p:nvSpPr>
        <p:spPr bwMode="auto">
          <a:xfrm>
            <a:off x="4495800" y="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29" name="Rectangle 233"/>
          <p:cNvSpPr>
            <a:spLocks noChangeArrowheads="1"/>
          </p:cNvSpPr>
          <p:nvPr/>
        </p:nvSpPr>
        <p:spPr bwMode="auto">
          <a:xfrm>
            <a:off x="5638800" y="3810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30" name="Rectangle 234"/>
          <p:cNvSpPr>
            <a:spLocks noChangeArrowheads="1"/>
          </p:cNvSpPr>
          <p:nvPr/>
        </p:nvSpPr>
        <p:spPr bwMode="auto">
          <a:xfrm>
            <a:off x="5638800" y="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31" name="Rectangle 235"/>
          <p:cNvSpPr>
            <a:spLocks noChangeArrowheads="1"/>
          </p:cNvSpPr>
          <p:nvPr/>
        </p:nvSpPr>
        <p:spPr bwMode="auto">
          <a:xfrm>
            <a:off x="4876800" y="3810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32" name="Rectangle 236"/>
          <p:cNvSpPr>
            <a:spLocks noChangeArrowheads="1"/>
          </p:cNvSpPr>
          <p:nvPr/>
        </p:nvSpPr>
        <p:spPr bwMode="auto">
          <a:xfrm>
            <a:off x="5257800" y="38100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33" name="Rectangle 237"/>
          <p:cNvSpPr>
            <a:spLocks noChangeArrowheads="1"/>
          </p:cNvSpPr>
          <p:nvPr/>
        </p:nvSpPr>
        <p:spPr bwMode="auto">
          <a:xfrm>
            <a:off x="4876800" y="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34" name="Rectangle 238"/>
          <p:cNvSpPr>
            <a:spLocks noChangeArrowheads="1"/>
          </p:cNvSpPr>
          <p:nvPr/>
        </p:nvSpPr>
        <p:spPr bwMode="auto">
          <a:xfrm>
            <a:off x="5257800" y="0"/>
            <a:ext cx="228600" cy="1524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35" name="Line 239"/>
          <p:cNvSpPr>
            <a:spLocks noChangeShapeType="1"/>
          </p:cNvSpPr>
          <p:nvPr/>
        </p:nvSpPr>
        <p:spPr bwMode="auto">
          <a:xfrm flipV="1">
            <a:off x="5410200" y="0"/>
            <a:ext cx="0" cy="152400"/>
          </a:xfrm>
          <a:prstGeom prst="line">
            <a:avLst/>
          </a:prstGeom>
          <a:noFill/>
          <a:ln w="5715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37" name="Line 241"/>
          <p:cNvSpPr>
            <a:spLocks noChangeShapeType="1"/>
          </p:cNvSpPr>
          <p:nvPr/>
        </p:nvSpPr>
        <p:spPr bwMode="auto">
          <a:xfrm flipV="1">
            <a:off x="5029200" y="0"/>
            <a:ext cx="0" cy="152400"/>
          </a:xfrm>
          <a:prstGeom prst="line">
            <a:avLst/>
          </a:prstGeom>
          <a:noFill/>
          <a:ln w="5715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39" name="Line 243"/>
          <p:cNvSpPr>
            <a:spLocks noChangeShapeType="1"/>
          </p:cNvSpPr>
          <p:nvPr/>
        </p:nvSpPr>
        <p:spPr bwMode="auto">
          <a:xfrm flipV="1">
            <a:off x="5029200" y="381000"/>
            <a:ext cx="0" cy="152400"/>
          </a:xfrm>
          <a:prstGeom prst="line">
            <a:avLst/>
          </a:prstGeom>
          <a:noFill/>
          <a:ln w="5715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40" name="Line 244"/>
          <p:cNvSpPr>
            <a:spLocks noChangeShapeType="1"/>
          </p:cNvSpPr>
          <p:nvPr/>
        </p:nvSpPr>
        <p:spPr bwMode="auto">
          <a:xfrm flipV="1">
            <a:off x="5410200" y="381000"/>
            <a:ext cx="0" cy="152400"/>
          </a:xfrm>
          <a:prstGeom prst="line">
            <a:avLst/>
          </a:prstGeom>
          <a:noFill/>
          <a:ln w="5715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44" name="Line 248"/>
          <p:cNvSpPr>
            <a:spLocks noChangeShapeType="1"/>
          </p:cNvSpPr>
          <p:nvPr/>
        </p:nvSpPr>
        <p:spPr bwMode="auto">
          <a:xfrm flipV="1">
            <a:off x="5410200" y="685800"/>
            <a:ext cx="0" cy="152400"/>
          </a:xfrm>
          <a:prstGeom prst="line">
            <a:avLst/>
          </a:prstGeom>
          <a:noFill/>
          <a:ln w="5715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45" name="Line 249"/>
          <p:cNvSpPr>
            <a:spLocks noChangeShapeType="1"/>
          </p:cNvSpPr>
          <p:nvPr/>
        </p:nvSpPr>
        <p:spPr bwMode="auto">
          <a:xfrm flipV="1">
            <a:off x="5029200" y="685800"/>
            <a:ext cx="0" cy="152400"/>
          </a:xfrm>
          <a:prstGeom prst="line">
            <a:avLst/>
          </a:prstGeom>
          <a:noFill/>
          <a:ln w="5715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47" name="Rectangle 251"/>
          <p:cNvSpPr>
            <a:spLocks noChangeArrowheads="1"/>
          </p:cNvSpPr>
          <p:nvPr/>
        </p:nvSpPr>
        <p:spPr bwMode="auto">
          <a:xfrm>
            <a:off x="78486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48" name="Rectangle 252"/>
          <p:cNvSpPr>
            <a:spLocks noChangeArrowheads="1"/>
          </p:cNvSpPr>
          <p:nvPr/>
        </p:nvSpPr>
        <p:spPr bwMode="auto">
          <a:xfrm>
            <a:off x="7848600" y="1524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49" name="Rectangle 253"/>
          <p:cNvSpPr>
            <a:spLocks noChangeArrowheads="1"/>
          </p:cNvSpPr>
          <p:nvPr/>
        </p:nvSpPr>
        <p:spPr bwMode="auto">
          <a:xfrm>
            <a:off x="7848600" y="1143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50" name="Rectangle 254"/>
          <p:cNvSpPr>
            <a:spLocks noChangeArrowheads="1"/>
          </p:cNvSpPr>
          <p:nvPr/>
        </p:nvSpPr>
        <p:spPr bwMode="auto">
          <a:xfrm>
            <a:off x="7848600" y="762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51" name="Rectangle 255"/>
          <p:cNvSpPr>
            <a:spLocks noChangeArrowheads="1"/>
          </p:cNvSpPr>
          <p:nvPr/>
        </p:nvSpPr>
        <p:spPr bwMode="auto">
          <a:xfrm>
            <a:off x="83058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52" name="Rectangle 256"/>
          <p:cNvSpPr>
            <a:spLocks noChangeArrowheads="1"/>
          </p:cNvSpPr>
          <p:nvPr/>
        </p:nvSpPr>
        <p:spPr bwMode="auto">
          <a:xfrm>
            <a:off x="8305800" y="1524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53" name="Rectangle 257"/>
          <p:cNvSpPr>
            <a:spLocks noChangeArrowheads="1"/>
          </p:cNvSpPr>
          <p:nvPr/>
        </p:nvSpPr>
        <p:spPr bwMode="auto">
          <a:xfrm>
            <a:off x="8305800" y="1143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54" name="Rectangle 258"/>
          <p:cNvSpPr>
            <a:spLocks noChangeArrowheads="1"/>
          </p:cNvSpPr>
          <p:nvPr/>
        </p:nvSpPr>
        <p:spPr bwMode="auto">
          <a:xfrm>
            <a:off x="8305800" y="762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55" name="Rectangle 259"/>
          <p:cNvSpPr>
            <a:spLocks noChangeArrowheads="1"/>
          </p:cNvSpPr>
          <p:nvPr/>
        </p:nvSpPr>
        <p:spPr bwMode="auto">
          <a:xfrm>
            <a:off x="87630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56" name="Rectangle 260"/>
          <p:cNvSpPr>
            <a:spLocks noChangeArrowheads="1"/>
          </p:cNvSpPr>
          <p:nvPr/>
        </p:nvSpPr>
        <p:spPr bwMode="auto">
          <a:xfrm>
            <a:off x="8763000" y="1524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57" name="Rectangle 261"/>
          <p:cNvSpPr>
            <a:spLocks noChangeArrowheads="1"/>
          </p:cNvSpPr>
          <p:nvPr/>
        </p:nvSpPr>
        <p:spPr bwMode="auto">
          <a:xfrm>
            <a:off x="8763000" y="1143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58" name="Rectangle 262"/>
          <p:cNvSpPr>
            <a:spLocks noChangeArrowheads="1"/>
          </p:cNvSpPr>
          <p:nvPr/>
        </p:nvSpPr>
        <p:spPr bwMode="auto">
          <a:xfrm>
            <a:off x="8763000" y="762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59" name="Rectangle 263"/>
          <p:cNvSpPr>
            <a:spLocks noChangeArrowheads="1"/>
          </p:cNvSpPr>
          <p:nvPr/>
        </p:nvSpPr>
        <p:spPr bwMode="auto">
          <a:xfrm>
            <a:off x="92202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60" name="Rectangle 264"/>
          <p:cNvSpPr>
            <a:spLocks noChangeArrowheads="1"/>
          </p:cNvSpPr>
          <p:nvPr/>
        </p:nvSpPr>
        <p:spPr bwMode="auto">
          <a:xfrm>
            <a:off x="9220200" y="1524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61" name="Rectangle 265"/>
          <p:cNvSpPr>
            <a:spLocks noChangeArrowheads="1"/>
          </p:cNvSpPr>
          <p:nvPr/>
        </p:nvSpPr>
        <p:spPr bwMode="auto">
          <a:xfrm>
            <a:off x="9220200" y="1143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62" name="Rectangle 266"/>
          <p:cNvSpPr>
            <a:spLocks noChangeArrowheads="1"/>
          </p:cNvSpPr>
          <p:nvPr/>
        </p:nvSpPr>
        <p:spPr bwMode="auto">
          <a:xfrm>
            <a:off x="9220200" y="762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63" name="Line 267"/>
          <p:cNvSpPr>
            <a:spLocks noChangeShapeType="1"/>
          </p:cNvSpPr>
          <p:nvPr/>
        </p:nvSpPr>
        <p:spPr bwMode="auto">
          <a:xfrm flipV="1">
            <a:off x="9677400" y="609600"/>
            <a:ext cx="0" cy="15240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64" name="Line 268"/>
          <p:cNvSpPr>
            <a:spLocks noChangeShapeType="1"/>
          </p:cNvSpPr>
          <p:nvPr/>
        </p:nvSpPr>
        <p:spPr bwMode="auto">
          <a:xfrm flipV="1">
            <a:off x="8458200" y="1752600"/>
            <a:ext cx="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65" name="Line 269"/>
          <p:cNvSpPr>
            <a:spLocks noChangeShapeType="1"/>
          </p:cNvSpPr>
          <p:nvPr/>
        </p:nvSpPr>
        <p:spPr bwMode="auto">
          <a:xfrm flipV="1">
            <a:off x="8534400" y="1752600"/>
            <a:ext cx="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66" name="Line 270"/>
          <p:cNvSpPr>
            <a:spLocks noChangeShapeType="1"/>
          </p:cNvSpPr>
          <p:nvPr/>
        </p:nvSpPr>
        <p:spPr bwMode="auto">
          <a:xfrm flipV="1">
            <a:off x="8458200" y="1371600"/>
            <a:ext cx="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67" name="Line 271"/>
          <p:cNvSpPr>
            <a:spLocks noChangeShapeType="1"/>
          </p:cNvSpPr>
          <p:nvPr/>
        </p:nvSpPr>
        <p:spPr bwMode="auto">
          <a:xfrm>
            <a:off x="1981200" y="2971800"/>
            <a:ext cx="8686800" cy="0"/>
          </a:xfrm>
          <a:prstGeom prst="line">
            <a:avLst/>
          </a:prstGeom>
          <a:noFill/>
          <a:ln w="12700">
            <a:solidFill>
              <a:schemeClr val="bg2"/>
            </a:solidFill>
            <a:prstDash val="lgDash"/>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68" name="Line 272"/>
          <p:cNvSpPr>
            <a:spLocks noChangeShapeType="1"/>
          </p:cNvSpPr>
          <p:nvPr/>
        </p:nvSpPr>
        <p:spPr bwMode="auto">
          <a:xfrm flipV="1">
            <a:off x="8686800" y="1676400"/>
            <a:ext cx="0" cy="1295400"/>
          </a:xfrm>
          <a:prstGeom prst="line">
            <a:avLst/>
          </a:prstGeom>
          <a:noFill/>
          <a:ln w="12700">
            <a:solidFill>
              <a:schemeClr val="bg2"/>
            </a:solidFill>
            <a:prstDash val="lgDash"/>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90" name="Line 294"/>
          <p:cNvSpPr>
            <a:spLocks noChangeShapeType="1"/>
          </p:cNvSpPr>
          <p:nvPr/>
        </p:nvSpPr>
        <p:spPr bwMode="auto">
          <a:xfrm flipV="1">
            <a:off x="8229600" y="2286000"/>
            <a:ext cx="0" cy="304800"/>
          </a:xfrm>
          <a:prstGeom prst="line">
            <a:avLst/>
          </a:prstGeom>
          <a:noFill/>
          <a:ln w="28575">
            <a:solidFill>
              <a:schemeClr val="bg1"/>
            </a:solidFill>
            <a:round/>
            <a:headEnd/>
            <a:tailEnd type="triangle" w="med" len="me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91" name="Line 295"/>
          <p:cNvSpPr>
            <a:spLocks noChangeShapeType="1"/>
          </p:cNvSpPr>
          <p:nvPr/>
        </p:nvSpPr>
        <p:spPr bwMode="auto">
          <a:xfrm flipV="1">
            <a:off x="8229600" y="1828800"/>
            <a:ext cx="0" cy="304800"/>
          </a:xfrm>
          <a:prstGeom prst="line">
            <a:avLst/>
          </a:prstGeom>
          <a:noFill/>
          <a:ln w="28575">
            <a:solidFill>
              <a:schemeClr val="bg1"/>
            </a:solidFill>
            <a:round/>
            <a:headEnd/>
            <a:tailEnd type="triangle" w="med" len="me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95" name="Line 299"/>
          <p:cNvSpPr>
            <a:spLocks noChangeShapeType="1"/>
          </p:cNvSpPr>
          <p:nvPr/>
        </p:nvSpPr>
        <p:spPr bwMode="auto">
          <a:xfrm flipV="1">
            <a:off x="8839200" y="1371600"/>
            <a:ext cx="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396" name="Line 300"/>
          <p:cNvSpPr>
            <a:spLocks noChangeShapeType="1"/>
          </p:cNvSpPr>
          <p:nvPr/>
        </p:nvSpPr>
        <p:spPr bwMode="auto">
          <a:xfrm flipV="1">
            <a:off x="8915400" y="1371600"/>
            <a:ext cx="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03" name="Text Box 307"/>
          <p:cNvSpPr txBox="1">
            <a:spLocks noChangeArrowheads="1"/>
          </p:cNvSpPr>
          <p:nvPr/>
        </p:nvSpPr>
        <p:spPr bwMode="auto">
          <a:xfrm>
            <a:off x="4937126" y="2852739"/>
            <a:ext cx="455613" cy="274637"/>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200" b="1" dirty="0">
                <a:solidFill>
                  <a:srgbClr val="003366"/>
                </a:solidFill>
                <a:latin typeface="Arial" charset="0"/>
              </a:rPr>
              <a:t>belt</a:t>
            </a:r>
          </a:p>
        </p:txBody>
      </p:sp>
      <p:sp>
        <p:nvSpPr>
          <p:cNvPr id="388404" name="Line 308"/>
          <p:cNvSpPr>
            <a:spLocks noChangeShapeType="1"/>
          </p:cNvSpPr>
          <p:nvPr/>
        </p:nvSpPr>
        <p:spPr bwMode="auto">
          <a:xfrm>
            <a:off x="2286000" y="2971800"/>
            <a:ext cx="457200" cy="0"/>
          </a:xfrm>
          <a:prstGeom prst="line">
            <a:avLst/>
          </a:prstGeom>
          <a:noFill/>
          <a:ln w="12700"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05" name="Line 309"/>
          <p:cNvSpPr>
            <a:spLocks noChangeShapeType="1"/>
          </p:cNvSpPr>
          <p:nvPr/>
        </p:nvSpPr>
        <p:spPr bwMode="auto">
          <a:xfrm>
            <a:off x="3810000" y="2971800"/>
            <a:ext cx="457200" cy="0"/>
          </a:xfrm>
          <a:prstGeom prst="line">
            <a:avLst/>
          </a:prstGeom>
          <a:noFill/>
          <a:ln w="12700"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06" name="Line 310"/>
          <p:cNvSpPr>
            <a:spLocks noChangeShapeType="1"/>
          </p:cNvSpPr>
          <p:nvPr/>
        </p:nvSpPr>
        <p:spPr bwMode="auto">
          <a:xfrm>
            <a:off x="5867400" y="2971800"/>
            <a:ext cx="457200" cy="0"/>
          </a:xfrm>
          <a:prstGeom prst="line">
            <a:avLst/>
          </a:prstGeom>
          <a:noFill/>
          <a:ln w="12700"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07" name="Line 311"/>
          <p:cNvSpPr>
            <a:spLocks noChangeShapeType="1"/>
          </p:cNvSpPr>
          <p:nvPr/>
        </p:nvSpPr>
        <p:spPr bwMode="auto">
          <a:xfrm>
            <a:off x="7239000" y="2971800"/>
            <a:ext cx="457200" cy="0"/>
          </a:xfrm>
          <a:prstGeom prst="line">
            <a:avLst/>
          </a:prstGeom>
          <a:noFill/>
          <a:ln w="12700"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08" name="Line 312"/>
          <p:cNvSpPr>
            <a:spLocks noChangeShapeType="1"/>
          </p:cNvSpPr>
          <p:nvPr/>
        </p:nvSpPr>
        <p:spPr bwMode="auto">
          <a:xfrm flipV="1">
            <a:off x="8686800" y="1905000"/>
            <a:ext cx="0" cy="152400"/>
          </a:xfrm>
          <a:prstGeom prst="line">
            <a:avLst/>
          </a:prstGeom>
          <a:noFill/>
          <a:ln w="12700"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09" name="Line 313"/>
          <p:cNvSpPr>
            <a:spLocks noChangeShapeType="1"/>
          </p:cNvSpPr>
          <p:nvPr/>
        </p:nvSpPr>
        <p:spPr bwMode="auto">
          <a:xfrm>
            <a:off x="8610600" y="1676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10" name="Line 314"/>
          <p:cNvSpPr>
            <a:spLocks noChangeShapeType="1"/>
          </p:cNvSpPr>
          <p:nvPr/>
        </p:nvSpPr>
        <p:spPr bwMode="auto">
          <a:xfrm>
            <a:off x="9067800" y="2057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11" name="Line 315"/>
          <p:cNvSpPr>
            <a:spLocks noChangeShapeType="1"/>
          </p:cNvSpPr>
          <p:nvPr/>
        </p:nvSpPr>
        <p:spPr bwMode="auto">
          <a:xfrm>
            <a:off x="9067800" y="1981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13" name="Text Box 317"/>
          <p:cNvSpPr txBox="1">
            <a:spLocks noChangeArrowheads="1"/>
          </p:cNvSpPr>
          <p:nvPr/>
        </p:nvSpPr>
        <p:spPr bwMode="auto">
          <a:xfrm>
            <a:off x="9448800" y="1600200"/>
            <a:ext cx="304800" cy="457200"/>
          </a:xfrm>
          <a:prstGeom prst="rect">
            <a:avLst/>
          </a:prstGeom>
          <a:noFill/>
          <a:ln w="12700" cap="sq">
            <a:noFill/>
            <a:miter lim="800000"/>
            <a:headEnd type="none" w="sm" len="sm"/>
            <a:tailEnd type="none" w="sm" len="sm"/>
          </a:ln>
          <a:effectLst/>
        </p:spPr>
        <p:txBody>
          <a:bodyPr>
            <a:spAutoFit/>
          </a:bodyPr>
          <a:lstStyle/>
          <a:p>
            <a:pPr defTabSz="914400" eaLnBrk="0" fontAlgn="base" hangingPunct="0">
              <a:spcBef>
                <a:spcPct val="0"/>
              </a:spcBef>
              <a:spcAft>
                <a:spcPct val="0"/>
              </a:spcAft>
            </a:pPr>
            <a:r>
              <a:rPr lang="en-US" sz="1200" b="1" dirty="0">
                <a:solidFill>
                  <a:srgbClr val="003366"/>
                </a:solidFill>
                <a:latin typeface="Arial" charset="0"/>
              </a:rPr>
              <a:t> R</a:t>
            </a:r>
          </a:p>
        </p:txBody>
      </p:sp>
      <p:sp>
        <p:nvSpPr>
          <p:cNvPr id="388421" name="Text Box 325"/>
          <p:cNvSpPr txBox="1">
            <a:spLocks noChangeArrowheads="1"/>
          </p:cNvSpPr>
          <p:nvPr/>
        </p:nvSpPr>
        <p:spPr bwMode="auto">
          <a:xfrm>
            <a:off x="8686800" y="1752601"/>
            <a:ext cx="381000" cy="244475"/>
          </a:xfrm>
          <a:prstGeom prst="rect">
            <a:avLst/>
          </a:prstGeom>
          <a:noFill/>
          <a:ln w="12700" cap="sq">
            <a:noFill/>
            <a:miter lim="800000"/>
            <a:headEnd type="none" w="sm" len="sm"/>
            <a:tailEnd type="none" w="sm" len="sm"/>
          </a:ln>
          <a:effectLst/>
        </p:spPr>
        <p:txBody>
          <a:bodyPr>
            <a:spAutoFit/>
          </a:bodyPr>
          <a:lstStyle/>
          <a:p>
            <a:pPr defTabSz="914400" eaLnBrk="0" fontAlgn="base" hangingPunct="0">
              <a:spcBef>
                <a:spcPct val="0"/>
              </a:spcBef>
              <a:spcAft>
                <a:spcPct val="0"/>
              </a:spcAft>
            </a:pPr>
            <a:r>
              <a:rPr lang="en-US" sz="1000" dirty="0">
                <a:solidFill>
                  <a:srgbClr val="003366"/>
                </a:solidFill>
                <a:latin typeface="Arial" charset="0"/>
              </a:rPr>
              <a:t> </a:t>
            </a:r>
            <a:r>
              <a:rPr lang="en-US" sz="1000" b="1" dirty="0">
                <a:solidFill>
                  <a:srgbClr val="003366"/>
                </a:solidFill>
                <a:latin typeface="Arial" charset="0"/>
              </a:rPr>
              <a:t>R</a:t>
            </a:r>
            <a:r>
              <a:rPr lang="en-US" sz="1000" dirty="0">
                <a:solidFill>
                  <a:srgbClr val="003366"/>
                </a:solidFill>
                <a:latin typeface="Arial" charset="0"/>
              </a:rPr>
              <a:t> </a:t>
            </a:r>
          </a:p>
        </p:txBody>
      </p:sp>
      <p:sp>
        <p:nvSpPr>
          <p:cNvPr id="388422" name="Line 326"/>
          <p:cNvSpPr>
            <a:spLocks noChangeShapeType="1"/>
          </p:cNvSpPr>
          <p:nvPr/>
        </p:nvSpPr>
        <p:spPr bwMode="auto">
          <a:xfrm flipV="1">
            <a:off x="8839200" y="1752600"/>
            <a:ext cx="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23" name="Line 327"/>
          <p:cNvSpPr>
            <a:spLocks noChangeShapeType="1"/>
          </p:cNvSpPr>
          <p:nvPr/>
        </p:nvSpPr>
        <p:spPr bwMode="auto">
          <a:xfrm>
            <a:off x="8915400" y="1752600"/>
            <a:ext cx="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24" name="Line 328"/>
          <p:cNvSpPr>
            <a:spLocks noChangeShapeType="1"/>
          </p:cNvSpPr>
          <p:nvPr/>
        </p:nvSpPr>
        <p:spPr bwMode="auto">
          <a:xfrm flipH="1">
            <a:off x="8153400" y="1295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25" name="Line 329"/>
          <p:cNvSpPr>
            <a:spLocks noChangeShapeType="1"/>
          </p:cNvSpPr>
          <p:nvPr/>
        </p:nvSpPr>
        <p:spPr bwMode="auto">
          <a:xfrm flipV="1">
            <a:off x="8001000" y="990600"/>
            <a:ext cx="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26" name="Line 330"/>
          <p:cNvSpPr>
            <a:spLocks noChangeShapeType="1"/>
          </p:cNvSpPr>
          <p:nvPr/>
        </p:nvSpPr>
        <p:spPr bwMode="auto">
          <a:xfrm>
            <a:off x="8153400" y="914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27" name="Line 331"/>
          <p:cNvSpPr>
            <a:spLocks noChangeShapeType="1"/>
          </p:cNvSpPr>
          <p:nvPr/>
        </p:nvSpPr>
        <p:spPr bwMode="auto">
          <a:xfrm>
            <a:off x="8610600" y="914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28" name="Line 332"/>
          <p:cNvSpPr>
            <a:spLocks noChangeShapeType="1"/>
          </p:cNvSpPr>
          <p:nvPr/>
        </p:nvSpPr>
        <p:spPr bwMode="auto">
          <a:xfrm>
            <a:off x="9067800" y="914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29" name="Line 333"/>
          <p:cNvSpPr>
            <a:spLocks noChangeShapeType="1"/>
          </p:cNvSpPr>
          <p:nvPr/>
        </p:nvSpPr>
        <p:spPr bwMode="auto">
          <a:xfrm>
            <a:off x="9372600" y="990600"/>
            <a:ext cx="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30" name="Line 334"/>
          <p:cNvSpPr>
            <a:spLocks noChangeShapeType="1"/>
          </p:cNvSpPr>
          <p:nvPr/>
        </p:nvSpPr>
        <p:spPr bwMode="auto">
          <a:xfrm flipH="1">
            <a:off x="7924800" y="1447800"/>
            <a:ext cx="228600" cy="0"/>
          </a:xfrm>
          <a:prstGeom prst="line">
            <a:avLst/>
          </a:prstGeom>
          <a:noFill/>
          <a:ln w="19050"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31" name="Line 335"/>
          <p:cNvSpPr>
            <a:spLocks noChangeShapeType="1"/>
          </p:cNvSpPr>
          <p:nvPr/>
        </p:nvSpPr>
        <p:spPr bwMode="auto">
          <a:xfrm flipV="1">
            <a:off x="7772400" y="1752600"/>
            <a:ext cx="0" cy="304800"/>
          </a:xfrm>
          <a:prstGeom prst="line">
            <a:avLst/>
          </a:prstGeom>
          <a:noFill/>
          <a:ln w="28575">
            <a:solidFill>
              <a:srgbClr val="0066FF"/>
            </a:solidFill>
            <a:round/>
            <a:headEnd/>
            <a:tailEnd type="triangle" w="med" len="me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32" name="Line 336"/>
          <p:cNvSpPr>
            <a:spLocks noChangeShapeType="1"/>
          </p:cNvSpPr>
          <p:nvPr/>
        </p:nvSpPr>
        <p:spPr bwMode="auto">
          <a:xfrm>
            <a:off x="9067800" y="1295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33" name="Text Box 337"/>
          <p:cNvSpPr txBox="1">
            <a:spLocks noChangeArrowheads="1"/>
          </p:cNvSpPr>
          <p:nvPr/>
        </p:nvSpPr>
        <p:spPr bwMode="auto">
          <a:xfrm>
            <a:off x="7848601" y="914401"/>
            <a:ext cx="276225" cy="244475"/>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000" dirty="0">
                <a:solidFill>
                  <a:srgbClr val="000000"/>
                </a:solidFill>
                <a:latin typeface="Arial" charset="0"/>
              </a:rPr>
              <a:t>C</a:t>
            </a:r>
          </a:p>
        </p:txBody>
      </p:sp>
      <p:sp>
        <p:nvSpPr>
          <p:cNvPr id="388434" name="Rectangle 338"/>
          <p:cNvSpPr>
            <a:spLocks noChangeArrowheads="1"/>
          </p:cNvSpPr>
          <p:nvPr/>
        </p:nvSpPr>
        <p:spPr bwMode="auto">
          <a:xfrm>
            <a:off x="8077200" y="762001"/>
            <a:ext cx="311150" cy="244475"/>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000" dirty="0">
                <a:solidFill>
                  <a:srgbClr val="000000"/>
                </a:solidFill>
                <a:latin typeface="Arial" charset="0"/>
              </a:rPr>
              <a:t> C</a:t>
            </a:r>
          </a:p>
        </p:txBody>
      </p:sp>
      <p:sp>
        <p:nvSpPr>
          <p:cNvPr id="388435" name="Rectangle 339"/>
          <p:cNvSpPr>
            <a:spLocks noChangeArrowheads="1"/>
          </p:cNvSpPr>
          <p:nvPr/>
        </p:nvSpPr>
        <p:spPr bwMode="auto">
          <a:xfrm>
            <a:off x="8534401" y="762001"/>
            <a:ext cx="276225" cy="244475"/>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000" dirty="0">
                <a:solidFill>
                  <a:srgbClr val="000000"/>
                </a:solidFill>
                <a:latin typeface="Arial" charset="0"/>
              </a:rPr>
              <a:t>C</a:t>
            </a:r>
          </a:p>
        </p:txBody>
      </p:sp>
      <p:sp>
        <p:nvSpPr>
          <p:cNvPr id="388436" name="Rectangle 340"/>
          <p:cNvSpPr>
            <a:spLocks noChangeArrowheads="1"/>
          </p:cNvSpPr>
          <p:nvPr/>
        </p:nvSpPr>
        <p:spPr bwMode="auto">
          <a:xfrm>
            <a:off x="8991601" y="762001"/>
            <a:ext cx="276225" cy="244475"/>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000" dirty="0">
                <a:solidFill>
                  <a:srgbClr val="000000"/>
                </a:solidFill>
                <a:latin typeface="Arial" charset="0"/>
              </a:rPr>
              <a:t>C</a:t>
            </a:r>
          </a:p>
        </p:txBody>
      </p:sp>
      <p:sp>
        <p:nvSpPr>
          <p:cNvPr id="388437" name="Rectangle 341"/>
          <p:cNvSpPr>
            <a:spLocks noChangeArrowheads="1"/>
          </p:cNvSpPr>
          <p:nvPr/>
        </p:nvSpPr>
        <p:spPr bwMode="auto">
          <a:xfrm>
            <a:off x="9220201" y="914401"/>
            <a:ext cx="276225" cy="244475"/>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000" dirty="0">
                <a:solidFill>
                  <a:srgbClr val="000000"/>
                </a:solidFill>
                <a:latin typeface="Arial" charset="0"/>
              </a:rPr>
              <a:t>C</a:t>
            </a:r>
          </a:p>
        </p:txBody>
      </p:sp>
      <p:sp>
        <p:nvSpPr>
          <p:cNvPr id="388439" name="Line 343"/>
          <p:cNvSpPr>
            <a:spLocks noChangeShapeType="1"/>
          </p:cNvSpPr>
          <p:nvPr/>
        </p:nvSpPr>
        <p:spPr bwMode="auto">
          <a:xfrm>
            <a:off x="10439400" y="2743200"/>
            <a:ext cx="2286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40" name="Line 344"/>
          <p:cNvSpPr>
            <a:spLocks noChangeShapeType="1"/>
          </p:cNvSpPr>
          <p:nvPr/>
        </p:nvSpPr>
        <p:spPr bwMode="auto">
          <a:xfrm>
            <a:off x="10439400" y="2819400"/>
            <a:ext cx="2286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41" name="Line 345"/>
          <p:cNvSpPr>
            <a:spLocks noChangeShapeType="1"/>
          </p:cNvSpPr>
          <p:nvPr/>
        </p:nvSpPr>
        <p:spPr bwMode="auto">
          <a:xfrm>
            <a:off x="10439400" y="3124200"/>
            <a:ext cx="2286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42" name="Line 346"/>
          <p:cNvSpPr>
            <a:spLocks noChangeShapeType="1"/>
          </p:cNvSpPr>
          <p:nvPr/>
        </p:nvSpPr>
        <p:spPr bwMode="auto">
          <a:xfrm>
            <a:off x="10439400" y="3200400"/>
            <a:ext cx="2286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47" name="Rectangle 351"/>
          <p:cNvSpPr>
            <a:spLocks noChangeArrowheads="1"/>
          </p:cNvSpPr>
          <p:nvPr/>
        </p:nvSpPr>
        <p:spPr bwMode="auto">
          <a:xfrm>
            <a:off x="8077201" y="1143001"/>
            <a:ext cx="276225" cy="244475"/>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000" dirty="0">
                <a:solidFill>
                  <a:srgbClr val="000000"/>
                </a:solidFill>
                <a:latin typeface="Arial" charset="0"/>
              </a:rPr>
              <a:t>C</a:t>
            </a:r>
          </a:p>
        </p:txBody>
      </p:sp>
      <p:sp>
        <p:nvSpPr>
          <p:cNvPr id="388448" name="Rectangle 352"/>
          <p:cNvSpPr>
            <a:spLocks noChangeArrowheads="1"/>
          </p:cNvSpPr>
          <p:nvPr/>
        </p:nvSpPr>
        <p:spPr bwMode="auto">
          <a:xfrm>
            <a:off x="8991601" y="1143001"/>
            <a:ext cx="276225" cy="244475"/>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000" dirty="0">
                <a:solidFill>
                  <a:srgbClr val="000000"/>
                </a:solidFill>
                <a:latin typeface="Arial" charset="0"/>
              </a:rPr>
              <a:t>C</a:t>
            </a:r>
          </a:p>
        </p:txBody>
      </p:sp>
      <p:sp>
        <p:nvSpPr>
          <p:cNvPr id="388450" name="Line 354"/>
          <p:cNvSpPr>
            <a:spLocks noChangeShapeType="1"/>
          </p:cNvSpPr>
          <p:nvPr/>
        </p:nvSpPr>
        <p:spPr bwMode="auto">
          <a:xfrm>
            <a:off x="9601200" y="914400"/>
            <a:ext cx="0" cy="304800"/>
          </a:xfrm>
          <a:prstGeom prst="line">
            <a:avLst/>
          </a:prstGeom>
          <a:noFill/>
          <a:ln w="19050"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51" name="Rectangle 355"/>
          <p:cNvSpPr>
            <a:spLocks noChangeArrowheads="1"/>
          </p:cNvSpPr>
          <p:nvPr/>
        </p:nvSpPr>
        <p:spPr bwMode="auto">
          <a:xfrm>
            <a:off x="8305801" y="1295401"/>
            <a:ext cx="276225" cy="244475"/>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000" dirty="0">
                <a:solidFill>
                  <a:srgbClr val="000000"/>
                </a:solidFill>
                <a:latin typeface="Arial" charset="0"/>
              </a:rPr>
              <a:t>C</a:t>
            </a:r>
          </a:p>
        </p:txBody>
      </p:sp>
      <p:sp>
        <p:nvSpPr>
          <p:cNvPr id="388454" name="Line 358"/>
          <p:cNvSpPr>
            <a:spLocks noChangeShapeType="1"/>
          </p:cNvSpPr>
          <p:nvPr/>
        </p:nvSpPr>
        <p:spPr bwMode="auto">
          <a:xfrm>
            <a:off x="7696200" y="2743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55" name="Line 359"/>
          <p:cNvSpPr>
            <a:spLocks noChangeShapeType="1"/>
          </p:cNvSpPr>
          <p:nvPr/>
        </p:nvSpPr>
        <p:spPr bwMode="auto">
          <a:xfrm>
            <a:off x="7696200" y="2819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56" name="Line 360"/>
          <p:cNvSpPr>
            <a:spLocks noChangeShapeType="1"/>
          </p:cNvSpPr>
          <p:nvPr/>
        </p:nvSpPr>
        <p:spPr bwMode="auto">
          <a:xfrm>
            <a:off x="7696200" y="3124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57" name="Line 361"/>
          <p:cNvSpPr>
            <a:spLocks noChangeShapeType="1"/>
          </p:cNvSpPr>
          <p:nvPr/>
        </p:nvSpPr>
        <p:spPr bwMode="auto">
          <a:xfrm>
            <a:off x="7696200" y="3200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60" name="Line 364"/>
          <p:cNvSpPr>
            <a:spLocks noChangeShapeType="1"/>
          </p:cNvSpPr>
          <p:nvPr/>
        </p:nvSpPr>
        <p:spPr bwMode="auto">
          <a:xfrm>
            <a:off x="8153400" y="2743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61" name="Line 365"/>
          <p:cNvSpPr>
            <a:spLocks noChangeShapeType="1"/>
          </p:cNvSpPr>
          <p:nvPr/>
        </p:nvSpPr>
        <p:spPr bwMode="auto">
          <a:xfrm>
            <a:off x="8153400" y="2819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63" name="Line 367"/>
          <p:cNvSpPr>
            <a:spLocks noChangeShapeType="1"/>
          </p:cNvSpPr>
          <p:nvPr/>
        </p:nvSpPr>
        <p:spPr bwMode="auto">
          <a:xfrm flipH="1">
            <a:off x="8610600" y="2133600"/>
            <a:ext cx="15240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64" name="Line 368"/>
          <p:cNvSpPr>
            <a:spLocks noChangeShapeType="1"/>
          </p:cNvSpPr>
          <p:nvPr/>
        </p:nvSpPr>
        <p:spPr bwMode="auto">
          <a:xfrm>
            <a:off x="8610600" y="2133600"/>
            <a:ext cx="15240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65" name="Line 369"/>
          <p:cNvSpPr>
            <a:spLocks noChangeShapeType="1"/>
          </p:cNvSpPr>
          <p:nvPr/>
        </p:nvSpPr>
        <p:spPr bwMode="auto">
          <a:xfrm flipH="1">
            <a:off x="8610600" y="2514600"/>
            <a:ext cx="15240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66" name="Line 370"/>
          <p:cNvSpPr>
            <a:spLocks noChangeShapeType="1"/>
          </p:cNvSpPr>
          <p:nvPr/>
        </p:nvSpPr>
        <p:spPr bwMode="auto">
          <a:xfrm flipH="1" flipV="1">
            <a:off x="8610600" y="2514600"/>
            <a:ext cx="15240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67" name="Line 371"/>
          <p:cNvSpPr>
            <a:spLocks noChangeShapeType="1"/>
          </p:cNvSpPr>
          <p:nvPr/>
        </p:nvSpPr>
        <p:spPr bwMode="auto">
          <a:xfrm flipH="1">
            <a:off x="9525000" y="2133600"/>
            <a:ext cx="15240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68" name="Line 372"/>
          <p:cNvSpPr>
            <a:spLocks noChangeShapeType="1"/>
          </p:cNvSpPr>
          <p:nvPr/>
        </p:nvSpPr>
        <p:spPr bwMode="auto">
          <a:xfrm>
            <a:off x="9525000" y="2133600"/>
            <a:ext cx="15240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69" name="Line 373"/>
          <p:cNvSpPr>
            <a:spLocks noChangeShapeType="1"/>
          </p:cNvSpPr>
          <p:nvPr/>
        </p:nvSpPr>
        <p:spPr bwMode="auto">
          <a:xfrm flipH="1">
            <a:off x="9525000" y="2514600"/>
            <a:ext cx="15240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70" name="Line 374"/>
          <p:cNvSpPr>
            <a:spLocks noChangeShapeType="1"/>
          </p:cNvSpPr>
          <p:nvPr/>
        </p:nvSpPr>
        <p:spPr bwMode="auto">
          <a:xfrm>
            <a:off x="9525000" y="2514600"/>
            <a:ext cx="15240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74" name="Line 378"/>
          <p:cNvSpPr>
            <a:spLocks noChangeShapeType="1"/>
          </p:cNvSpPr>
          <p:nvPr/>
        </p:nvSpPr>
        <p:spPr bwMode="auto">
          <a:xfrm>
            <a:off x="8153400" y="3200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75" name="Line 379"/>
          <p:cNvSpPr>
            <a:spLocks noChangeShapeType="1"/>
          </p:cNvSpPr>
          <p:nvPr/>
        </p:nvSpPr>
        <p:spPr bwMode="auto">
          <a:xfrm>
            <a:off x="8153400" y="3124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76" name="Line 380"/>
          <p:cNvSpPr>
            <a:spLocks noChangeShapeType="1"/>
          </p:cNvSpPr>
          <p:nvPr/>
        </p:nvSpPr>
        <p:spPr bwMode="auto">
          <a:xfrm>
            <a:off x="8610600" y="3200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77" name="Line 381"/>
          <p:cNvSpPr>
            <a:spLocks noChangeShapeType="1"/>
          </p:cNvSpPr>
          <p:nvPr/>
        </p:nvSpPr>
        <p:spPr bwMode="auto">
          <a:xfrm>
            <a:off x="8610600" y="3124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79" name="Line 383"/>
          <p:cNvSpPr>
            <a:spLocks noChangeShapeType="1"/>
          </p:cNvSpPr>
          <p:nvPr/>
        </p:nvSpPr>
        <p:spPr bwMode="auto">
          <a:xfrm>
            <a:off x="2590800" y="2209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80" name="Line 384"/>
          <p:cNvSpPr>
            <a:spLocks noChangeShapeType="1"/>
          </p:cNvSpPr>
          <p:nvPr/>
        </p:nvSpPr>
        <p:spPr bwMode="auto">
          <a:xfrm>
            <a:off x="3505200" y="2209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81" name="Line 385"/>
          <p:cNvSpPr>
            <a:spLocks noChangeShapeType="1"/>
          </p:cNvSpPr>
          <p:nvPr/>
        </p:nvSpPr>
        <p:spPr bwMode="auto">
          <a:xfrm>
            <a:off x="2895600" y="2590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82" name="Line 386"/>
          <p:cNvSpPr>
            <a:spLocks noChangeShapeType="1"/>
          </p:cNvSpPr>
          <p:nvPr/>
        </p:nvSpPr>
        <p:spPr bwMode="auto">
          <a:xfrm>
            <a:off x="4267200" y="2590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84" name="Line 388"/>
          <p:cNvSpPr>
            <a:spLocks noChangeShapeType="1"/>
          </p:cNvSpPr>
          <p:nvPr/>
        </p:nvSpPr>
        <p:spPr bwMode="auto">
          <a:xfrm>
            <a:off x="5562600" y="2590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85" name="Line 389"/>
          <p:cNvSpPr>
            <a:spLocks noChangeShapeType="1"/>
          </p:cNvSpPr>
          <p:nvPr/>
        </p:nvSpPr>
        <p:spPr bwMode="auto">
          <a:xfrm>
            <a:off x="6705600" y="2209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86" name="Line 390"/>
          <p:cNvSpPr>
            <a:spLocks noChangeShapeType="1"/>
          </p:cNvSpPr>
          <p:nvPr/>
        </p:nvSpPr>
        <p:spPr bwMode="auto">
          <a:xfrm>
            <a:off x="6858000" y="2590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87" name="Line 391"/>
          <p:cNvSpPr>
            <a:spLocks noChangeShapeType="1"/>
          </p:cNvSpPr>
          <p:nvPr/>
        </p:nvSpPr>
        <p:spPr bwMode="auto">
          <a:xfrm>
            <a:off x="5410200" y="990600"/>
            <a:ext cx="0" cy="152400"/>
          </a:xfrm>
          <a:prstGeom prst="line">
            <a:avLst/>
          </a:prstGeom>
          <a:noFill/>
          <a:ln w="5715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88" name="Line 392"/>
          <p:cNvSpPr>
            <a:spLocks noChangeShapeType="1"/>
          </p:cNvSpPr>
          <p:nvPr/>
        </p:nvSpPr>
        <p:spPr bwMode="auto">
          <a:xfrm>
            <a:off x="5029200" y="990600"/>
            <a:ext cx="0" cy="152400"/>
          </a:xfrm>
          <a:prstGeom prst="line">
            <a:avLst/>
          </a:prstGeom>
          <a:noFill/>
          <a:ln w="5715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89" name="Line 393"/>
          <p:cNvSpPr>
            <a:spLocks noChangeShapeType="1"/>
          </p:cNvSpPr>
          <p:nvPr/>
        </p:nvSpPr>
        <p:spPr bwMode="auto">
          <a:xfrm>
            <a:off x="5791200" y="1752600"/>
            <a:ext cx="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90" name="Line 394"/>
          <p:cNvSpPr>
            <a:spLocks noChangeShapeType="1"/>
          </p:cNvSpPr>
          <p:nvPr/>
        </p:nvSpPr>
        <p:spPr bwMode="auto">
          <a:xfrm>
            <a:off x="5715000" y="1752600"/>
            <a:ext cx="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91" name="Line 395"/>
          <p:cNvSpPr>
            <a:spLocks noChangeShapeType="1"/>
          </p:cNvSpPr>
          <p:nvPr/>
        </p:nvSpPr>
        <p:spPr bwMode="auto">
          <a:xfrm flipV="1">
            <a:off x="4572000" y="1752600"/>
            <a:ext cx="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92" name="Line 396"/>
          <p:cNvSpPr>
            <a:spLocks noChangeShapeType="1"/>
          </p:cNvSpPr>
          <p:nvPr/>
        </p:nvSpPr>
        <p:spPr bwMode="auto">
          <a:xfrm flipV="1">
            <a:off x="5715000" y="1447800"/>
            <a:ext cx="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94" name="Line 398"/>
          <p:cNvSpPr>
            <a:spLocks noChangeShapeType="1"/>
          </p:cNvSpPr>
          <p:nvPr/>
        </p:nvSpPr>
        <p:spPr bwMode="auto">
          <a:xfrm flipV="1">
            <a:off x="5791200" y="1447800"/>
            <a:ext cx="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95" name="Text Box 399"/>
          <p:cNvSpPr txBox="1">
            <a:spLocks noChangeArrowheads="1"/>
          </p:cNvSpPr>
          <p:nvPr/>
        </p:nvSpPr>
        <p:spPr bwMode="auto">
          <a:xfrm>
            <a:off x="4419600" y="104775"/>
            <a:ext cx="1633538" cy="304800"/>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400" b="1" dirty="0">
                <a:solidFill>
                  <a:srgbClr val="003366"/>
                </a:solidFill>
                <a:latin typeface="Arial" charset="0"/>
              </a:rPr>
              <a:t>Worked Out Area</a:t>
            </a:r>
          </a:p>
        </p:txBody>
      </p:sp>
      <p:sp>
        <p:nvSpPr>
          <p:cNvPr id="388496" name="Line 400"/>
          <p:cNvSpPr>
            <a:spLocks noChangeShapeType="1"/>
          </p:cNvSpPr>
          <p:nvPr/>
        </p:nvSpPr>
        <p:spPr bwMode="auto">
          <a:xfrm flipV="1">
            <a:off x="5943600" y="1828800"/>
            <a:ext cx="0" cy="381000"/>
          </a:xfrm>
          <a:prstGeom prst="line">
            <a:avLst/>
          </a:prstGeom>
          <a:noFill/>
          <a:ln w="12700"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97" name="Line 401"/>
          <p:cNvSpPr>
            <a:spLocks noChangeShapeType="1"/>
          </p:cNvSpPr>
          <p:nvPr/>
        </p:nvSpPr>
        <p:spPr bwMode="auto">
          <a:xfrm flipV="1">
            <a:off x="5562600" y="1828800"/>
            <a:ext cx="0" cy="381000"/>
          </a:xfrm>
          <a:prstGeom prst="line">
            <a:avLst/>
          </a:prstGeom>
          <a:noFill/>
          <a:ln w="12700"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98" name="Line 402"/>
          <p:cNvSpPr>
            <a:spLocks noChangeShapeType="1"/>
          </p:cNvSpPr>
          <p:nvPr/>
        </p:nvSpPr>
        <p:spPr bwMode="auto">
          <a:xfrm flipV="1">
            <a:off x="5181600" y="1828800"/>
            <a:ext cx="0" cy="381000"/>
          </a:xfrm>
          <a:prstGeom prst="line">
            <a:avLst/>
          </a:prstGeom>
          <a:noFill/>
          <a:ln w="12700"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499" name="Line 403"/>
          <p:cNvSpPr>
            <a:spLocks noChangeShapeType="1"/>
          </p:cNvSpPr>
          <p:nvPr/>
        </p:nvSpPr>
        <p:spPr bwMode="auto">
          <a:xfrm flipV="1">
            <a:off x="4800600" y="1828800"/>
            <a:ext cx="0" cy="381000"/>
          </a:xfrm>
          <a:prstGeom prst="line">
            <a:avLst/>
          </a:prstGeom>
          <a:noFill/>
          <a:ln w="12700"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00" name="Line 404"/>
          <p:cNvSpPr>
            <a:spLocks noChangeShapeType="1"/>
          </p:cNvSpPr>
          <p:nvPr/>
        </p:nvSpPr>
        <p:spPr bwMode="auto">
          <a:xfrm flipV="1">
            <a:off x="5943600" y="533400"/>
            <a:ext cx="0" cy="457200"/>
          </a:xfrm>
          <a:prstGeom prst="line">
            <a:avLst/>
          </a:prstGeom>
          <a:noFill/>
          <a:ln w="12700"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03" name="Line 407"/>
          <p:cNvSpPr>
            <a:spLocks noChangeShapeType="1"/>
          </p:cNvSpPr>
          <p:nvPr/>
        </p:nvSpPr>
        <p:spPr bwMode="auto">
          <a:xfrm flipV="1">
            <a:off x="5181600" y="685800"/>
            <a:ext cx="0" cy="381000"/>
          </a:xfrm>
          <a:prstGeom prst="line">
            <a:avLst/>
          </a:prstGeom>
          <a:noFill/>
          <a:ln w="12700"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04" name="Line 408"/>
          <p:cNvSpPr>
            <a:spLocks noChangeShapeType="1"/>
          </p:cNvSpPr>
          <p:nvPr/>
        </p:nvSpPr>
        <p:spPr bwMode="auto">
          <a:xfrm flipV="1">
            <a:off x="4419600" y="533400"/>
            <a:ext cx="0" cy="381000"/>
          </a:xfrm>
          <a:prstGeom prst="line">
            <a:avLst/>
          </a:prstGeom>
          <a:noFill/>
          <a:ln w="12700"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05" name="Line 409"/>
          <p:cNvSpPr>
            <a:spLocks noChangeShapeType="1"/>
          </p:cNvSpPr>
          <p:nvPr/>
        </p:nvSpPr>
        <p:spPr bwMode="auto">
          <a:xfrm flipV="1">
            <a:off x="5562600" y="685800"/>
            <a:ext cx="0" cy="228600"/>
          </a:xfrm>
          <a:prstGeom prst="line">
            <a:avLst/>
          </a:prstGeom>
          <a:noFill/>
          <a:ln w="12700"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06" name="Line 410"/>
          <p:cNvSpPr>
            <a:spLocks noChangeShapeType="1"/>
          </p:cNvSpPr>
          <p:nvPr/>
        </p:nvSpPr>
        <p:spPr bwMode="auto">
          <a:xfrm flipV="1">
            <a:off x="4800600" y="609600"/>
            <a:ext cx="0" cy="304800"/>
          </a:xfrm>
          <a:prstGeom prst="line">
            <a:avLst/>
          </a:prstGeom>
          <a:noFill/>
          <a:ln w="12700"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10" name="Text Box 414"/>
          <p:cNvSpPr txBox="1">
            <a:spLocks noChangeArrowheads="1"/>
          </p:cNvSpPr>
          <p:nvPr/>
        </p:nvSpPr>
        <p:spPr bwMode="auto">
          <a:xfrm>
            <a:off x="4114801" y="2057400"/>
            <a:ext cx="282575" cy="304800"/>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400" b="1" dirty="0">
                <a:solidFill>
                  <a:srgbClr val="66CCFF"/>
                </a:solidFill>
                <a:latin typeface="Arial" charset="0"/>
              </a:rPr>
              <a:t>x</a:t>
            </a:r>
          </a:p>
        </p:txBody>
      </p:sp>
      <p:sp>
        <p:nvSpPr>
          <p:cNvPr id="388512" name="Text Box 416"/>
          <p:cNvSpPr txBox="1">
            <a:spLocks noChangeArrowheads="1"/>
          </p:cNvSpPr>
          <p:nvPr/>
        </p:nvSpPr>
        <p:spPr bwMode="auto">
          <a:xfrm>
            <a:off x="4648201" y="1828800"/>
            <a:ext cx="282575" cy="304800"/>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400" b="1" dirty="0">
                <a:solidFill>
                  <a:srgbClr val="66CCFF"/>
                </a:solidFill>
                <a:latin typeface="Arial" charset="0"/>
              </a:rPr>
              <a:t>x</a:t>
            </a:r>
          </a:p>
        </p:txBody>
      </p:sp>
      <p:sp>
        <p:nvSpPr>
          <p:cNvPr id="388513" name="Text Box 417"/>
          <p:cNvSpPr txBox="1">
            <a:spLocks noChangeArrowheads="1"/>
          </p:cNvSpPr>
          <p:nvPr/>
        </p:nvSpPr>
        <p:spPr bwMode="auto">
          <a:xfrm>
            <a:off x="5029201" y="1828800"/>
            <a:ext cx="282575" cy="304800"/>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400" b="1" dirty="0">
                <a:solidFill>
                  <a:srgbClr val="66CCFF"/>
                </a:solidFill>
                <a:latin typeface="Arial" charset="0"/>
              </a:rPr>
              <a:t>x</a:t>
            </a:r>
          </a:p>
        </p:txBody>
      </p:sp>
      <p:sp>
        <p:nvSpPr>
          <p:cNvPr id="388514" name="Text Box 418"/>
          <p:cNvSpPr txBox="1">
            <a:spLocks noChangeArrowheads="1"/>
          </p:cNvSpPr>
          <p:nvPr/>
        </p:nvSpPr>
        <p:spPr bwMode="auto">
          <a:xfrm>
            <a:off x="5410201" y="1828800"/>
            <a:ext cx="282575" cy="304800"/>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400" b="1" dirty="0">
                <a:solidFill>
                  <a:srgbClr val="66CCFF"/>
                </a:solidFill>
                <a:latin typeface="Arial" charset="0"/>
              </a:rPr>
              <a:t>x</a:t>
            </a:r>
          </a:p>
        </p:txBody>
      </p:sp>
      <p:sp>
        <p:nvSpPr>
          <p:cNvPr id="388515" name="Text Box 419"/>
          <p:cNvSpPr txBox="1">
            <a:spLocks noChangeArrowheads="1"/>
          </p:cNvSpPr>
          <p:nvPr/>
        </p:nvSpPr>
        <p:spPr bwMode="auto">
          <a:xfrm>
            <a:off x="5791201" y="1828800"/>
            <a:ext cx="282575" cy="304800"/>
          </a:xfrm>
          <a:prstGeom prst="rect">
            <a:avLst/>
          </a:prstGeom>
          <a:noFill/>
          <a:ln w="12700" cap="sq">
            <a:noFill/>
            <a:miter lim="800000"/>
            <a:headEnd type="none" w="sm" len="sm"/>
            <a:tailEnd type="none" w="sm" len="sm"/>
          </a:ln>
          <a:effectLst/>
        </p:spPr>
        <p:txBody>
          <a:bodyPr>
            <a:spAutoFit/>
          </a:bodyPr>
          <a:lstStyle/>
          <a:p>
            <a:pPr defTabSz="914400" eaLnBrk="0" fontAlgn="base" hangingPunct="0">
              <a:spcBef>
                <a:spcPct val="0"/>
              </a:spcBef>
              <a:spcAft>
                <a:spcPct val="0"/>
              </a:spcAft>
            </a:pPr>
            <a:r>
              <a:rPr lang="en-US" sz="1400" b="1" dirty="0">
                <a:solidFill>
                  <a:srgbClr val="66CCFF"/>
                </a:solidFill>
                <a:latin typeface="Arial" charset="0"/>
              </a:rPr>
              <a:t>x</a:t>
            </a:r>
          </a:p>
        </p:txBody>
      </p:sp>
      <p:sp>
        <p:nvSpPr>
          <p:cNvPr id="388516" name="Text Box 420"/>
          <p:cNvSpPr txBox="1">
            <a:spLocks noChangeArrowheads="1"/>
          </p:cNvSpPr>
          <p:nvPr/>
        </p:nvSpPr>
        <p:spPr bwMode="auto">
          <a:xfrm>
            <a:off x="4267201" y="1828800"/>
            <a:ext cx="282575" cy="304800"/>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400" b="1" dirty="0">
                <a:solidFill>
                  <a:srgbClr val="66CCFF"/>
                </a:solidFill>
                <a:latin typeface="Arial" charset="0"/>
              </a:rPr>
              <a:t>x</a:t>
            </a:r>
          </a:p>
        </p:txBody>
      </p:sp>
      <p:sp>
        <p:nvSpPr>
          <p:cNvPr id="388517" name="Text Box 421"/>
          <p:cNvSpPr txBox="1">
            <a:spLocks noChangeArrowheads="1"/>
          </p:cNvSpPr>
          <p:nvPr/>
        </p:nvSpPr>
        <p:spPr bwMode="auto">
          <a:xfrm>
            <a:off x="4495801" y="2057400"/>
            <a:ext cx="282575" cy="304800"/>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400" b="1" dirty="0">
                <a:solidFill>
                  <a:srgbClr val="66CCFF"/>
                </a:solidFill>
                <a:latin typeface="Arial" charset="0"/>
              </a:rPr>
              <a:t>x</a:t>
            </a:r>
          </a:p>
        </p:txBody>
      </p:sp>
      <p:sp>
        <p:nvSpPr>
          <p:cNvPr id="388518" name="Text Box 422"/>
          <p:cNvSpPr txBox="1">
            <a:spLocks noChangeArrowheads="1"/>
          </p:cNvSpPr>
          <p:nvPr/>
        </p:nvSpPr>
        <p:spPr bwMode="auto">
          <a:xfrm>
            <a:off x="4876801" y="2057400"/>
            <a:ext cx="282575" cy="304800"/>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400" b="1" dirty="0">
                <a:solidFill>
                  <a:srgbClr val="66CCFF"/>
                </a:solidFill>
                <a:latin typeface="Arial" charset="0"/>
              </a:rPr>
              <a:t>x</a:t>
            </a:r>
          </a:p>
        </p:txBody>
      </p:sp>
      <p:sp>
        <p:nvSpPr>
          <p:cNvPr id="388519" name="Text Box 423"/>
          <p:cNvSpPr txBox="1">
            <a:spLocks noChangeArrowheads="1"/>
          </p:cNvSpPr>
          <p:nvPr/>
        </p:nvSpPr>
        <p:spPr bwMode="auto">
          <a:xfrm>
            <a:off x="5257801" y="2057400"/>
            <a:ext cx="282575" cy="304800"/>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400" b="1" dirty="0">
                <a:solidFill>
                  <a:srgbClr val="66CCFF"/>
                </a:solidFill>
                <a:latin typeface="Arial" charset="0"/>
              </a:rPr>
              <a:t>x</a:t>
            </a:r>
          </a:p>
        </p:txBody>
      </p:sp>
      <p:sp>
        <p:nvSpPr>
          <p:cNvPr id="388520" name="Text Box 424"/>
          <p:cNvSpPr txBox="1">
            <a:spLocks noChangeArrowheads="1"/>
          </p:cNvSpPr>
          <p:nvPr/>
        </p:nvSpPr>
        <p:spPr bwMode="auto">
          <a:xfrm>
            <a:off x="5562601" y="2057400"/>
            <a:ext cx="282575" cy="304800"/>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400" b="1" dirty="0">
                <a:solidFill>
                  <a:srgbClr val="66CCFF"/>
                </a:solidFill>
                <a:latin typeface="Arial" charset="0"/>
              </a:rPr>
              <a:t>x</a:t>
            </a:r>
          </a:p>
        </p:txBody>
      </p:sp>
      <p:sp>
        <p:nvSpPr>
          <p:cNvPr id="388521" name="Text Box 425"/>
          <p:cNvSpPr txBox="1">
            <a:spLocks noChangeArrowheads="1"/>
          </p:cNvSpPr>
          <p:nvPr/>
        </p:nvSpPr>
        <p:spPr bwMode="auto">
          <a:xfrm>
            <a:off x="5943601" y="2057400"/>
            <a:ext cx="282575" cy="304800"/>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400" b="1" dirty="0">
                <a:solidFill>
                  <a:srgbClr val="66CCFF"/>
                </a:solidFill>
                <a:latin typeface="Arial" charset="0"/>
              </a:rPr>
              <a:t>x</a:t>
            </a:r>
          </a:p>
        </p:txBody>
      </p:sp>
      <p:sp>
        <p:nvSpPr>
          <p:cNvPr id="388522" name="Line 426"/>
          <p:cNvSpPr>
            <a:spLocks noChangeShapeType="1"/>
          </p:cNvSpPr>
          <p:nvPr/>
        </p:nvSpPr>
        <p:spPr bwMode="auto">
          <a:xfrm>
            <a:off x="9601200" y="2362200"/>
            <a:ext cx="0" cy="152400"/>
          </a:xfrm>
          <a:prstGeom prst="line">
            <a:avLst/>
          </a:prstGeom>
          <a:noFill/>
          <a:ln w="19050"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23" name="Line 427"/>
          <p:cNvSpPr>
            <a:spLocks noChangeShapeType="1"/>
          </p:cNvSpPr>
          <p:nvPr/>
        </p:nvSpPr>
        <p:spPr bwMode="auto">
          <a:xfrm flipH="1">
            <a:off x="9677400" y="3352800"/>
            <a:ext cx="5334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24" name="Line 428"/>
          <p:cNvSpPr>
            <a:spLocks noChangeShapeType="1"/>
          </p:cNvSpPr>
          <p:nvPr/>
        </p:nvSpPr>
        <p:spPr bwMode="auto">
          <a:xfrm flipH="1">
            <a:off x="9525000" y="2895600"/>
            <a:ext cx="15240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25" name="Line 429"/>
          <p:cNvSpPr>
            <a:spLocks noChangeShapeType="1"/>
          </p:cNvSpPr>
          <p:nvPr/>
        </p:nvSpPr>
        <p:spPr bwMode="auto">
          <a:xfrm>
            <a:off x="9525000" y="2895600"/>
            <a:ext cx="15240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26" name="Line 430"/>
          <p:cNvSpPr>
            <a:spLocks noChangeShapeType="1"/>
          </p:cNvSpPr>
          <p:nvPr/>
        </p:nvSpPr>
        <p:spPr bwMode="auto">
          <a:xfrm>
            <a:off x="9601200" y="3048000"/>
            <a:ext cx="0" cy="228600"/>
          </a:xfrm>
          <a:prstGeom prst="line">
            <a:avLst/>
          </a:prstGeom>
          <a:noFill/>
          <a:ln w="19050"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28" name="Line 432"/>
          <p:cNvSpPr>
            <a:spLocks noChangeShapeType="1"/>
          </p:cNvSpPr>
          <p:nvPr/>
        </p:nvSpPr>
        <p:spPr bwMode="auto">
          <a:xfrm flipH="1">
            <a:off x="7620000" y="3352800"/>
            <a:ext cx="7620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29" name="Line 433"/>
          <p:cNvSpPr>
            <a:spLocks noChangeShapeType="1"/>
          </p:cNvSpPr>
          <p:nvPr/>
        </p:nvSpPr>
        <p:spPr bwMode="auto">
          <a:xfrm flipH="1">
            <a:off x="7467600" y="3733800"/>
            <a:ext cx="9144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30" name="Line 434"/>
          <p:cNvSpPr>
            <a:spLocks noChangeShapeType="1"/>
          </p:cNvSpPr>
          <p:nvPr/>
        </p:nvSpPr>
        <p:spPr bwMode="auto">
          <a:xfrm flipH="1">
            <a:off x="9296400" y="3733800"/>
            <a:ext cx="4572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31" name="Line 435"/>
          <p:cNvSpPr>
            <a:spLocks noChangeShapeType="1"/>
          </p:cNvSpPr>
          <p:nvPr/>
        </p:nvSpPr>
        <p:spPr bwMode="auto">
          <a:xfrm flipH="1">
            <a:off x="5562600" y="3352800"/>
            <a:ext cx="6096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32" name="Line 436"/>
          <p:cNvSpPr>
            <a:spLocks noChangeShapeType="1"/>
          </p:cNvSpPr>
          <p:nvPr/>
        </p:nvSpPr>
        <p:spPr bwMode="auto">
          <a:xfrm flipH="1">
            <a:off x="5105400" y="3733800"/>
            <a:ext cx="8382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33" name="Line 437"/>
          <p:cNvSpPr>
            <a:spLocks noChangeShapeType="1"/>
          </p:cNvSpPr>
          <p:nvPr/>
        </p:nvSpPr>
        <p:spPr bwMode="auto">
          <a:xfrm flipH="1">
            <a:off x="3352800" y="3352800"/>
            <a:ext cx="7620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34" name="Line 438"/>
          <p:cNvSpPr>
            <a:spLocks noChangeShapeType="1"/>
          </p:cNvSpPr>
          <p:nvPr/>
        </p:nvSpPr>
        <p:spPr bwMode="auto">
          <a:xfrm flipH="1">
            <a:off x="2971800" y="3733800"/>
            <a:ext cx="6858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40" name="Line 444"/>
          <p:cNvSpPr>
            <a:spLocks noChangeShapeType="1"/>
          </p:cNvSpPr>
          <p:nvPr/>
        </p:nvSpPr>
        <p:spPr bwMode="auto">
          <a:xfrm flipV="1">
            <a:off x="4419600" y="1828800"/>
            <a:ext cx="0" cy="304800"/>
          </a:xfrm>
          <a:prstGeom prst="line">
            <a:avLst/>
          </a:prstGeom>
          <a:noFill/>
          <a:ln w="12700"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41" name="Line 445"/>
          <p:cNvSpPr>
            <a:spLocks noChangeShapeType="1"/>
          </p:cNvSpPr>
          <p:nvPr/>
        </p:nvSpPr>
        <p:spPr bwMode="auto">
          <a:xfrm>
            <a:off x="8991600" y="2209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42" name="Line 446"/>
          <p:cNvSpPr>
            <a:spLocks noChangeShapeType="1"/>
          </p:cNvSpPr>
          <p:nvPr/>
        </p:nvSpPr>
        <p:spPr bwMode="auto">
          <a:xfrm>
            <a:off x="8991600" y="2590800"/>
            <a:ext cx="457200" cy="76200"/>
          </a:xfrm>
          <a:prstGeom prst="line">
            <a:avLst/>
          </a:prstGeom>
          <a:noFill/>
          <a:ln w="12700" cap="sq">
            <a:solidFill>
              <a:schemeClr val="tx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43" name="Line 447"/>
          <p:cNvSpPr>
            <a:spLocks noChangeShapeType="1"/>
          </p:cNvSpPr>
          <p:nvPr/>
        </p:nvSpPr>
        <p:spPr bwMode="auto">
          <a:xfrm>
            <a:off x="8915400" y="2590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44" name="Line 448"/>
          <p:cNvSpPr>
            <a:spLocks noChangeShapeType="1"/>
          </p:cNvSpPr>
          <p:nvPr/>
        </p:nvSpPr>
        <p:spPr bwMode="auto">
          <a:xfrm>
            <a:off x="9982200" y="2209800"/>
            <a:ext cx="6858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45" name="Line 449"/>
          <p:cNvSpPr>
            <a:spLocks noChangeShapeType="1"/>
          </p:cNvSpPr>
          <p:nvPr/>
        </p:nvSpPr>
        <p:spPr bwMode="auto">
          <a:xfrm>
            <a:off x="9753600" y="2590800"/>
            <a:ext cx="6858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88546" name="Text Box 450"/>
          <p:cNvSpPr txBox="1">
            <a:spLocks noChangeArrowheads="1"/>
          </p:cNvSpPr>
          <p:nvPr/>
        </p:nvSpPr>
        <p:spPr bwMode="auto">
          <a:xfrm>
            <a:off x="2362201" y="762001"/>
            <a:ext cx="2002471" cy="646331"/>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200" b="1" dirty="0">
                <a:solidFill>
                  <a:srgbClr val="FF0000"/>
                </a:solidFill>
                <a:latin typeface="Arial" charset="0"/>
              </a:rPr>
              <a:t>X =Pre-shift Examination</a:t>
            </a:r>
          </a:p>
          <a:p>
            <a:pPr defTabSz="914400" eaLnBrk="0" fontAlgn="base" hangingPunct="0">
              <a:spcBef>
                <a:spcPct val="0"/>
              </a:spcBef>
              <a:spcAft>
                <a:spcPct val="0"/>
              </a:spcAft>
            </a:pPr>
            <a:r>
              <a:rPr lang="en-US" sz="1200" b="1" dirty="0">
                <a:solidFill>
                  <a:srgbClr val="FF0000"/>
                </a:solidFill>
                <a:latin typeface="Arial" charset="0"/>
              </a:rPr>
              <a:t> Locations</a:t>
            </a:r>
          </a:p>
          <a:p>
            <a:pPr defTabSz="914400" eaLnBrk="0" fontAlgn="base" hangingPunct="0">
              <a:spcBef>
                <a:spcPct val="0"/>
              </a:spcBef>
              <a:spcAft>
                <a:spcPct val="0"/>
              </a:spcAft>
            </a:pPr>
            <a:r>
              <a:rPr lang="en-US" sz="1200" b="1" dirty="0">
                <a:solidFill>
                  <a:srgbClr val="FF0000"/>
                </a:solidFill>
                <a:latin typeface="Arial" charset="0"/>
              </a:rPr>
              <a:t>For 75.360(b)(4</a:t>
            </a:r>
            <a:r>
              <a:rPr lang="en-US" sz="1200" b="1" dirty="0">
                <a:solidFill>
                  <a:srgbClr val="003366"/>
                </a:solidFill>
                <a:latin typeface="Arial" charset="0"/>
              </a:rPr>
              <a:t>)</a:t>
            </a:r>
          </a:p>
        </p:txBody>
      </p:sp>
      <p:sp>
        <p:nvSpPr>
          <p:cNvPr id="388547" name="Text Box 451"/>
          <p:cNvSpPr txBox="1">
            <a:spLocks noChangeArrowheads="1"/>
          </p:cNvSpPr>
          <p:nvPr/>
        </p:nvSpPr>
        <p:spPr bwMode="auto">
          <a:xfrm>
            <a:off x="6400801" y="1905000"/>
            <a:ext cx="811213" cy="274638"/>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200" b="1" dirty="0">
                <a:solidFill>
                  <a:srgbClr val="003366"/>
                </a:solidFill>
                <a:latin typeface="Arial" charset="0"/>
              </a:rPr>
              <a:t>Intake to</a:t>
            </a:r>
          </a:p>
        </p:txBody>
      </p:sp>
      <p:sp>
        <p:nvSpPr>
          <p:cNvPr id="388548" name="Text Box 452"/>
          <p:cNvSpPr txBox="1">
            <a:spLocks noChangeArrowheads="1"/>
          </p:cNvSpPr>
          <p:nvPr/>
        </p:nvSpPr>
        <p:spPr bwMode="auto">
          <a:xfrm rot="16200000">
            <a:off x="7161213" y="1220788"/>
            <a:ext cx="735013" cy="274638"/>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200" b="1" dirty="0">
                <a:solidFill>
                  <a:srgbClr val="003366"/>
                </a:solidFill>
                <a:latin typeface="Arial" charset="0"/>
              </a:rPr>
              <a:t>Section</a:t>
            </a:r>
          </a:p>
        </p:txBody>
      </p:sp>
      <p:sp>
        <p:nvSpPr>
          <p:cNvPr id="388550" name="Text Box 454"/>
          <p:cNvSpPr txBox="1">
            <a:spLocks noChangeArrowheads="1"/>
          </p:cNvSpPr>
          <p:nvPr/>
        </p:nvSpPr>
        <p:spPr bwMode="auto">
          <a:xfrm>
            <a:off x="8001000" y="304800"/>
            <a:ext cx="1582738" cy="304800"/>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400" b="1" dirty="0">
                <a:solidFill>
                  <a:srgbClr val="003366"/>
                </a:solidFill>
                <a:latin typeface="Arial" charset="0"/>
              </a:rPr>
              <a:t>Working Section</a:t>
            </a:r>
          </a:p>
        </p:txBody>
      </p:sp>
      <p:sp>
        <p:nvSpPr>
          <p:cNvPr id="388551" name="AutoShape 455"/>
          <p:cNvSpPr>
            <a:spLocks noChangeArrowheads="1"/>
          </p:cNvSpPr>
          <p:nvPr/>
        </p:nvSpPr>
        <p:spPr bwMode="auto">
          <a:xfrm>
            <a:off x="7315200" y="1676400"/>
            <a:ext cx="381000" cy="4572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bg1"/>
          </a:solidFill>
          <a:ln w="12700" cap="sq">
            <a:solidFill>
              <a:schemeClr val="tx1"/>
            </a:solidFill>
            <a:miter lim="800000"/>
            <a:headEnd type="none" w="sm" len="sm"/>
            <a:tailEnd type="none" w="sm" len="sm"/>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Tree>
    <p:extLst>
      <p:ext uri="{BB962C8B-B14F-4D97-AF65-F5344CB8AC3E}">
        <p14:creationId xmlns:p14="http://schemas.microsoft.com/office/powerpoint/2010/main" val="12808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85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85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85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85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8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512" grpId="0"/>
      <p:bldP spid="388513" grpId="0"/>
      <p:bldP spid="388514" grpId="0"/>
      <p:bldP spid="388515" grpId="0"/>
      <p:bldP spid="38851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5266" name="Line 2"/>
          <p:cNvSpPr>
            <a:spLocks noChangeShapeType="1"/>
          </p:cNvSpPr>
          <p:nvPr/>
        </p:nvSpPr>
        <p:spPr bwMode="auto">
          <a:xfrm>
            <a:off x="2514600" y="457200"/>
            <a:ext cx="0" cy="0"/>
          </a:xfrm>
          <a:prstGeom prst="line">
            <a:avLst/>
          </a:prstGeom>
          <a:noFill/>
          <a:ln w="9525">
            <a:solidFill>
              <a:schemeClr val="tx1"/>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67" name="Line 3"/>
          <p:cNvSpPr>
            <a:spLocks noChangeShapeType="1"/>
          </p:cNvSpPr>
          <p:nvPr/>
        </p:nvSpPr>
        <p:spPr bwMode="auto">
          <a:xfrm flipH="1">
            <a:off x="1524000" y="1752600"/>
            <a:ext cx="2895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68" name="Line 4"/>
          <p:cNvSpPr>
            <a:spLocks noChangeShapeType="1"/>
          </p:cNvSpPr>
          <p:nvPr/>
        </p:nvSpPr>
        <p:spPr bwMode="auto">
          <a:xfrm>
            <a:off x="1524000" y="3810000"/>
            <a:ext cx="91440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69" name="Rectangle 5"/>
          <p:cNvSpPr>
            <a:spLocks noChangeArrowheads="1"/>
          </p:cNvSpPr>
          <p:nvPr/>
        </p:nvSpPr>
        <p:spPr bwMode="auto">
          <a:xfrm>
            <a:off x="15240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70" name="Rectangle 6"/>
          <p:cNvSpPr>
            <a:spLocks noChangeArrowheads="1"/>
          </p:cNvSpPr>
          <p:nvPr/>
        </p:nvSpPr>
        <p:spPr bwMode="auto">
          <a:xfrm>
            <a:off x="15240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71" name="Rectangle 7"/>
          <p:cNvSpPr>
            <a:spLocks noChangeArrowheads="1"/>
          </p:cNvSpPr>
          <p:nvPr/>
        </p:nvSpPr>
        <p:spPr bwMode="auto">
          <a:xfrm>
            <a:off x="15240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72" name="Rectangle 8"/>
          <p:cNvSpPr>
            <a:spLocks noChangeArrowheads="1"/>
          </p:cNvSpPr>
          <p:nvPr/>
        </p:nvSpPr>
        <p:spPr bwMode="auto">
          <a:xfrm>
            <a:off x="15240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73" name="Rectangle 9"/>
          <p:cNvSpPr>
            <a:spLocks noChangeArrowheads="1"/>
          </p:cNvSpPr>
          <p:nvPr/>
        </p:nvSpPr>
        <p:spPr bwMode="auto">
          <a:xfrm>
            <a:off x="20574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74" name="Rectangle 10"/>
          <p:cNvSpPr>
            <a:spLocks noChangeArrowheads="1"/>
          </p:cNvSpPr>
          <p:nvPr/>
        </p:nvSpPr>
        <p:spPr bwMode="auto">
          <a:xfrm>
            <a:off x="20574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75" name="Rectangle 11"/>
          <p:cNvSpPr>
            <a:spLocks noChangeArrowheads="1"/>
          </p:cNvSpPr>
          <p:nvPr/>
        </p:nvSpPr>
        <p:spPr bwMode="auto">
          <a:xfrm>
            <a:off x="20574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76" name="Rectangle 12"/>
          <p:cNvSpPr>
            <a:spLocks noChangeArrowheads="1"/>
          </p:cNvSpPr>
          <p:nvPr/>
        </p:nvSpPr>
        <p:spPr bwMode="auto">
          <a:xfrm>
            <a:off x="2057400" y="3429000"/>
            <a:ext cx="304800" cy="228600"/>
          </a:xfrm>
          <a:prstGeom prst="rect">
            <a:avLst/>
          </a:prstGeom>
          <a:solidFill>
            <a:schemeClr val="folHlink"/>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77" name="Rectangle 13"/>
          <p:cNvSpPr>
            <a:spLocks noChangeArrowheads="1"/>
          </p:cNvSpPr>
          <p:nvPr/>
        </p:nvSpPr>
        <p:spPr bwMode="auto">
          <a:xfrm>
            <a:off x="2590800" y="2286000"/>
            <a:ext cx="304800" cy="228600"/>
          </a:xfrm>
          <a:prstGeom prst="rect">
            <a:avLst/>
          </a:prstGeom>
          <a:solidFill>
            <a:schemeClr val="folHlink"/>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78" name="Rectangle 14"/>
          <p:cNvSpPr>
            <a:spLocks noChangeArrowheads="1"/>
          </p:cNvSpPr>
          <p:nvPr/>
        </p:nvSpPr>
        <p:spPr bwMode="auto">
          <a:xfrm>
            <a:off x="31242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79" name="Rectangle 15"/>
          <p:cNvSpPr>
            <a:spLocks noChangeArrowheads="1"/>
          </p:cNvSpPr>
          <p:nvPr/>
        </p:nvSpPr>
        <p:spPr bwMode="auto">
          <a:xfrm>
            <a:off x="36576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80" name="Rectangle 16"/>
          <p:cNvSpPr>
            <a:spLocks noChangeArrowheads="1"/>
          </p:cNvSpPr>
          <p:nvPr/>
        </p:nvSpPr>
        <p:spPr bwMode="auto">
          <a:xfrm>
            <a:off x="41910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81" name="Rectangle 17"/>
          <p:cNvSpPr>
            <a:spLocks noChangeArrowheads="1"/>
          </p:cNvSpPr>
          <p:nvPr/>
        </p:nvSpPr>
        <p:spPr bwMode="auto">
          <a:xfrm>
            <a:off x="2590800" y="2667000"/>
            <a:ext cx="304800" cy="228600"/>
          </a:xfrm>
          <a:prstGeom prst="rect">
            <a:avLst/>
          </a:prstGeom>
          <a:solidFill>
            <a:schemeClr val="folHlink"/>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82" name="Rectangle 18"/>
          <p:cNvSpPr>
            <a:spLocks noChangeArrowheads="1"/>
          </p:cNvSpPr>
          <p:nvPr/>
        </p:nvSpPr>
        <p:spPr bwMode="auto">
          <a:xfrm>
            <a:off x="31242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83" name="Rectangle 19"/>
          <p:cNvSpPr>
            <a:spLocks noChangeArrowheads="1"/>
          </p:cNvSpPr>
          <p:nvPr/>
        </p:nvSpPr>
        <p:spPr bwMode="auto">
          <a:xfrm>
            <a:off x="36576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84" name="Rectangle 20"/>
          <p:cNvSpPr>
            <a:spLocks noChangeArrowheads="1"/>
          </p:cNvSpPr>
          <p:nvPr/>
        </p:nvSpPr>
        <p:spPr bwMode="auto">
          <a:xfrm>
            <a:off x="41910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85" name="Rectangle 21"/>
          <p:cNvSpPr>
            <a:spLocks noChangeArrowheads="1"/>
          </p:cNvSpPr>
          <p:nvPr/>
        </p:nvSpPr>
        <p:spPr bwMode="auto">
          <a:xfrm>
            <a:off x="2590800" y="3048000"/>
            <a:ext cx="304800" cy="228600"/>
          </a:xfrm>
          <a:prstGeom prst="rect">
            <a:avLst/>
          </a:prstGeom>
          <a:solidFill>
            <a:schemeClr val="folHlink"/>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86" name="Rectangle 22"/>
          <p:cNvSpPr>
            <a:spLocks noChangeArrowheads="1"/>
          </p:cNvSpPr>
          <p:nvPr/>
        </p:nvSpPr>
        <p:spPr bwMode="auto">
          <a:xfrm>
            <a:off x="31242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87" name="Rectangle 23"/>
          <p:cNvSpPr>
            <a:spLocks noChangeArrowheads="1"/>
          </p:cNvSpPr>
          <p:nvPr/>
        </p:nvSpPr>
        <p:spPr bwMode="auto">
          <a:xfrm>
            <a:off x="36576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88" name="Rectangle 24"/>
          <p:cNvSpPr>
            <a:spLocks noChangeArrowheads="1"/>
          </p:cNvSpPr>
          <p:nvPr/>
        </p:nvSpPr>
        <p:spPr bwMode="auto">
          <a:xfrm>
            <a:off x="2590800" y="3429000"/>
            <a:ext cx="304800" cy="228600"/>
          </a:xfrm>
          <a:prstGeom prst="rect">
            <a:avLst/>
          </a:prstGeom>
          <a:solidFill>
            <a:schemeClr val="folHlink"/>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89" name="Rectangle 25"/>
          <p:cNvSpPr>
            <a:spLocks noChangeArrowheads="1"/>
          </p:cNvSpPr>
          <p:nvPr/>
        </p:nvSpPr>
        <p:spPr bwMode="auto">
          <a:xfrm>
            <a:off x="31242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90" name="Rectangle 26"/>
          <p:cNvSpPr>
            <a:spLocks noChangeArrowheads="1"/>
          </p:cNvSpPr>
          <p:nvPr/>
        </p:nvSpPr>
        <p:spPr bwMode="auto">
          <a:xfrm>
            <a:off x="36576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91" name="Rectangle 27"/>
          <p:cNvSpPr>
            <a:spLocks noChangeArrowheads="1"/>
          </p:cNvSpPr>
          <p:nvPr/>
        </p:nvSpPr>
        <p:spPr bwMode="auto">
          <a:xfrm>
            <a:off x="41910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92" name="Rectangle 28"/>
          <p:cNvSpPr>
            <a:spLocks noChangeArrowheads="1"/>
          </p:cNvSpPr>
          <p:nvPr/>
        </p:nvSpPr>
        <p:spPr bwMode="auto">
          <a:xfrm>
            <a:off x="41910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93" name="Rectangle 29"/>
          <p:cNvSpPr>
            <a:spLocks noChangeArrowheads="1"/>
          </p:cNvSpPr>
          <p:nvPr/>
        </p:nvSpPr>
        <p:spPr bwMode="auto">
          <a:xfrm>
            <a:off x="46482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94" name="Rectangle 30"/>
          <p:cNvSpPr>
            <a:spLocks noChangeArrowheads="1"/>
          </p:cNvSpPr>
          <p:nvPr/>
        </p:nvSpPr>
        <p:spPr bwMode="auto">
          <a:xfrm>
            <a:off x="51054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95" name="Rectangle 31"/>
          <p:cNvSpPr>
            <a:spLocks noChangeArrowheads="1"/>
          </p:cNvSpPr>
          <p:nvPr/>
        </p:nvSpPr>
        <p:spPr bwMode="auto">
          <a:xfrm>
            <a:off x="55626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000" dirty="0">
              <a:solidFill>
                <a:srgbClr val="003366"/>
              </a:solidFill>
              <a:latin typeface="Arial" charset="0"/>
            </a:endParaRPr>
          </a:p>
        </p:txBody>
      </p:sp>
      <p:sp>
        <p:nvSpPr>
          <p:cNvPr id="395296" name="Rectangle 32"/>
          <p:cNvSpPr>
            <a:spLocks noChangeArrowheads="1"/>
          </p:cNvSpPr>
          <p:nvPr/>
        </p:nvSpPr>
        <p:spPr bwMode="auto">
          <a:xfrm>
            <a:off x="46482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97" name="Rectangle 33"/>
          <p:cNvSpPr>
            <a:spLocks noChangeArrowheads="1"/>
          </p:cNvSpPr>
          <p:nvPr/>
        </p:nvSpPr>
        <p:spPr bwMode="auto">
          <a:xfrm>
            <a:off x="46482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98" name="Rectangle 34"/>
          <p:cNvSpPr>
            <a:spLocks noChangeArrowheads="1"/>
          </p:cNvSpPr>
          <p:nvPr/>
        </p:nvSpPr>
        <p:spPr bwMode="auto">
          <a:xfrm>
            <a:off x="46482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299" name="Rectangle 35"/>
          <p:cNvSpPr>
            <a:spLocks noChangeArrowheads="1"/>
          </p:cNvSpPr>
          <p:nvPr/>
        </p:nvSpPr>
        <p:spPr bwMode="auto">
          <a:xfrm>
            <a:off x="51054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00" name="Rectangle 36"/>
          <p:cNvSpPr>
            <a:spLocks noChangeArrowheads="1"/>
          </p:cNvSpPr>
          <p:nvPr/>
        </p:nvSpPr>
        <p:spPr bwMode="auto">
          <a:xfrm>
            <a:off x="51054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01" name="Rectangle 37"/>
          <p:cNvSpPr>
            <a:spLocks noChangeArrowheads="1"/>
          </p:cNvSpPr>
          <p:nvPr/>
        </p:nvSpPr>
        <p:spPr bwMode="auto">
          <a:xfrm>
            <a:off x="51054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02" name="Rectangle 38"/>
          <p:cNvSpPr>
            <a:spLocks noChangeArrowheads="1"/>
          </p:cNvSpPr>
          <p:nvPr/>
        </p:nvSpPr>
        <p:spPr bwMode="auto">
          <a:xfrm>
            <a:off x="55626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03" name="Rectangle 39"/>
          <p:cNvSpPr>
            <a:spLocks noChangeArrowheads="1"/>
          </p:cNvSpPr>
          <p:nvPr/>
        </p:nvSpPr>
        <p:spPr bwMode="auto">
          <a:xfrm>
            <a:off x="55626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04" name="Rectangle 40"/>
          <p:cNvSpPr>
            <a:spLocks noChangeArrowheads="1"/>
          </p:cNvSpPr>
          <p:nvPr/>
        </p:nvSpPr>
        <p:spPr bwMode="auto">
          <a:xfrm>
            <a:off x="55626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05" name="Rectangle 41"/>
          <p:cNvSpPr>
            <a:spLocks noChangeArrowheads="1"/>
          </p:cNvSpPr>
          <p:nvPr/>
        </p:nvSpPr>
        <p:spPr bwMode="auto">
          <a:xfrm>
            <a:off x="60198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06" name="Rectangle 42"/>
          <p:cNvSpPr>
            <a:spLocks noChangeArrowheads="1"/>
          </p:cNvSpPr>
          <p:nvPr/>
        </p:nvSpPr>
        <p:spPr bwMode="auto">
          <a:xfrm>
            <a:off x="60198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07" name="Rectangle 43"/>
          <p:cNvSpPr>
            <a:spLocks noChangeArrowheads="1"/>
          </p:cNvSpPr>
          <p:nvPr/>
        </p:nvSpPr>
        <p:spPr bwMode="auto">
          <a:xfrm>
            <a:off x="60198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08" name="Rectangle 44"/>
          <p:cNvSpPr>
            <a:spLocks noChangeArrowheads="1"/>
          </p:cNvSpPr>
          <p:nvPr/>
        </p:nvSpPr>
        <p:spPr bwMode="auto">
          <a:xfrm>
            <a:off x="60198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09" name="Rectangle 45"/>
          <p:cNvSpPr>
            <a:spLocks noChangeArrowheads="1"/>
          </p:cNvSpPr>
          <p:nvPr/>
        </p:nvSpPr>
        <p:spPr bwMode="auto">
          <a:xfrm>
            <a:off x="64770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10" name="Rectangle 46"/>
          <p:cNvSpPr>
            <a:spLocks noChangeArrowheads="1"/>
          </p:cNvSpPr>
          <p:nvPr/>
        </p:nvSpPr>
        <p:spPr bwMode="auto">
          <a:xfrm>
            <a:off x="64770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11" name="Rectangle 47"/>
          <p:cNvSpPr>
            <a:spLocks noChangeArrowheads="1"/>
          </p:cNvSpPr>
          <p:nvPr/>
        </p:nvSpPr>
        <p:spPr bwMode="auto">
          <a:xfrm>
            <a:off x="64770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12" name="Rectangle 48"/>
          <p:cNvSpPr>
            <a:spLocks noChangeArrowheads="1"/>
          </p:cNvSpPr>
          <p:nvPr/>
        </p:nvSpPr>
        <p:spPr bwMode="auto">
          <a:xfrm>
            <a:off x="64770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13" name="Rectangle 49"/>
          <p:cNvSpPr>
            <a:spLocks noChangeArrowheads="1"/>
          </p:cNvSpPr>
          <p:nvPr/>
        </p:nvSpPr>
        <p:spPr bwMode="auto">
          <a:xfrm>
            <a:off x="69342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14" name="Rectangle 50"/>
          <p:cNvSpPr>
            <a:spLocks noChangeArrowheads="1"/>
          </p:cNvSpPr>
          <p:nvPr/>
        </p:nvSpPr>
        <p:spPr bwMode="auto">
          <a:xfrm>
            <a:off x="69342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15" name="Rectangle 51"/>
          <p:cNvSpPr>
            <a:spLocks noChangeArrowheads="1"/>
          </p:cNvSpPr>
          <p:nvPr/>
        </p:nvSpPr>
        <p:spPr bwMode="auto">
          <a:xfrm>
            <a:off x="69342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16" name="Rectangle 52"/>
          <p:cNvSpPr>
            <a:spLocks noChangeArrowheads="1"/>
          </p:cNvSpPr>
          <p:nvPr/>
        </p:nvSpPr>
        <p:spPr bwMode="auto">
          <a:xfrm>
            <a:off x="69342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17" name="Rectangle 53"/>
          <p:cNvSpPr>
            <a:spLocks noChangeArrowheads="1"/>
          </p:cNvSpPr>
          <p:nvPr/>
        </p:nvSpPr>
        <p:spPr bwMode="auto">
          <a:xfrm>
            <a:off x="73914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18" name="Rectangle 54"/>
          <p:cNvSpPr>
            <a:spLocks noChangeArrowheads="1"/>
          </p:cNvSpPr>
          <p:nvPr/>
        </p:nvSpPr>
        <p:spPr bwMode="auto">
          <a:xfrm>
            <a:off x="78486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19" name="Rectangle 55"/>
          <p:cNvSpPr>
            <a:spLocks noChangeArrowheads="1"/>
          </p:cNvSpPr>
          <p:nvPr/>
        </p:nvSpPr>
        <p:spPr bwMode="auto">
          <a:xfrm>
            <a:off x="83058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20" name="Rectangle 56"/>
          <p:cNvSpPr>
            <a:spLocks noChangeArrowheads="1"/>
          </p:cNvSpPr>
          <p:nvPr/>
        </p:nvSpPr>
        <p:spPr bwMode="auto">
          <a:xfrm>
            <a:off x="87630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21" name="Rectangle 57"/>
          <p:cNvSpPr>
            <a:spLocks noChangeArrowheads="1"/>
          </p:cNvSpPr>
          <p:nvPr/>
        </p:nvSpPr>
        <p:spPr bwMode="auto">
          <a:xfrm>
            <a:off x="92202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22" name="Rectangle 58"/>
          <p:cNvSpPr>
            <a:spLocks noChangeArrowheads="1"/>
          </p:cNvSpPr>
          <p:nvPr/>
        </p:nvSpPr>
        <p:spPr bwMode="auto">
          <a:xfrm>
            <a:off x="96774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23" name="Rectangle 59"/>
          <p:cNvSpPr>
            <a:spLocks noChangeArrowheads="1"/>
          </p:cNvSpPr>
          <p:nvPr/>
        </p:nvSpPr>
        <p:spPr bwMode="auto">
          <a:xfrm>
            <a:off x="101346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24" name="Rectangle 60"/>
          <p:cNvSpPr>
            <a:spLocks noChangeArrowheads="1"/>
          </p:cNvSpPr>
          <p:nvPr/>
        </p:nvSpPr>
        <p:spPr bwMode="auto">
          <a:xfrm>
            <a:off x="73914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25" name="Rectangle 61"/>
          <p:cNvSpPr>
            <a:spLocks noChangeArrowheads="1"/>
          </p:cNvSpPr>
          <p:nvPr/>
        </p:nvSpPr>
        <p:spPr bwMode="auto">
          <a:xfrm>
            <a:off x="73914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26" name="Rectangle 62"/>
          <p:cNvSpPr>
            <a:spLocks noChangeArrowheads="1"/>
          </p:cNvSpPr>
          <p:nvPr/>
        </p:nvSpPr>
        <p:spPr bwMode="auto">
          <a:xfrm>
            <a:off x="73914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27" name="Rectangle 63"/>
          <p:cNvSpPr>
            <a:spLocks noChangeArrowheads="1"/>
          </p:cNvSpPr>
          <p:nvPr/>
        </p:nvSpPr>
        <p:spPr bwMode="auto">
          <a:xfrm>
            <a:off x="78486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28" name="Rectangle 64"/>
          <p:cNvSpPr>
            <a:spLocks noChangeArrowheads="1"/>
          </p:cNvSpPr>
          <p:nvPr/>
        </p:nvSpPr>
        <p:spPr bwMode="auto">
          <a:xfrm>
            <a:off x="83058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29" name="Rectangle 65"/>
          <p:cNvSpPr>
            <a:spLocks noChangeArrowheads="1"/>
          </p:cNvSpPr>
          <p:nvPr/>
        </p:nvSpPr>
        <p:spPr bwMode="auto">
          <a:xfrm>
            <a:off x="87630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30" name="Rectangle 66"/>
          <p:cNvSpPr>
            <a:spLocks noChangeArrowheads="1"/>
          </p:cNvSpPr>
          <p:nvPr/>
        </p:nvSpPr>
        <p:spPr bwMode="auto">
          <a:xfrm>
            <a:off x="92202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31" name="Rectangle 67"/>
          <p:cNvSpPr>
            <a:spLocks noChangeArrowheads="1"/>
          </p:cNvSpPr>
          <p:nvPr/>
        </p:nvSpPr>
        <p:spPr bwMode="auto">
          <a:xfrm>
            <a:off x="96774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32" name="Rectangle 68"/>
          <p:cNvSpPr>
            <a:spLocks noChangeArrowheads="1"/>
          </p:cNvSpPr>
          <p:nvPr/>
        </p:nvSpPr>
        <p:spPr bwMode="auto">
          <a:xfrm>
            <a:off x="101346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33" name="Rectangle 69"/>
          <p:cNvSpPr>
            <a:spLocks noChangeArrowheads="1"/>
          </p:cNvSpPr>
          <p:nvPr/>
        </p:nvSpPr>
        <p:spPr bwMode="auto">
          <a:xfrm>
            <a:off x="78486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34" name="Rectangle 70"/>
          <p:cNvSpPr>
            <a:spLocks noChangeArrowheads="1"/>
          </p:cNvSpPr>
          <p:nvPr/>
        </p:nvSpPr>
        <p:spPr bwMode="auto">
          <a:xfrm>
            <a:off x="83058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35" name="Rectangle 71"/>
          <p:cNvSpPr>
            <a:spLocks noChangeArrowheads="1"/>
          </p:cNvSpPr>
          <p:nvPr/>
        </p:nvSpPr>
        <p:spPr bwMode="auto">
          <a:xfrm>
            <a:off x="87630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36" name="Rectangle 72"/>
          <p:cNvSpPr>
            <a:spLocks noChangeArrowheads="1"/>
          </p:cNvSpPr>
          <p:nvPr/>
        </p:nvSpPr>
        <p:spPr bwMode="auto">
          <a:xfrm>
            <a:off x="92202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37" name="Rectangle 73"/>
          <p:cNvSpPr>
            <a:spLocks noChangeArrowheads="1"/>
          </p:cNvSpPr>
          <p:nvPr/>
        </p:nvSpPr>
        <p:spPr bwMode="auto">
          <a:xfrm>
            <a:off x="96774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38" name="Rectangle 74"/>
          <p:cNvSpPr>
            <a:spLocks noChangeArrowheads="1"/>
          </p:cNvSpPr>
          <p:nvPr/>
        </p:nvSpPr>
        <p:spPr bwMode="auto">
          <a:xfrm>
            <a:off x="101346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39" name="Rectangle 75"/>
          <p:cNvSpPr>
            <a:spLocks noChangeArrowheads="1"/>
          </p:cNvSpPr>
          <p:nvPr/>
        </p:nvSpPr>
        <p:spPr bwMode="auto">
          <a:xfrm>
            <a:off x="78486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40" name="Rectangle 76"/>
          <p:cNvSpPr>
            <a:spLocks noChangeArrowheads="1"/>
          </p:cNvSpPr>
          <p:nvPr/>
        </p:nvSpPr>
        <p:spPr bwMode="auto">
          <a:xfrm>
            <a:off x="83058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41" name="Rectangle 77"/>
          <p:cNvSpPr>
            <a:spLocks noChangeArrowheads="1"/>
          </p:cNvSpPr>
          <p:nvPr/>
        </p:nvSpPr>
        <p:spPr bwMode="auto">
          <a:xfrm>
            <a:off x="87630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42" name="Rectangle 78"/>
          <p:cNvSpPr>
            <a:spLocks noChangeArrowheads="1"/>
          </p:cNvSpPr>
          <p:nvPr/>
        </p:nvSpPr>
        <p:spPr bwMode="auto">
          <a:xfrm>
            <a:off x="92202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43" name="Rectangle 79"/>
          <p:cNvSpPr>
            <a:spLocks noChangeArrowheads="1"/>
          </p:cNvSpPr>
          <p:nvPr/>
        </p:nvSpPr>
        <p:spPr bwMode="auto">
          <a:xfrm>
            <a:off x="96774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44" name="Rectangle 80"/>
          <p:cNvSpPr>
            <a:spLocks noChangeArrowheads="1"/>
          </p:cNvSpPr>
          <p:nvPr/>
        </p:nvSpPr>
        <p:spPr bwMode="auto">
          <a:xfrm>
            <a:off x="101346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45" name="Line 81"/>
          <p:cNvSpPr>
            <a:spLocks noChangeShapeType="1"/>
          </p:cNvSpPr>
          <p:nvPr/>
        </p:nvSpPr>
        <p:spPr bwMode="auto">
          <a:xfrm flipV="1">
            <a:off x="9144000" y="1524000"/>
            <a:ext cx="0" cy="152400"/>
          </a:xfrm>
          <a:prstGeom prst="line">
            <a:avLst/>
          </a:prstGeom>
          <a:noFill/>
          <a:ln w="9525">
            <a:solidFill>
              <a:schemeClr val="tx1"/>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46" name="Line 82"/>
          <p:cNvSpPr>
            <a:spLocks noChangeShapeType="1"/>
          </p:cNvSpPr>
          <p:nvPr/>
        </p:nvSpPr>
        <p:spPr bwMode="auto">
          <a:xfrm>
            <a:off x="1828800" y="2743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47" name="Line 83"/>
          <p:cNvSpPr>
            <a:spLocks noChangeShapeType="1"/>
          </p:cNvSpPr>
          <p:nvPr/>
        </p:nvSpPr>
        <p:spPr bwMode="auto">
          <a:xfrm>
            <a:off x="2362200" y="2743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48" name="Line 84"/>
          <p:cNvSpPr>
            <a:spLocks noChangeShapeType="1"/>
          </p:cNvSpPr>
          <p:nvPr/>
        </p:nvSpPr>
        <p:spPr bwMode="auto">
          <a:xfrm>
            <a:off x="2895600" y="2819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49" name="Line 85"/>
          <p:cNvSpPr>
            <a:spLocks noChangeShapeType="1"/>
          </p:cNvSpPr>
          <p:nvPr/>
        </p:nvSpPr>
        <p:spPr bwMode="auto">
          <a:xfrm>
            <a:off x="3429000" y="2743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50" name="Line 86"/>
          <p:cNvSpPr>
            <a:spLocks noChangeShapeType="1"/>
          </p:cNvSpPr>
          <p:nvPr/>
        </p:nvSpPr>
        <p:spPr bwMode="auto">
          <a:xfrm>
            <a:off x="3962400" y="2743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51" name="Line 87"/>
          <p:cNvSpPr>
            <a:spLocks noChangeShapeType="1"/>
          </p:cNvSpPr>
          <p:nvPr/>
        </p:nvSpPr>
        <p:spPr bwMode="auto">
          <a:xfrm>
            <a:off x="44958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52" name="Line 88"/>
          <p:cNvSpPr>
            <a:spLocks noChangeShapeType="1"/>
          </p:cNvSpPr>
          <p:nvPr/>
        </p:nvSpPr>
        <p:spPr bwMode="auto">
          <a:xfrm>
            <a:off x="49530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53" name="Line 89"/>
          <p:cNvSpPr>
            <a:spLocks noChangeShapeType="1"/>
          </p:cNvSpPr>
          <p:nvPr/>
        </p:nvSpPr>
        <p:spPr bwMode="auto">
          <a:xfrm>
            <a:off x="54102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54" name="Line 90"/>
          <p:cNvSpPr>
            <a:spLocks noChangeShapeType="1"/>
          </p:cNvSpPr>
          <p:nvPr/>
        </p:nvSpPr>
        <p:spPr bwMode="auto">
          <a:xfrm>
            <a:off x="58674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55" name="Line 91"/>
          <p:cNvSpPr>
            <a:spLocks noChangeShapeType="1"/>
          </p:cNvSpPr>
          <p:nvPr/>
        </p:nvSpPr>
        <p:spPr bwMode="auto">
          <a:xfrm>
            <a:off x="63246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56" name="Line 92"/>
          <p:cNvSpPr>
            <a:spLocks noChangeShapeType="1"/>
          </p:cNvSpPr>
          <p:nvPr/>
        </p:nvSpPr>
        <p:spPr bwMode="auto">
          <a:xfrm>
            <a:off x="67818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57" name="Line 93"/>
          <p:cNvSpPr>
            <a:spLocks noChangeShapeType="1"/>
          </p:cNvSpPr>
          <p:nvPr/>
        </p:nvSpPr>
        <p:spPr bwMode="auto">
          <a:xfrm>
            <a:off x="72390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58" name="Line 94"/>
          <p:cNvSpPr>
            <a:spLocks noChangeShapeType="1"/>
          </p:cNvSpPr>
          <p:nvPr/>
        </p:nvSpPr>
        <p:spPr bwMode="auto">
          <a:xfrm>
            <a:off x="90678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59" name="Line 95"/>
          <p:cNvSpPr>
            <a:spLocks noChangeShapeType="1"/>
          </p:cNvSpPr>
          <p:nvPr/>
        </p:nvSpPr>
        <p:spPr bwMode="auto">
          <a:xfrm>
            <a:off x="99822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60" name="Line 96"/>
          <p:cNvSpPr>
            <a:spLocks noChangeShapeType="1"/>
          </p:cNvSpPr>
          <p:nvPr/>
        </p:nvSpPr>
        <p:spPr bwMode="auto">
          <a:xfrm>
            <a:off x="1828800" y="2819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61" name="Line 97"/>
          <p:cNvSpPr>
            <a:spLocks noChangeShapeType="1"/>
          </p:cNvSpPr>
          <p:nvPr/>
        </p:nvSpPr>
        <p:spPr bwMode="auto">
          <a:xfrm>
            <a:off x="2362200" y="2819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62" name="Line 98"/>
          <p:cNvSpPr>
            <a:spLocks noChangeShapeType="1"/>
          </p:cNvSpPr>
          <p:nvPr/>
        </p:nvSpPr>
        <p:spPr bwMode="auto">
          <a:xfrm>
            <a:off x="2895600" y="2743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63" name="Line 99"/>
          <p:cNvSpPr>
            <a:spLocks noChangeShapeType="1"/>
          </p:cNvSpPr>
          <p:nvPr/>
        </p:nvSpPr>
        <p:spPr bwMode="auto">
          <a:xfrm>
            <a:off x="3429000" y="2819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64" name="Line 100"/>
          <p:cNvSpPr>
            <a:spLocks noChangeShapeType="1"/>
          </p:cNvSpPr>
          <p:nvPr/>
        </p:nvSpPr>
        <p:spPr bwMode="auto">
          <a:xfrm>
            <a:off x="3962400" y="2819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65" name="Line 101"/>
          <p:cNvSpPr>
            <a:spLocks noChangeShapeType="1"/>
          </p:cNvSpPr>
          <p:nvPr/>
        </p:nvSpPr>
        <p:spPr bwMode="auto">
          <a:xfrm>
            <a:off x="44958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66" name="Line 102"/>
          <p:cNvSpPr>
            <a:spLocks noChangeShapeType="1"/>
          </p:cNvSpPr>
          <p:nvPr/>
        </p:nvSpPr>
        <p:spPr bwMode="auto">
          <a:xfrm>
            <a:off x="49530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67" name="Line 103"/>
          <p:cNvSpPr>
            <a:spLocks noChangeShapeType="1"/>
          </p:cNvSpPr>
          <p:nvPr/>
        </p:nvSpPr>
        <p:spPr bwMode="auto">
          <a:xfrm>
            <a:off x="54102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68" name="Line 104"/>
          <p:cNvSpPr>
            <a:spLocks noChangeShapeType="1"/>
          </p:cNvSpPr>
          <p:nvPr/>
        </p:nvSpPr>
        <p:spPr bwMode="auto">
          <a:xfrm>
            <a:off x="58674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69" name="Line 105"/>
          <p:cNvSpPr>
            <a:spLocks noChangeShapeType="1"/>
          </p:cNvSpPr>
          <p:nvPr/>
        </p:nvSpPr>
        <p:spPr bwMode="auto">
          <a:xfrm>
            <a:off x="63246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70" name="Line 106"/>
          <p:cNvSpPr>
            <a:spLocks noChangeShapeType="1"/>
          </p:cNvSpPr>
          <p:nvPr/>
        </p:nvSpPr>
        <p:spPr bwMode="auto">
          <a:xfrm>
            <a:off x="67818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71" name="Line 107"/>
          <p:cNvSpPr>
            <a:spLocks noChangeShapeType="1"/>
          </p:cNvSpPr>
          <p:nvPr/>
        </p:nvSpPr>
        <p:spPr bwMode="auto">
          <a:xfrm>
            <a:off x="72390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72" name="Line 108"/>
          <p:cNvSpPr>
            <a:spLocks noChangeShapeType="1"/>
          </p:cNvSpPr>
          <p:nvPr/>
        </p:nvSpPr>
        <p:spPr bwMode="auto">
          <a:xfrm>
            <a:off x="90678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73" name="Line 109"/>
          <p:cNvSpPr>
            <a:spLocks noChangeShapeType="1"/>
          </p:cNvSpPr>
          <p:nvPr/>
        </p:nvSpPr>
        <p:spPr bwMode="auto">
          <a:xfrm>
            <a:off x="99822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74" name="Line 110"/>
          <p:cNvSpPr>
            <a:spLocks noChangeShapeType="1"/>
          </p:cNvSpPr>
          <p:nvPr/>
        </p:nvSpPr>
        <p:spPr bwMode="auto">
          <a:xfrm>
            <a:off x="1828800" y="3124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75" name="Line 111"/>
          <p:cNvSpPr>
            <a:spLocks noChangeShapeType="1"/>
          </p:cNvSpPr>
          <p:nvPr/>
        </p:nvSpPr>
        <p:spPr bwMode="auto">
          <a:xfrm>
            <a:off x="2362200" y="3124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76" name="Line 112"/>
          <p:cNvSpPr>
            <a:spLocks noChangeShapeType="1"/>
          </p:cNvSpPr>
          <p:nvPr/>
        </p:nvSpPr>
        <p:spPr bwMode="auto">
          <a:xfrm>
            <a:off x="2895600" y="3124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77" name="Line 113"/>
          <p:cNvSpPr>
            <a:spLocks noChangeShapeType="1"/>
          </p:cNvSpPr>
          <p:nvPr/>
        </p:nvSpPr>
        <p:spPr bwMode="auto">
          <a:xfrm>
            <a:off x="3429000" y="3124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78" name="Line 114"/>
          <p:cNvSpPr>
            <a:spLocks noChangeShapeType="1"/>
          </p:cNvSpPr>
          <p:nvPr/>
        </p:nvSpPr>
        <p:spPr bwMode="auto">
          <a:xfrm>
            <a:off x="3962400" y="3124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79" name="Line 115"/>
          <p:cNvSpPr>
            <a:spLocks noChangeShapeType="1"/>
          </p:cNvSpPr>
          <p:nvPr/>
        </p:nvSpPr>
        <p:spPr bwMode="auto">
          <a:xfrm>
            <a:off x="44958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80" name="Line 116"/>
          <p:cNvSpPr>
            <a:spLocks noChangeShapeType="1"/>
          </p:cNvSpPr>
          <p:nvPr/>
        </p:nvSpPr>
        <p:spPr bwMode="auto">
          <a:xfrm>
            <a:off x="49530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81" name="Line 117"/>
          <p:cNvSpPr>
            <a:spLocks noChangeShapeType="1"/>
          </p:cNvSpPr>
          <p:nvPr/>
        </p:nvSpPr>
        <p:spPr bwMode="auto">
          <a:xfrm>
            <a:off x="54102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82" name="Line 118"/>
          <p:cNvSpPr>
            <a:spLocks noChangeShapeType="1"/>
          </p:cNvSpPr>
          <p:nvPr/>
        </p:nvSpPr>
        <p:spPr bwMode="auto">
          <a:xfrm>
            <a:off x="58674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83" name="Line 119"/>
          <p:cNvSpPr>
            <a:spLocks noChangeShapeType="1"/>
          </p:cNvSpPr>
          <p:nvPr/>
        </p:nvSpPr>
        <p:spPr bwMode="auto">
          <a:xfrm>
            <a:off x="63246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84" name="Line 120"/>
          <p:cNvSpPr>
            <a:spLocks noChangeShapeType="1"/>
          </p:cNvSpPr>
          <p:nvPr/>
        </p:nvSpPr>
        <p:spPr bwMode="auto">
          <a:xfrm>
            <a:off x="67818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85" name="Line 121"/>
          <p:cNvSpPr>
            <a:spLocks noChangeShapeType="1"/>
          </p:cNvSpPr>
          <p:nvPr/>
        </p:nvSpPr>
        <p:spPr bwMode="auto">
          <a:xfrm>
            <a:off x="72390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86" name="Line 122"/>
          <p:cNvSpPr>
            <a:spLocks noChangeShapeType="1"/>
          </p:cNvSpPr>
          <p:nvPr/>
        </p:nvSpPr>
        <p:spPr bwMode="auto">
          <a:xfrm>
            <a:off x="90678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87" name="Line 123"/>
          <p:cNvSpPr>
            <a:spLocks noChangeShapeType="1"/>
          </p:cNvSpPr>
          <p:nvPr/>
        </p:nvSpPr>
        <p:spPr bwMode="auto">
          <a:xfrm>
            <a:off x="99822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88" name="Line 124"/>
          <p:cNvSpPr>
            <a:spLocks noChangeShapeType="1"/>
          </p:cNvSpPr>
          <p:nvPr/>
        </p:nvSpPr>
        <p:spPr bwMode="auto">
          <a:xfrm>
            <a:off x="1828800" y="3200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89" name="Line 125"/>
          <p:cNvSpPr>
            <a:spLocks noChangeShapeType="1"/>
          </p:cNvSpPr>
          <p:nvPr/>
        </p:nvSpPr>
        <p:spPr bwMode="auto">
          <a:xfrm>
            <a:off x="2362200" y="3200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90" name="Line 126"/>
          <p:cNvSpPr>
            <a:spLocks noChangeShapeType="1"/>
          </p:cNvSpPr>
          <p:nvPr/>
        </p:nvSpPr>
        <p:spPr bwMode="auto">
          <a:xfrm>
            <a:off x="2895600" y="3200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91" name="Line 127"/>
          <p:cNvSpPr>
            <a:spLocks noChangeShapeType="1"/>
          </p:cNvSpPr>
          <p:nvPr/>
        </p:nvSpPr>
        <p:spPr bwMode="auto">
          <a:xfrm>
            <a:off x="3429000" y="3200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92" name="Line 128"/>
          <p:cNvSpPr>
            <a:spLocks noChangeShapeType="1"/>
          </p:cNvSpPr>
          <p:nvPr/>
        </p:nvSpPr>
        <p:spPr bwMode="auto">
          <a:xfrm>
            <a:off x="3962400" y="3200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93" name="Line 129"/>
          <p:cNvSpPr>
            <a:spLocks noChangeShapeType="1"/>
          </p:cNvSpPr>
          <p:nvPr/>
        </p:nvSpPr>
        <p:spPr bwMode="auto">
          <a:xfrm>
            <a:off x="44958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94" name="Line 130"/>
          <p:cNvSpPr>
            <a:spLocks noChangeShapeType="1"/>
          </p:cNvSpPr>
          <p:nvPr/>
        </p:nvSpPr>
        <p:spPr bwMode="auto">
          <a:xfrm>
            <a:off x="49530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95" name="Line 131"/>
          <p:cNvSpPr>
            <a:spLocks noChangeShapeType="1"/>
          </p:cNvSpPr>
          <p:nvPr/>
        </p:nvSpPr>
        <p:spPr bwMode="auto">
          <a:xfrm>
            <a:off x="54102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96" name="Line 132"/>
          <p:cNvSpPr>
            <a:spLocks noChangeShapeType="1"/>
          </p:cNvSpPr>
          <p:nvPr/>
        </p:nvSpPr>
        <p:spPr bwMode="auto">
          <a:xfrm>
            <a:off x="58674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97" name="Line 133"/>
          <p:cNvSpPr>
            <a:spLocks noChangeShapeType="1"/>
          </p:cNvSpPr>
          <p:nvPr/>
        </p:nvSpPr>
        <p:spPr bwMode="auto">
          <a:xfrm>
            <a:off x="63246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98" name="Line 134"/>
          <p:cNvSpPr>
            <a:spLocks noChangeShapeType="1"/>
          </p:cNvSpPr>
          <p:nvPr/>
        </p:nvSpPr>
        <p:spPr bwMode="auto">
          <a:xfrm>
            <a:off x="67818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399" name="Line 135"/>
          <p:cNvSpPr>
            <a:spLocks noChangeShapeType="1"/>
          </p:cNvSpPr>
          <p:nvPr/>
        </p:nvSpPr>
        <p:spPr bwMode="auto">
          <a:xfrm>
            <a:off x="72390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00" name="Line 136"/>
          <p:cNvSpPr>
            <a:spLocks noChangeShapeType="1"/>
          </p:cNvSpPr>
          <p:nvPr/>
        </p:nvSpPr>
        <p:spPr bwMode="auto">
          <a:xfrm>
            <a:off x="90678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01" name="Line 137"/>
          <p:cNvSpPr>
            <a:spLocks noChangeShapeType="1"/>
          </p:cNvSpPr>
          <p:nvPr/>
        </p:nvSpPr>
        <p:spPr bwMode="auto">
          <a:xfrm>
            <a:off x="99822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02" name="Line 138"/>
          <p:cNvSpPr>
            <a:spLocks noChangeShapeType="1"/>
          </p:cNvSpPr>
          <p:nvPr/>
        </p:nvSpPr>
        <p:spPr bwMode="auto">
          <a:xfrm>
            <a:off x="1752600" y="2209800"/>
            <a:ext cx="457200" cy="0"/>
          </a:xfrm>
          <a:prstGeom prst="line">
            <a:avLst/>
          </a:prstGeom>
          <a:noFill/>
          <a:ln w="28575">
            <a:solidFill>
              <a:schemeClr val="bg1"/>
            </a:solidFill>
            <a:round/>
            <a:headEnd/>
            <a:tailEnd type="triangle" w="med" len="me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03" name="Line 139"/>
          <p:cNvSpPr>
            <a:spLocks noChangeShapeType="1"/>
          </p:cNvSpPr>
          <p:nvPr/>
        </p:nvSpPr>
        <p:spPr bwMode="auto">
          <a:xfrm>
            <a:off x="1676400" y="1828800"/>
            <a:ext cx="381000" cy="0"/>
          </a:xfrm>
          <a:prstGeom prst="line">
            <a:avLst/>
          </a:prstGeom>
          <a:noFill/>
          <a:ln w="28575">
            <a:solidFill>
              <a:schemeClr val="bg1"/>
            </a:solidFill>
            <a:round/>
            <a:headEnd/>
            <a:tailEnd type="triangle" w="med" len="me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04" name="Line 140"/>
          <p:cNvSpPr>
            <a:spLocks noChangeShapeType="1"/>
          </p:cNvSpPr>
          <p:nvPr/>
        </p:nvSpPr>
        <p:spPr bwMode="auto">
          <a:xfrm>
            <a:off x="1981200" y="2971800"/>
            <a:ext cx="8686800" cy="0"/>
          </a:xfrm>
          <a:prstGeom prst="line">
            <a:avLst/>
          </a:prstGeom>
          <a:noFill/>
          <a:ln w="12700">
            <a:solidFill>
              <a:schemeClr val="bg2"/>
            </a:solidFill>
            <a:prstDash val="lgDash"/>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06" name="Line 142"/>
          <p:cNvSpPr>
            <a:spLocks noChangeShapeType="1"/>
          </p:cNvSpPr>
          <p:nvPr/>
        </p:nvSpPr>
        <p:spPr bwMode="auto">
          <a:xfrm>
            <a:off x="2286000" y="2971800"/>
            <a:ext cx="457200" cy="0"/>
          </a:xfrm>
          <a:prstGeom prst="line">
            <a:avLst/>
          </a:prstGeom>
          <a:noFill/>
          <a:ln w="12700"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07" name="Line 143"/>
          <p:cNvSpPr>
            <a:spLocks noChangeShapeType="1"/>
          </p:cNvSpPr>
          <p:nvPr/>
        </p:nvSpPr>
        <p:spPr bwMode="auto">
          <a:xfrm>
            <a:off x="3810000" y="2971800"/>
            <a:ext cx="457200" cy="0"/>
          </a:xfrm>
          <a:prstGeom prst="line">
            <a:avLst/>
          </a:prstGeom>
          <a:noFill/>
          <a:ln w="12700"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08" name="Line 144"/>
          <p:cNvSpPr>
            <a:spLocks noChangeShapeType="1"/>
          </p:cNvSpPr>
          <p:nvPr/>
        </p:nvSpPr>
        <p:spPr bwMode="auto">
          <a:xfrm>
            <a:off x="5867400" y="2971800"/>
            <a:ext cx="457200" cy="0"/>
          </a:xfrm>
          <a:prstGeom prst="line">
            <a:avLst/>
          </a:prstGeom>
          <a:noFill/>
          <a:ln w="12700"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09" name="Line 145"/>
          <p:cNvSpPr>
            <a:spLocks noChangeShapeType="1"/>
          </p:cNvSpPr>
          <p:nvPr/>
        </p:nvSpPr>
        <p:spPr bwMode="auto">
          <a:xfrm>
            <a:off x="7239000" y="2971800"/>
            <a:ext cx="457200" cy="0"/>
          </a:xfrm>
          <a:prstGeom prst="line">
            <a:avLst/>
          </a:prstGeom>
          <a:noFill/>
          <a:ln w="12700"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10" name="Line 146"/>
          <p:cNvSpPr>
            <a:spLocks noChangeShapeType="1"/>
          </p:cNvSpPr>
          <p:nvPr/>
        </p:nvSpPr>
        <p:spPr bwMode="auto">
          <a:xfrm>
            <a:off x="10439400" y="2743200"/>
            <a:ext cx="2286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11" name="Line 147"/>
          <p:cNvSpPr>
            <a:spLocks noChangeShapeType="1"/>
          </p:cNvSpPr>
          <p:nvPr/>
        </p:nvSpPr>
        <p:spPr bwMode="auto">
          <a:xfrm>
            <a:off x="10439400" y="2819400"/>
            <a:ext cx="2286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12" name="Line 148"/>
          <p:cNvSpPr>
            <a:spLocks noChangeShapeType="1"/>
          </p:cNvSpPr>
          <p:nvPr/>
        </p:nvSpPr>
        <p:spPr bwMode="auto">
          <a:xfrm>
            <a:off x="10439400" y="3124200"/>
            <a:ext cx="2286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13" name="Line 149"/>
          <p:cNvSpPr>
            <a:spLocks noChangeShapeType="1"/>
          </p:cNvSpPr>
          <p:nvPr/>
        </p:nvSpPr>
        <p:spPr bwMode="auto">
          <a:xfrm>
            <a:off x="10439400" y="3200400"/>
            <a:ext cx="2286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14" name="Line 150"/>
          <p:cNvSpPr>
            <a:spLocks noChangeShapeType="1"/>
          </p:cNvSpPr>
          <p:nvPr/>
        </p:nvSpPr>
        <p:spPr bwMode="auto">
          <a:xfrm>
            <a:off x="7696200" y="2743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15" name="Line 151"/>
          <p:cNvSpPr>
            <a:spLocks noChangeShapeType="1"/>
          </p:cNvSpPr>
          <p:nvPr/>
        </p:nvSpPr>
        <p:spPr bwMode="auto">
          <a:xfrm>
            <a:off x="7696200" y="2819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16" name="Line 152"/>
          <p:cNvSpPr>
            <a:spLocks noChangeShapeType="1"/>
          </p:cNvSpPr>
          <p:nvPr/>
        </p:nvSpPr>
        <p:spPr bwMode="auto">
          <a:xfrm>
            <a:off x="7696200" y="3124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17" name="Line 153"/>
          <p:cNvSpPr>
            <a:spLocks noChangeShapeType="1"/>
          </p:cNvSpPr>
          <p:nvPr/>
        </p:nvSpPr>
        <p:spPr bwMode="auto">
          <a:xfrm>
            <a:off x="7696200" y="3200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18" name="Line 154"/>
          <p:cNvSpPr>
            <a:spLocks noChangeShapeType="1"/>
          </p:cNvSpPr>
          <p:nvPr/>
        </p:nvSpPr>
        <p:spPr bwMode="auto">
          <a:xfrm>
            <a:off x="8153400" y="2743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19" name="Line 155"/>
          <p:cNvSpPr>
            <a:spLocks noChangeShapeType="1"/>
          </p:cNvSpPr>
          <p:nvPr/>
        </p:nvSpPr>
        <p:spPr bwMode="auto">
          <a:xfrm>
            <a:off x="8153400" y="2819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20" name="Line 156"/>
          <p:cNvSpPr>
            <a:spLocks noChangeShapeType="1"/>
          </p:cNvSpPr>
          <p:nvPr/>
        </p:nvSpPr>
        <p:spPr bwMode="auto">
          <a:xfrm>
            <a:off x="8153400" y="3200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21" name="Line 157"/>
          <p:cNvSpPr>
            <a:spLocks noChangeShapeType="1"/>
          </p:cNvSpPr>
          <p:nvPr/>
        </p:nvSpPr>
        <p:spPr bwMode="auto">
          <a:xfrm>
            <a:off x="8153400" y="3124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22" name="Line 158"/>
          <p:cNvSpPr>
            <a:spLocks noChangeShapeType="1"/>
          </p:cNvSpPr>
          <p:nvPr/>
        </p:nvSpPr>
        <p:spPr bwMode="auto">
          <a:xfrm>
            <a:off x="8610600" y="3200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23" name="Line 159"/>
          <p:cNvSpPr>
            <a:spLocks noChangeShapeType="1"/>
          </p:cNvSpPr>
          <p:nvPr/>
        </p:nvSpPr>
        <p:spPr bwMode="auto">
          <a:xfrm>
            <a:off x="8610600" y="3124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24" name="Line 160"/>
          <p:cNvSpPr>
            <a:spLocks noChangeShapeType="1"/>
          </p:cNvSpPr>
          <p:nvPr/>
        </p:nvSpPr>
        <p:spPr bwMode="auto">
          <a:xfrm>
            <a:off x="2667000" y="1828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25" name="Line 161"/>
          <p:cNvSpPr>
            <a:spLocks noChangeShapeType="1"/>
          </p:cNvSpPr>
          <p:nvPr/>
        </p:nvSpPr>
        <p:spPr bwMode="auto">
          <a:xfrm>
            <a:off x="3886200" y="1828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26" name="Line 162"/>
          <p:cNvSpPr>
            <a:spLocks noChangeShapeType="1"/>
          </p:cNvSpPr>
          <p:nvPr/>
        </p:nvSpPr>
        <p:spPr bwMode="auto">
          <a:xfrm>
            <a:off x="4038600" y="2209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27" name="Line 163"/>
          <p:cNvSpPr>
            <a:spLocks noChangeShapeType="1"/>
          </p:cNvSpPr>
          <p:nvPr/>
        </p:nvSpPr>
        <p:spPr bwMode="auto">
          <a:xfrm>
            <a:off x="5486400" y="1828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28" name="Line 164"/>
          <p:cNvSpPr>
            <a:spLocks noChangeShapeType="1"/>
          </p:cNvSpPr>
          <p:nvPr/>
        </p:nvSpPr>
        <p:spPr bwMode="auto">
          <a:xfrm>
            <a:off x="7543800" y="2209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29" name="Line 165"/>
          <p:cNvSpPr>
            <a:spLocks noChangeShapeType="1"/>
          </p:cNvSpPr>
          <p:nvPr/>
        </p:nvSpPr>
        <p:spPr bwMode="auto">
          <a:xfrm>
            <a:off x="7239000" y="1828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30" name="Line 166"/>
          <p:cNvSpPr>
            <a:spLocks noChangeShapeType="1"/>
          </p:cNvSpPr>
          <p:nvPr/>
        </p:nvSpPr>
        <p:spPr bwMode="auto">
          <a:xfrm flipH="1">
            <a:off x="9677400" y="3352800"/>
            <a:ext cx="5334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31" name="Line 167"/>
          <p:cNvSpPr>
            <a:spLocks noChangeShapeType="1"/>
          </p:cNvSpPr>
          <p:nvPr/>
        </p:nvSpPr>
        <p:spPr bwMode="auto">
          <a:xfrm flipH="1">
            <a:off x="7620000" y="3352800"/>
            <a:ext cx="7620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32" name="Line 168"/>
          <p:cNvSpPr>
            <a:spLocks noChangeShapeType="1"/>
          </p:cNvSpPr>
          <p:nvPr/>
        </p:nvSpPr>
        <p:spPr bwMode="auto">
          <a:xfrm flipH="1">
            <a:off x="7467600" y="3733800"/>
            <a:ext cx="9144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33" name="Line 169"/>
          <p:cNvSpPr>
            <a:spLocks noChangeShapeType="1"/>
          </p:cNvSpPr>
          <p:nvPr/>
        </p:nvSpPr>
        <p:spPr bwMode="auto">
          <a:xfrm flipH="1">
            <a:off x="9296400" y="3733800"/>
            <a:ext cx="4572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34" name="Line 170"/>
          <p:cNvSpPr>
            <a:spLocks noChangeShapeType="1"/>
          </p:cNvSpPr>
          <p:nvPr/>
        </p:nvSpPr>
        <p:spPr bwMode="auto">
          <a:xfrm flipH="1">
            <a:off x="5562600" y="3352800"/>
            <a:ext cx="6096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35" name="Line 171"/>
          <p:cNvSpPr>
            <a:spLocks noChangeShapeType="1"/>
          </p:cNvSpPr>
          <p:nvPr/>
        </p:nvSpPr>
        <p:spPr bwMode="auto">
          <a:xfrm flipH="1">
            <a:off x="5105400" y="3733800"/>
            <a:ext cx="8382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36" name="Line 172"/>
          <p:cNvSpPr>
            <a:spLocks noChangeShapeType="1"/>
          </p:cNvSpPr>
          <p:nvPr/>
        </p:nvSpPr>
        <p:spPr bwMode="auto">
          <a:xfrm flipH="1">
            <a:off x="3352800" y="3352800"/>
            <a:ext cx="7620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37" name="Line 173"/>
          <p:cNvSpPr>
            <a:spLocks noChangeShapeType="1"/>
          </p:cNvSpPr>
          <p:nvPr/>
        </p:nvSpPr>
        <p:spPr bwMode="auto">
          <a:xfrm flipH="1">
            <a:off x="2971800" y="3733800"/>
            <a:ext cx="6858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38" name="Line 174"/>
          <p:cNvSpPr>
            <a:spLocks noChangeShapeType="1"/>
          </p:cNvSpPr>
          <p:nvPr/>
        </p:nvSpPr>
        <p:spPr bwMode="auto">
          <a:xfrm>
            <a:off x="8991600" y="2590800"/>
            <a:ext cx="457200" cy="76200"/>
          </a:xfrm>
          <a:prstGeom prst="line">
            <a:avLst/>
          </a:prstGeom>
          <a:noFill/>
          <a:ln w="12700" cap="sq">
            <a:solidFill>
              <a:schemeClr val="tx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39" name="Line 175"/>
          <p:cNvSpPr>
            <a:spLocks noChangeShapeType="1"/>
          </p:cNvSpPr>
          <p:nvPr/>
        </p:nvSpPr>
        <p:spPr bwMode="auto">
          <a:xfrm>
            <a:off x="8610600" y="1828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40" name="Line 176"/>
          <p:cNvSpPr>
            <a:spLocks noChangeShapeType="1"/>
          </p:cNvSpPr>
          <p:nvPr/>
        </p:nvSpPr>
        <p:spPr bwMode="auto">
          <a:xfrm>
            <a:off x="9677400" y="2209800"/>
            <a:ext cx="6858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41" name="Line 177"/>
          <p:cNvSpPr>
            <a:spLocks noChangeShapeType="1"/>
          </p:cNvSpPr>
          <p:nvPr/>
        </p:nvSpPr>
        <p:spPr bwMode="auto">
          <a:xfrm>
            <a:off x="9677400" y="1828800"/>
            <a:ext cx="6858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42" name="Text Box 178"/>
          <p:cNvSpPr txBox="1">
            <a:spLocks noChangeArrowheads="1"/>
          </p:cNvSpPr>
          <p:nvPr/>
        </p:nvSpPr>
        <p:spPr bwMode="auto">
          <a:xfrm>
            <a:off x="8001000" y="304800"/>
            <a:ext cx="184150" cy="304800"/>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endParaRPr lang="en-US" sz="1400" b="1" dirty="0">
              <a:solidFill>
                <a:srgbClr val="003366"/>
              </a:solidFill>
              <a:latin typeface="Arial" charset="0"/>
            </a:endParaRPr>
          </a:p>
        </p:txBody>
      </p:sp>
      <p:sp>
        <p:nvSpPr>
          <p:cNvPr id="395443" name="Line 179"/>
          <p:cNvSpPr>
            <a:spLocks noChangeShapeType="1"/>
          </p:cNvSpPr>
          <p:nvPr/>
        </p:nvSpPr>
        <p:spPr bwMode="auto">
          <a:xfrm>
            <a:off x="8610600" y="2743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44" name="Line 180"/>
          <p:cNvSpPr>
            <a:spLocks noChangeShapeType="1"/>
          </p:cNvSpPr>
          <p:nvPr/>
        </p:nvSpPr>
        <p:spPr bwMode="auto">
          <a:xfrm>
            <a:off x="8610600" y="2819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45" name="Line 181"/>
          <p:cNvSpPr>
            <a:spLocks noChangeShapeType="1"/>
          </p:cNvSpPr>
          <p:nvPr/>
        </p:nvSpPr>
        <p:spPr bwMode="auto">
          <a:xfrm>
            <a:off x="9525000" y="2743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46" name="Line 182"/>
          <p:cNvSpPr>
            <a:spLocks noChangeShapeType="1"/>
          </p:cNvSpPr>
          <p:nvPr/>
        </p:nvSpPr>
        <p:spPr bwMode="auto">
          <a:xfrm>
            <a:off x="9525000" y="2819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47" name="Line 183"/>
          <p:cNvSpPr>
            <a:spLocks noChangeShapeType="1"/>
          </p:cNvSpPr>
          <p:nvPr/>
        </p:nvSpPr>
        <p:spPr bwMode="auto">
          <a:xfrm>
            <a:off x="9525000" y="3124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48" name="Line 184"/>
          <p:cNvSpPr>
            <a:spLocks noChangeShapeType="1"/>
          </p:cNvSpPr>
          <p:nvPr/>
        </p:nvSpPr>
        <p:spPr bwMode="auto">
          <a:xfrm>
            <a:off x="9525000" y="3200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49" name="Rectangle 185"/>
          <p:cNvSpPr>
            <a:spLocks noChangeArrowheads="1"/>
          </p:cNvSpPr>
          <p:nvPr/>
        </p:nvSpPr>
        <p:spPr bwMode="auto">
          <a:xfrm>
            <a:off x="15240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50" name="Rectangle 186"/>
          <p:cNvSpPr>
            <a:spLocks noChangeArrowheads="1"/>
          </p:cNvSpPr>
          <p:nvPr/>
        </p:nvSpPr>
        <p:spPr bwMode="auto">
          <a:xfrm>
            <a:off x="20574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51" name="Rectangle 187"/>
          <p:cNvSpPr>
            <a:spLocks noChangeArrowheads="1"/>
          </p:cNvSpPr>
          <p:nvPr/>
        </p:nvSpPr>
        <p:spPr bwMode="auto">
          <a:xfrm>
            <a:off x="25908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52" name="Rectangle 188"/>
          <p:cNvSpPr>
            <a:spLocks noChangeArrowheads="1"/>
          </p:cNvSpPr>
          <p:nvPr/>
        </p:nvSpPr>
        <p:spPr bwMode="auto">
          <a:xfrm>
            <a:off x="31242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53" name="Rectangle 189"/>
          <p:cNvSpPr>
            <a:spLocks noChangeArrowheads="1"/>
          </p:cNvSpPr>
          <p:nvPr/>
        </p:nvSpPr>
        <p:spPr bwMode="auto">
          <a:xfrm>
            <a:off x="36576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54" name="Rectangle 190"/>
          <p:cNvSpPr>
            <a:spLocks noChangeArrowheads="1"/>
          </p:cNvSpPr>
          <p:nvPr/>
        </p:nvSpPr>
        <p:spPr bwMode="auto">
          <a:xfrm>
            <a:off x="41910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55" name="Rectangle 191"/>
          <p:cNvSpPr>
            <a:spLocks noChangeArrowheads="1"/>
          </p:cNvSpPr>
          <p:nvPr/>
        </p:nvSpPr>
        <p:spPr bwMode="auto">
          <a:xfrm>
            <a:off x="46482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56" name="Rectangle 192"/>
          <p:cNvSpPr>
            <a:spLocks noChangeArrowheads="1"/>
          </p:cNvSpPr>
          <p:nvPr/>
        </p:nvSpPr>
        <p:spPr bwMode="auto">
          <a:xfrm>
            <a:off x="51054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57" name="Rectangle 193"/>
          <p:cNvSpPr>
            <a:spLocks noChangeArrowheads="1"/>
          </p:cNvSpPr>
          <p:nvPr/>
        </p:nvSpPr>
        <p:spPr bwMode="auto">
          <a:xfrm>
            <a:off x="55626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58" name="Rectangle 194"/>
          <p:cNvSpPr>
            <a:spLocks noChangeArrowheads="1"/>
          </p:cNvSpPr>
          <p:nvPr/>
        </p:nvSpPr>
        <p:spPr bwMode="auto">
          <a:xfrm>
            <a:off x="60198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59" name="Rectangle 195"/>
          <p:cNvSpPr>
            <a:spLocks noChangeArrowheads="1"/>
          </p:cNvSpPr>
          <p:nvPr/>
        </p:nvSpPr>
        <p:spPr bwMode="auto">
          <a:xfrm>
            <a:off x="64770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60" name="Rectangle 196"/>
          <p:cNvSpPr>
            <a:spLocks noChangeArrowheads="1"/>
          </p:cNvSpPr>
          <p:nvPr/>
        </p:nvSpPr>
        <p:spPr bwMode="auto">
          <a:xfrm>
            <a:off x="69342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61" name="Rectangle 197"/>
          <p:cNvSpPr>
            <a:spLocks noChangeArrowheads="1"/>
          </p:cNvSpPr>
          <p:nvPr/>
        </p:nvSpPr>
        <p:spPr bwMode="auto">
          <a:xfrm>
            <a:off x="73914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62" name="Rectangle 198"/>
          <p:cNvSpPr>
            <a:spLocks noChangeArrowheads="1"/>
          </p:cNvSpPr>
          <p:nvPr/>
        </p:nvSpPr>
        <p:spPr bwMode="auto">
          <a:xfrm>
            <a:off x="78486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63" name="Rectangle 199"/>
          <p:cNvSpPr>
            <a:spLocks noChangeArrowheads="1"/>
          </p:cNvSpPr>
          <p:nvPr/>
        </p:nvSpPr>
        <p:spPr bwMode="auto">
          <a:xfrm>
            <a:off x="83058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64" name="Rectangle 200"/>
          <p:cNvSpPr>
            <a:spLocks noChangeArrowheads="1"/>
          </p:cNvSpPr>
          <p:nvPr/>
        </p:nvSpPr>
        <p:spPr bwMode="auto">
          <a:xfrm>
            <a:off x="87630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65" name="Rectangle 201"/>
          <p:cNvSpPr>
            <a:spLocks noChangeArrowheads="1"/>
          </p:cNvSpPr>
          <p:nvPr/>
        </p:nvSpPr>
        <p:spPr bwMode="auto">
          <a:xfrm>
            <a:off x="92202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66" name="Rectangle 202"/>
          <p:cNvSpPr>
            <a:spLocks noChangeArrowheads="1"/>
          </p:cNvSpPr>
          <p:nvPr/>
        </p:nvSpPr>
        <p:spPr bwMode="auto">
          <a:xfrm>
            <a:off x="96774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67" name="Rectangle 203"/>
          <p:cNvSpPr>
            <a:spLocks noChangeArrowheads="1"/>
          </p:cNvSpPr>
          <p:nvPr/>
        </p:nvSpPr>
        <p:spPr bwMode="auto">
          <a:xfrm>
            <a:off x="101346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68" name="Line 204"/>
          <p:cNvSpPr>
            <a:spLocks noChangeShapeType="1"/>
          </p:cNvSpPr>
          <p:nvPr/>
        </p:nvSpPr>
        <p:spPr bwMode="auto">
          <a:xfrm>
            <a:off x="1828800" y="2438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69" name="Line 205"/>
          <p:cNvSpPr>
            <a:spLocks noChangeShapeType="1"/>
          </p:cNvSpPr>
          <p:nvPr/>
        </p:nvSpPr>
        <p:spPr bwMode="auto">
          <a:xfrm>
            <a:off x="1981200" y="29718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71" name="Line 207"/>
          <p:cNvSpPr>
            <a:spLocks noChangeShapeType="1"/>
          </p:cNvSpPr>
          <p:nvPr/>
        </p:nvSpPr>
        <p:spPr bwMode="auto">
          <a:xfrm>
            <a:off x="1828800" y="2362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72" name="Line 208"/>
          <p:cNvSpPr>
            <a:spLocks noChangeShapeType="1"/>
          </p:cNvSpPr>
          <p:nvPr/>
        </p:nvSpPr>
        <p:spPr bwMode="auto">
          <a:xfrm>
            <a:off x="2362200" y="2362200"/>
            <a:ext cx="2286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73" name="Line 209"/>
          <p:cNvSpPr>
            <a:spLocks noChangeShapeType="1"/>
          </p:cNvSpPr>
          <p:nvPr/>
        </p:nvSpPr>
        <p:spPr bwMode="auto">
          <a:xfrm>
            <a:off x="2362200" y="2438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74" name="Line 210"/>
          <p:cNvSpPr>
            <a:spLocks noChangeShapeType="1"/>
          </p:cNvSpPr>
          <p:nvPr/>
        </p:nvSpPr>
        <p:spPr bwMode="auto">
          <a:xfrm>
            <a:off x="2895600" y="2362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75" name="Line 211"/>
          <p:cNvSpPr>
            <a:spLocks noChangeShapeType="1"/>
          </p:cNvSpPr>
          <p:nvPr/>
        </p:nvSpPr>
        <p:spPr bwMode="auto">
          <a:xfrm>
            <a:off x="2895600" y="2438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76" name="Line 212"/>
          <p:cNvSpPr>
            <a:spLocks noChangeShapeType="1"/>
          </p:cNvSpPr>
          <p:nvPr/>
        </p:nvSpPr>
        <p:spPr bwMode="auto">
          <a:xfrm>
            <a:off x="3429000" y="2362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77" name="Line 213"/>
          <p:cNvSpPr>
            <a:spLocks noChangeShapeType="1"/>
          </p:cNvSpPr>
          <p:nvPr/>
        </p:nvSpPr>
        <p:spPr bwMode="auto">
          <a:xfrm>
            <a:off x="3429000" y="2438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78" name="Line 214"/>
          <p:cNvSpPr>
            <a:spLocks noChangeShapeType="1"/>
          </p:cNvSpPr>
          <p:nvPr/>
        </p:nvSpPr>
        <p:spPr bwMode="auto">
          <a:xfrm>
            <a:off x="3962400" y="2362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79" name="Line 215"/>
          <p:cNvSpPr>
            <a:spLocks noChangeShapeType="1"/>
          </p:cNvSpPr>
          <p:nvPr/>
        </p:nvSpPr>
        <p:spPr bwMode="auto">
          <a:xfrm>
            <a:off x="3962400" y="2438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80" name="Line 216"/>
          <p:cNvSpPr>
            <a:spLocks noChangeShapeType="1"/>
          </p:cNvSpPr>
          <p:nvPr/>
        </p:nvSpPr>
        <p:spPr bwMode="auto">
          <a:xfrm>
            <a:off x="44958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81" name="Line 217"/>
          <p:cNvSpPr>
            <a:spLocks noChangeShapeType="1"/>
          </p:cNvSpPr>
          <p:nvPr/>
        </p:nvSpPr>
        <p:spPr bwMode="auto">
          <a:xfrm>
            <a:off x="44958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82" name="Line 218"/>
          <p:cNvSpPr>
            <a:spLocks noChangeShapeType="1"/>
          </p:cNvSpPr>
          <p:nvPr/>
        </p:nvSpPr>
        <p:spPr bwMode="auto">
          <a:xfrm>
            <a:off x="49530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83" name="Line 219"/>
          <p:cNvSpPr>
            <a:spLocks noChangeShapeType="1"/>
          </p:cNvSpPr>
          <p:nvPr/>
        </p:nvSpPr>
        <p:spPr bwMode="auto">
          <a:xfrm>
            <a:off x="5105400" y="25146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84" name="Line 220"/>
          <p:cNvSpPr>
            <a:spLocks noChangeShapeType="1"/>
          </p:cNvSpPr>
          <p:nvPr/>
        </p:nvSpPr>
        <p:spPr bwMode="auto">
          <a:xfrm>
            <a:off x="5257800" y="26670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85" name="Line 221"/>
          <p:cNvSpPr>
            <a:spLocks noChangeShapeType="1"/>
          </p:cNvSpPr>
          <p:nvPr/>
        </p:nvSpPr>
        <p:spPr bwMode="auto">
          <a:xfrm>
            <a:off x="49530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86" name="Line 222"/>
          <p:cNvSpPr>
            <a:spLocks noChangeShapeType="1"/>
          </p:cNvSpPr>
          <p:nvPr/>
        </p:nvSpPr>
        <p:spPr bwMode="auto">
          <a:xfrm>
            <a:off x="54102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87" name="Line 223"/>
          <p:cNvSpPr>
            <a:spLocks noChangeShapeType="1"/>
          </p:cNvSpPr>
          <p:nvPr/>
        </p:nvSpPr>
        <p:spPr bwMode="auto">
          <a:xfrm>
            <a:off x="54102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88" name="Line 224"/>
          <p:cNvSpPr>
            <a:spLocks noChangeShapeType="1"/>
          </p:cNvSpPr>
          <p:nvPr/>
        </p:nvSpPr>
        <p:spPr bwMode="auto">
          <a:xfrm>
            <a:off x="58674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89" name="Line 225"/>
          <p:cNvSpPr>
            <a:spLocks noChangeShapeType="1"/>
          </p:cNvSpPr>
          <p:nvPr/>
        </p:nvSpPr>
        <p:spPr bwMode="auto">
          <a:xfrm>
            <a:off x="58674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90" name="Line 226"/>
          <p:cNvSpPr>
            <a:spLocks noChangeShapeType="1"/>
          </p:cNvSpPr>
          <p:nvPr/>
        </p:nvSpPr>
        <p:spPr bwMode="auto">
          <a:xfrm>
            <a:off x="63246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91" name="Line 227"/>
          <p:cNvSpPr>
            <a:spLocks noChangeShapeType="1"/>
          </p:cNvSpPr>
          <p:nvPr/>
        </p:nvSpPr>
        <p:spPr bwMode="auto">
          <a:xfrm>
            <a:off x="63246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92" name="Line 228"/>
          <p:cNvSpPr>
            <a:spLocks noChangeShapeType="1"/>
          </p:cNvSpPr>
          <p:nvPr/>
        </p:nvSpPr>
        <p:spPr bwMode="auto">
          <a:xfrm>
            <a:off x="67818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93" name="Line 229"/>
          <p:cNvSpPr>
            <a:spLocks noChangeShapeType="1"/>
          </p:cNvSpPr>
          <p:nvPr/>
        </p:nvSpPr>
        <p:spPr bwMode="auto">
          <a:xfrm>
            <a:off x="67818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94" name="Line 230"/>
          <p:cNvSpPr>
            <a:spLocks noChangeShapeType="1"/>
          </p:cNvSpPr>
          <p:nvPr/>
        </p:nvSpPr>
        <p:spPr bwMode="auto">
          <a:xfrm>
            <a:off x="72390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95" name="Line 231"/>
          <p:cNvSpPr>
            <a:spLocks noChangeShapeType="1"/>
          </p:cNvSpPr>
          <p:nvPr/>
        </p:nvSpPr>
        <p:spPr bwMode="auto">
          <a:xfrm>
            <a:off x="72390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96" name="Line 232"/>
          <p:cNvSpPr>
            <a:spLocks noChangeShapeType="1"/>
          </p:cNvSpPr>
          <p:nvPr/>
        </p:nvSpPr>
        <p:spPr bwMode="auto">
          <a:xfrm>
            <a:off x="7391400" y="25146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97" name="Line 233"/>
          <p:cNvSpPr>
            <a:spLocks noChangeShapeType="1"/>
          </p:cNvSpPr>
          <p:nvPr/>
        </p:nvSpPr>
        <p:spPr bwMode="auto">
          <a:xfrm>
            <a:off x="76962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98" name="Line 234"/>
          <p:cNvSpPr>
            <a:spLocks noChangeShapeType="1"/>
          </p:cNvSpPr>
          <p:nvPr/>
        </p:nvSpPr>
        <p:spPr bwMode="auto">
          <a:xfrm>
            <a:off x="7543800" y="26670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499" name="Line 235"/>
          <p:cNvSpPr>
            <a:spLocks noChangeShapeType="1"/>
          </p:cNvSpPr>
          <p:nvPr/>
        </p:nvSpPr>
        <p:spPr bwMode="auto">
          <a:xfrm>
            <a:off x="76962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00" name="Line 236"/>
          <p:cNvSpPr>
            <a:spLocks noChangeShapeType="1"/>
          </p:cNvSpPr>
          <p:nvPr/>
        </p:nvSpPr>
        <p:spPr bwMode="auto">
          <a:xfrm>
            <a:off x="81534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01" name="Line 237"/>
          <p:cNvSpPr>
            <a:spLocks noChangeShapeType="1"/>
          </p:cNvSpPr>
          <p:nvPr/>
        </p:nvSpPr>
        <p:spPr bwMode="auto">
          <a:xfrm>
            <a:off x="81534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02" name="Line 238"/>
          <p:cNvSpPr>
            <a:spLocks noChangeShapeType="1"/>
          </p:cNvSpPr>
          <p:nvPr/>
        </p:nvSpPr>
        <p:spPr bwMode="auto">
          <a:xfrm>
            <a:off x="86106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03" name="Line 239"/>
          <p:cNvSpPr>
            <a:spLocks noChangeShapeType="1"/>
          </p:cNvSpPr>
          <p:nvPr/>
        </p:nvSpPr>
        <p:spPr bwMode="auto">
          <a:xfrm>
            <a:off x="86106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04" name="Line 240"/>
          <p:cNvSpPr>
            <a:spLocks noChangeShapeType="1"/>
          </p:cNvSpPr>
          <p:nvPr/>
        </p:nvSpPr>
        <p:spPr bwMode="auto">
          <a:xfrm>
            <a:off x="90678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05" name="Line 241"/>
          <p:cNvSpPr>
            <a:spLocks noChangeShapeType="1"/>
          </p:cNvSpPr>
          <p:nvPr/>
        </p:nvSpPr>
        <p:spPr bwMode="auto">
          <a:xfrm>
            <a:off x="90678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06" name="Line 242"/>
          <p:cNvSpPr>
            <a:spLocks noChangeShapeType="1"/>
          </p:cNvSpPr>
          <p:nvPr/>
        </p:nvSpPr>
        <p:spPr bwMode="auto">
          <a:xfrm>
            <a:off x="95250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07" name="Line 243"/>
          <p:cNvSpPr>
            <a:spLocks noChangeShapeType="1"/>
          </p:cNvSpPr>
          <p:nvPr/>
        </p:nvSpPr>
        <p:spPr bwMode="auto">
          <a:xfrm>
            <a:off x="95250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08" name="Line 244"/>
          <p:cNvSpPr>
            <a:spLocks noChangeShapeType="1"/>
          </p:cNvSpPr>
          <p:nvPr/>
        </p:nvSpPr>
        <p:spPr bwMode="auto">
          <a:xfrm>
            <a:off x="99822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09" name="Line 245"/>
          <p:cNvSpPr>
            <a:spLocks noChangeShapeType="1"/>
          </p:cNvSpPr>
          <p:nvPr/>
        </p:nvSpPr>
        <p:spPr bwMode="auto">
          <a:xfrm>
            <a:off x="99822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10" name="Line 246"/>
          <p:cNvSpPr>
            <a:spLocks noChangeShapeType="1"/>
          </p:cNvSpPr>
          <p:nvPr/>
        </p:nvSpPr>
        <p:spPr bwMode="auto">
          <a:xfrm>
            <a:off x="10439400" y="2362200"/>
            <a:ext cx="2286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11" name="Line 247"/>
          <p:cNvSpPr>
            <a:spLocks noChangeShapeType="1"/>
          </p:cNvSpPr>
          <p:nvPr/>
        </p:nvSpPr>
        <p:spPr bwMode="auto">
          <a:xfrm>
            <a:off x="10439400" y="2438400"/>
            <a:ext cx="2286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12" name="Line 248"/>
          <p:cNvSpPr>
            <a:spLocks noChangeShapeType="1"/>
          </p:cNvSpPr>
          <p:nvPr/>
        </p:nvSpPr>
        <p:spPr bwMode="auto">
          <a:xfrm>
            <a:off x="1524000" y="2590800"/>
            <a:ext cx="9144000" cy="0"/>
          </a:xfrm>
          <a:prstGeom prst="line">
            <a:avLst/>
          </a:prstGeom>
          <a:noFill/>
          <a:ln w="57150" cmpd="thickThin">
            <a:solidFill>
              <a:srgbClr val="009900"/>
            </a:solidFill>
            <a:prstDash val="sysDot"/>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17" name="Text Box 253"/>
          <p:cNvSpPr txBox="1">
            <a:spLocks noChangeArrowheads="1"/>
          </p:cNvSpPr>
          <p:nvPr/>
        </p:nvSpPr>
        <p:spPr bwMode="auto">
          <a:xfrm rot="5400000">
            <a:off x="9589294" y="2655094"/>
            <a:ext cx="1987550" cy="366712"/>
          </a:xfrm>
          <a:prstGeom prst="rect">
            <a:avLst/>
          </a:prstGeom>
          <a:noFill/>
          <a:ln w="12700" cap="sq">
            <a:noFill/>
            <a:miter lim="800000"/>
            <a:headEnd type="none" w="sm" len="sm"/>
            <a:tailEnd type="none" w="sm" len="sm"/>
          </a:ln>
          <a:effectLst/>
        </p:spPr>
        <p:txBody>
          <a:bodyPr wrap="none">
            <a:spAutoFit/>
          </a:bodyPr>
          <a:lstStyle/>
          <a:p>
            <a:pPr algn="ctr" defTabSz="914400" eaLnBrk="0" fontAlgn="base" hangingPunct="0">
              <a:spcBef>
                <a:spcPct val="0"/>
              </a:spcBef>
              <a:spcAft>
                <a:spcPct val="0"/>
              </a:spcAft>
            </a:pPr>
            <a:r>
              <a:rPr lang="en-US" b="1" dirty="0">
                <a:solidFill>
                  <a:srgbClr val="003366"/>
                </a:solidFill>
                <a:latin typeface="Arial" charset="0"/>
              </a:rPr>
              <a:t>Working Section</a:t>
            </a:r>
          </a:p>
        </p:txBody>
      </p:sp>
      <p:sp>
        <p:nvSpPr>
          <p:cNvPr id="395518" name="Rectangle 254"/>
          <p:cNvSpPr>
            <a:spLocks noChangeArrowheads="1"/>
          </p:cNvSpPr>
          <p:nvPr/>
        </p:nvSpPr>
        <p:spPr bwMode="auto">
          <a:xfrm>
            <a:off x="4648200" y="1524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19" name="Rectangle 255"/>
          <p:cNvSpPr>
            <a:spLocks noChangeArrowheads="1"/>
          </p:cNvSpPr>
          <p:nvPr/>
        </p:nvSpPr>
        <p:spPr bwMode="auto">
          <a:xfrm>
            <a:off x="5105400" y="1524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20" name="Rectangle 256"/>
          <p:cNvSpPr>
            <a:spLocks noChangeArrowheads="1"/>
          </p:cNvSpPr>
          <p:nvPr/>
        </p:nvSpPr>
        <p:spPr bwMode="auto">
          <a:xfrm>
            <a:off x="5562600" y="1524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21" name="Rectangle 257"/>
          <p:cNvSpPr>
            <a:spLocks noChangeArrowheads="1"/>
          </p:cNvSpPr>
          <p:nvPr/>
        </p:nvSpPr>
        <p:spPr bwMode="auto">
          <a:xfrm>
            <a:off x="6019800" y="1524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22" name="Rectangle 258"/>
          <p:cNvSpPr>
            <a:spLocks noChangeArrowheads="1"/>
          </p:cNvSpPr>
          <p:nvPr/>
        </p:nvSpPr>
        <p:spPr bwMode="auto">
          <a:xfrm>
            <a:off x="4648200" y="1143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24" name="Rectangle 260"/>
          <p:cNvSpPr>
            <a:spLocks noChangeArrowheads="1"/>
          </p:cNvSpPr>
          <p:nvPr/>
        </p:nvSpPr>
        <p:spPr bwMode="auto">
          <a:xfrm>
            <a:off x="5105400" y="1143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25" name="Rectangle 261"/>
          <p:cNvSpPr>
            <a:spLocks noChangeArrowheads="1"/>
          </p:cNvSpPr>
          <p:nvPr/>
        </p:nvSpPr>
        <p:spPr bwMode="auto">
          <a:xfrm>
            <a:off x="5562600" y="1143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26" name="Rectangle 262"/>
          <p:cNvSpPr>
            <a:spLocks noChangeArrowheads="1"/>
          </p:cNvSpPr>
          <p:nvPr/>
        </p:nvSpPr>
        <p:spPr bwMode="auto">
          <a:xfrm>
            <a:off x="6019800" y="1143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27" name="Rectangle 263"/>
          <p:cNvSpPr>
            <a:spLocks noChangeArrowheads="1"/>
          </p:cNvSpPr>
          <p:nvPr/>
        </p:nvSpPr>
        <p:spPr bwMode="auto">
          <a:xfrm>
            <a:off x="4648200" y="762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28" name="Rectangle 264"/>
          <p:cNvSpPr>
            <a:spLocks noChangeArrowheads="1"/>
          </p:cNvSpPr>
          <p:nvPr/>
        </p:nvSpPr>
        <p:spPr bwMode="auto">
          <a:xfrm>
            <a:off x="5105400" y="762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29" name="Rectangle 265"/>
          <p:cNvSpPr>
            <a:spLocks noChangeArrowheads="1"/>
          </p:cNvSpPr>
          <p:nvPr/>
        </p:nvSpPr>
        <p:spPr bwMode="auto">
          <a:xfrm>
            <a:off x="5562600" y="762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30" name="Rectangle 266"/>
          <p:cNvSpPr>
            <a:spLocks noChangeArrowheads="1"/>
          </p:cNvSpPr>
          <p:nvPr/>
        </p:nvSpPr>
        <p:spPr bwMode="auto">
          <a:xfrm>
            <a:off x="6019800" y="762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31" name="Rectangle 267"/>
          <p:cNvSpPr>
            <a:spLocks noChangeArrowheads="1"/>
          </p:cNvSpPr>
          <p:nvPr/>
        </p:nvSpPr>
        <p:spPr bwMode="auto">
          <a:xfrm>
            <a:off x="4648200" y="381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32" name="Rectangle 268"/>
          <p:cNvSpPr>
            <a:spLocks noChangeArrowheads="1"/>
          </p:cNvSpPr>
          <p:nvPr/>
        </p:nvSpPr>
        <p:spPr bwMode="auto">
          <a:xfrm>
            <a:off x="5105400" y="381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33" name="Rectangle 269"/>
          <p:cNvSpPr>
            <a:spLocks noChangeArrowheads="1"/>
          </p:cNvSpPr>
          <p:nvPr/>
        </p:nvSpPr>
        <p:spPr bwMode="auto">
          <a:xfrm>
            <a:off x="5562600" y="381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34" name="Rectangle 270"/>
          <p:cNvSpPr>
            <a:spLocks noChangeArrowheads="1"/>
          </p:cNvSpPr>
          <p:nvPr/>
        </p:nvSpPr>
        <p:spPr bwMode="auto">
          <a:xfrm>
            <a:off x="6019800" y="381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35" name="Rectangle 271"/>
          <p:cNvSpPr>
            <a:spLocks noChangeArrowheads="1"/>
          </p:cNvSpPr>
          <p:nvPr/>
        </p:nvSpPr>
        <p:spPr bwMode="auto">
          <a:xfrm>
            <a:off x="4648200" y="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36" name="Rectangle 272"/>
          <p:cNvSpPr>
            <a:spLocks noChangeArrowheads="1"/>
          </p:cNvSpPr>
          <p:nvPr/>
        </p:nvSpPr>
        <p:spPr bwMode="auto">
          <a:xfrm>
            <a:off x="5105400" y="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37" name="Rectangle 273"/>
          <p:cNvSpPr>
            <a:spLocks noChangeArrowheads="1"/>
          </p:cNvSpPr>
          <p:nvPr/>
        </p:nvSpPr>
        <p:spPr bwMode="auto">
          <a:xfrm>
            <a:off x="5562600" y="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38" name="Rectangle 274"/>
          <p:cNvSpPr>
            <a:spLocks noChangeArrowheads="1"/>
          </p:cNvSpPr>
          <p:nvPr/>
        </p:nvSpPr>
        <p:spPr bwMode="auto">
          <a:xfrm>
            <a:off x="6019800" y="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39" name="Line 275"/>
          <p:cNvSpPr>
            <a:spLocks noChangeShapeType="1"/>
          </p:cNvSpPr>
          <p:nvPr/>
        </p:nvSpPr>
        <p:spPr bwMode="auto">
          <a:xfrm flipV="1">
            <a:off x="4419600" y="0"/>
            <a:ext cx="0" cy="17526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41" name="Line 277"/>
          <p:cNvSpPr>
            <a:spLocks noChangeShapeType="1"/>
          </p:cNvSpPr>
          <p:nvPr/>
        </p:nvSpPr>
        <p:spPr bwMode="auto">
          <a:xfrm flipV="1">
            <a:off x="6553200" y="0"/>
            <a:ext cx="0" cy="17526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42" name="Line 278"/>
          <p:cNvSpPr>
            <a:spLocks noChangeShapeType="1"/>
          </p:cNvSpPr>
          <p:nvPr/>
        </p:nvSpPr>
        <p:spPr bwMode="auto">
          <a:xfrm>
            <a:off x="6553200" y="1752600"/>
            <a:ext cx="41148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43" name="Text Box 279"/>
          <p:cNvSpPr txBox="1">
            <a:spLocks noChangeArrowheads="1"/>
          </p:cNvSpPr>
          <p:nvPr/>
        </p:nvSpPr>
        <p:spPr bwMode="auto">
          <a:xfrm>
            <a:off x="4800600" y="533400"/>
            <a:ext cx="1200150" cy="304800"/>
          </a:xfrm>
          <a:prstGeom prst="rect">
            <a:avLst/>
          </a:prstGeom>
          <a:noFill/>
          <a:ln w="12700" cap="sq">
            <a:noFill/>
            <a:miter lim="800000"/>
            <a:headEnd type="none" w="sm" len="sm"/>
            <a:tailEnd type="none" w="sm" len="sm"/>
          </a:ln>
          <a:effectLst/>
        </p:spPr>
        <p:txBody>
          <a:bodyPr wrap="none">
            <a:spAutoFit/>
          </a:bodyPr>
          <a:lstStyle/>
          <a:p>
            <a:pPr algn="ctr" defTabSz="914400" eaLnBrk="0" fontAlgn="base" hangingPunct="0">
              <a:spcBef>
                <a:spcPct val="0"/>
              </a:spcBef>
              <a:spcAft>
                <a:spcPct val="0"/>
              </a:spcAft>
            </a:pPr>
            <a:r>
              <a:rPr lang="en-US" sz="1400" b="1" dirty="0">
                <a:solidFill>
                  <a:srgbClr val="FF0000"/>
                </a:solidFill>
                <a:latin typeface="Arial" charset="0"/>
              </a:rPr>
              <a:t>Sealed Area</a:t>
            </a:r>
          </a:p>
        </p:txBody>
      </p:sp>
      <p:sp>
        <p:nvSpPr>
          <p:cNvPr id="395548" name="Line 284"/>
          <p:cNvSpPr>
            <a:spLocks noChangeShapeType="1"/>
          </p:cNvSpPr>
          <p:nvPr/>
        </p:nvSpPr>
        <p:spPr bwMode="auto">
          <a:xfrm>
            <a:off x="4419600" y="1600200"/>
            <a:ext cx="228600" cy="0"/>
          </a:xfrm>
          <a:prstGeom prst="line">
            <a:avLst/>
          </a:prstGeom>
          <a:noFill/>
          <a:ln w="76200" cap="sq" cmpd="tri">
            <a:solidFill>
              <a:srgbClr val="FF0000"/>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49" name="Line 285"/>
          <p:cNvSpPr>
            <a:spLocks noChangeShapeType="1"/>
          </p:cNvSpPr>
          <p:nvPr/>
        </p:nvSpPr>
        <p:spPr bwMode="auto">
          <a:xfrm>
            <a:off x="4953000" y="1600200"/>
            <a:ext cx="152400" cy="0"/>
          </a:xfrm>
          <a:prstGeom prst="line">
            <a:avLst/>
          </a:prstGeom>
          <a:noFill/>
          <a:ln w="76200" cap="sq" cmpd="tri">
            <a:solidFill>
              <a:srgbClr val="FF0000"/>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50" name="Line 286"/>
          <p:cNvSpPr>
            <a:spLocks noChangeShapeType="1"/>
          </p:cNvSpPr>
          <p:nvPr/>
        </p:nvSpPr>
        <p:spPr bwMode="auto">
          <a:xfrm>
            <a:off x="5410200" y="1600200"/>
            <a:ext cx="152400" cy="0"/>
          </a:xfrm>
          <a:prstGeom prst="line">
            <a:avLst/>
          </a:prstGeom>
          <a:noFill/>
          <a:ln w="76200" cap="sq" cmpd="tri">
            <a:solidFill>
              <a:srgbClr val="FF0000"/>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51" name="Line 287"/>
          <p:cNvSpPr>
            <a:spLocks noChangeShapeType="1"/>
          </p:cNvSpPr>
          <p:nvPr/>
        </p:nvSpPr>
        <p:spPr bwMode="auto">
          <a:xfrm>
            <a:off x="5867400" y="1600200"/>
            <a:ext cx="152400" cy="0"/>
          </a:xfrm>
          <a:prstGeom prst="line">
            <a:avLst/>
          </a:prstGeom>
          <a:noFill/>
          <a:ln w="76200" cap="sq" cmpd="tri">
            <a:solidFill>
              <a:srgbClr val="FF0000"/>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52" name="Line 288"/>
          <p:cNvSpPr>
            <a:spLocks noChangeShapeType="1"/>
          </p:cNvSpPr>
          <p:nvPr/>
        </p:nvSpPr>
        <p:spPr bwMode="auto">
          <a:xfrm>
            <a:off x="6324600" y="1600200"/>
            <a:ext cx="228600" cy="0"/>
          </a:xfrm>
          <a:prstGeom prst="line">
            <a:avLst/>
          </a:prstGeom>
          <a:noFill/>
          <a:ln w="76200" cap="sq" cmpd="tri">
            <a:solidFill>
              <a:srgbClr val="FF0000"/>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395554" name="Text Box 290"/>
          <p:cNvSpPr txBox="1">
            <a:spLocks noChangeArrowheads="1"/>
          </p:cNvSpPr>
          <p:nvPr/>
        </p:nvSpPr>
        <p:spPr bwMode="auto">
          <a:xfrm>
            <a:off x="4045274" y="4687888"/>
            <a:ext cx="3347391" cy="461665"/>
          </a:xfrm>
          <a:prstGeom prst="rect">
            <a:avLst/>
          </a:prstGeom>
          <a:noFill/>
          <a:ln w="12700" cap="sq">
            <a:noFill/>
            <a:miter lim="800000"/>
            <a:headEnd type="none" w="sm" len="sm"/>
            <a:tailEnd type="none" w="sm" len="sm"/>
          </a:ln>
          <a:effectLst/>
        </p:spPr>
        <p:txBody>
          <a:bodyPr wrap="none">
            <a:spAutoFit/>
          </a:bodyPr>
          <a:lstStyle/>
          <a:p>
            <a:pPr algn="ctr" defTabSz="914400" eaLnBrk="0" fontAlgn="base" hangingPunct="0">
              <a:spcBef>
                <a:spcPct val="0"/>
              </a:spcBef>
              <a:spcAft>
                <a:spcPct val="0"/>
              </a:spcAft>
            </a:pPr>
            <a:r>
              <a:rPr lang="en-US" sz="2400" b="1" dirty="0">
                <a:solidFill>
                  <a:srgbClr val="003366"/>
                </a:solidFill>
                <a:latin typeface="Arial" charset="0"/>
              </a:rPr>
              <a:t>Pre-shift Examination</a:t>
            </a:r>
          </a:p>
        </p:txBody>
      </p:sp>
      <p:sp>
        <p:nvSpPr>
          <p:cNvPr id="395555" name="Text Box 291"/>
          <p:cNvSpPr txBox="1">
            <a:spLocks noChangeArrowheads="1"/>
          </p:cNvSpPr>
          <p:nvPr/>
        </p:nvSpPr>
        <p:spPr bwMode="auto">
          <a:xfrm>
            <a:off x="7082014" y="687388"/>
            <a:ext cx="2557111" cy="338554"/>
          </a:xfrm>
          <a:prstGeom prst="rect">
            <a:avLst/>
          </a:prstGeom>
          <a:noFill/>
          <a:ln w="12700" cap="sq">
            <a:noFill/>
            <a:miter lim="800000"/>
            <a:headEnd type="none" w="sm" len="sm"/>
            <a:tailEnd type="none" w="sm" len="sm"/>
          </a:ln>
          <a:effectLst/>
        </p:spPr>
        <p:txBody>
          <a:bodyPr wrap="none">
            <a:spAutoFit/>
          </a:bodyPr>
          <a:lstStyle/>
          <a:p>
            <a:pPr algn="ctr" defTabSz="914400" eaLnBrk="0" fontAlgn="base" hangingPunct="0">
              <a:spcBef>
                <a:spcPct val="0"/>
              </a:spcBef>
              <a:spcAft>
                <a:spcPct val="0"/>
              </a:spcAft>
            </a:pPr>
            <a:r>
              <a:rPr lang="en-US" sz="1600" b="1" dirty="0">
                <a:solidFill>
                  <a:srgbClr val="FF0000"/>
                </a:solidFill>
                <a:latin typeface="Arial" charset="0"/>
              </a:rPr>
              <a:t>Seals Pre-shift Required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31EA32-C9D6-27A5-5597-CA1431BDDFFA}"/>
              </a:ext>
            </a:extLst>
          </p:cNvPr>
          <p:cNvSpPr txBox="1"/>
          <p:nvPr/>
        </p:nvSpPr>
        <p:spPr>
          <a:xfrm>
            <a:off x="695408" y="201336"/>
            <a:ext cx="3926926" cy="369332"/>
          </a:xfrm>
          <a:prstGeom prst="rect">
            <a:avLst/>
          </a:prstGeom>
          <a:noFill/>
        </p:spPr>
        <p:txBody>
          <a:bodyPr wrap="square" rtlCol="0">
            <a:spAutoFit/>
          </a:bodyPr>
          <a:lstStyle/>
          <a:p>
            <a:r>
              <a:rPr lang="en-US" b="1" i="0" dirty="0">
                <a:solidFill>
                  <a:schemeClr val="bg1"/>
                </a:solidFill>
                <a:effectLst/>
                <a:latin typeface="Source Sans Pro Web"/>
              </a:rPr>
              <a:t>Location: </a:t>
            </a:r>
            <a:r>
              <a:rPr lang="en-US" b="0" i="0" dirty="0">
                <a:solidFill>
                  <a:schemeClr val="bg1"/>
                </a:solidFill>
                <a:effectLst/>
                <a:latin typeface="Source Sans Pro Web"/>
              </a:rPr>
              <a:t>Marion, West Virginia</a:t>
            </a:r>
            <a:endParaRPr lang="en-US" dirty="0">
              <a:solidFill>
                <a:schemeClr val="bg1"/>
              </a:solidFill>
            </a:endParaRPr>
          </a:p>
        </p:txBody>
      </p:sp>
      <p:sp>
        <p:nvSpPr>
          <p:cNvPr id="10" name="Title 1">
            <a:extLst>
              <a:ext uri="{FF2B5EF4-FFF2-40B4-BE49-F238E27FC236}">
                <a16:creationId xmlns:a16="http://schemas.microsoft.com/office/drawing/2014/main" id="{8636C268-FC27-40EF-EC90-B7DB02036114}"/>
              </a:ext>
            </a:extLst>
          </p:cNvPr>
          <p:cNvSpPr>
            <a:spLocks noGrp="1"/>
          </p:cNvSpPr>
          <p:nvPr>
            <p:ph type="title"/>
          </p:nvPr>
        </p:nvSpPr>
        <p:spPr>
          <a:xfrm>
            <a:off x="304800" y="0"/>
            <a:ext cx="8382000" cy="1295400"/>
          </a:xfrm>
        </p:spPr>
        <p:txBody>
          <a:bodyPr>
            <a:normAutofit/>
          </a:bodyPr>
          <a:lstStyle/>
          <a:p>
            <a:pPr algn="l"/>
            <a:r>
              <a:rPr lang="en-US" sz="2800" b="1" dirty="0">
                <a:latin typeface="Times New Roman" panose="02020603050405020304" pitchFamily="18" charset="0"/>
                <a:cs typeface="Times New Roman" panose="02020603050405020304" pitchFamily="18" charset="0"/>
              </a:rPr>
              <a:t>30 CFR § 75.360         WV  &amp;22A -2-20</a:t>
            </a:r>
            <a:br>
              <a:rPr lang="en-US" sz="2800" b="1"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Pre-shift examination</a:t>
            </a:r>
          </a:p>
        </p:txBody>
      </p:sp>
      <p:sp>
        <p:nvSpPr>
          <p:cNvPr id="11" name="Rectangle 10">
            <a:extLst>
              <a:ext uri="{FF2B5EF4-FFF2-40B4-BE49-F238E27FC236}">
                <a16:creationId xmlns:a16="http://schemas.microsoft.com/office/drawing/2014/main" id="{CC9802EA-9E0B-E086-BADD-0FF2C910B509}"/>
              </a:ext>
            </a:extLst>
          </p:cNvPr>
          <p:cNvSpPr/>
          <p:nvPr/>
        </p:nvSpPr>
        <p:spPr>
          <a:xfrm>
            <a:off x="355134" y="875418"/>
            <a:ext cx="8534400" cy="5216813"/>
          </a:xfrm>
          <a:prstGeom prst="rect">
            <a:avLst/>
          </a:prstGeom>
        </p:spPr>
        <p:txBody>
          <a:bodyPr wrap="square">
            <a:spAutoFit/>
          </a:bodyPr>
          <a:lstStyle/>
          <a:p>
            <a:pPr algn="l">
              <a:spcBef>
                <a:spcPts val="1800"/>
              </a:spcBef>
            </a:pPr>
            <a:r>
              <a:rPr lang="en-US" sz="2400" b="0" dirty="0">
                <a:latin typeface="Times New Roman" panose="02020603050405020304" pitchFamily="18" charset="0"/>
                <a:cs typeface="Times New Roman" panose="02020603050405020304" pitchFamily="18" charset="0"/>
              </a:rPr>
              <a:t>(7) Areas where trolley wires or trolley feeder wires are to be or will remain energized during the oncoming shift. </a:t>
            </a:r>
          </a:p>
          <a:p>
            <a:pPr algn="l">
              <a:spcBef>
                <a:spcPts val="1800"/>
              </a:spcBef>
            </a:pPr>
            <a:r>
              <a:rPr lang="en-US" sz="2400" b="0" dirty="0">
                <a:latin typeface="Times New Roman" panose="02020603050405020304" pitchFamily="18" charset="0"/>
                <a:cs typeface="Times New Roman" panose="02020603050405020304" pitchFamily="18" charset="0"/>
              </a:rPr>
              <a:t>(8) High spots along intake air courses where methane is likely to accumulate, if equipment will be operated in the area during the shift.</a:t>
            </a:r>
          </a:p>
          <a:p>
            <a:pPr algn="l">
              <a:spcBef>
                <a:spcPts val="1800"/>
              </a:spcBef>
            </a:pPr>
            <a:r>
              <a:rPr lang="en-US" sz="2400" b="0" dirty="0">
                <a:latin typeface="Times New Roman" panose="02020603050405020304" pitchFamily="18" charset="0"/>
                <a:cs typeface="Times New Roman" panose="02020603050405020304" pitchFamily="18" charset="0"/>
              </a:rPr>
              <a:t>(9) Underground electrical installations referred to in </a:t>
            </a:r>
            <a:r>
              <a:rPr lang="en-US" sz="2400" b="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§75.340(a)</a:t>
            </a:r>
            <a:r>
              <a:rPr lang="en-US" sz="2400" b="0" dirty="0">
                <a:latin typeface="Times New Roman" panose="02020603050405020304" pitchFamily="18" charset="0"/>
                <a:cs typeface="Times New Roman" panose="02020603050405020304" pitchFamily="18" charset="0"/>
              </a:rPr>
              <a:t>, except those pumps listed in </a:t>
            </a:r>
            <a:r>
              <a:rPr lang="en-US" sz="2400" b="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§75.340(b)(2)</a:t>
            </a:r>
            <a:r>
              <a:rPr lang="en-US" sz="2400" b="0" dirty="0">
                <a:latin typeface="Times New Roman" panose="02020603050405020304" pitchFamily="18" charset="0"/>
                <a:cs typeface="Times New Roman" panose="02020603050405020304" pitchFamily="18" charset="0"/>
              </a:rPr>
              <a:t> through (b)(6), and areas where compressors subject to </a:t>
            </a:r>
            <a:r>
              <a:rPr lang="en-US" sz="2400" b="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§75.344</a:t>
            </a:r>
            <a:r>
              <a:rPr lang="en-US" sz="2400" b="0" dirty="0">
                <a:latin typeface="Times New Roman" panose="02020603050405020304" pitchFamily="18" charset="0"/>
                <a:cs typeface="Times New Roman" panose="02020603050405020304" pitchFamily="18" charset="0"/>
              </a:rPr>
              <a:t> are installed if the electrical installation or compressor is or will be energized during the shift.</a:t>
            </a:r>
          </a:p>
          <a:p>
            <a:pPr algn="l">
              <a:spcBef>
                <a:spcPts val="1800"/>
              </a:spcBef>
            </a:pPr>
            <a:r>
              <a:rPr lang="en-US" sz="2400" b="0" dirty="0">
                <a:latin typeface="Times New Roman" panose="02020603050405020304" pitchFamily="18" charset="0"/>
                <a:cs typeface="Times New Roman" panose="02020603050405020304" pitchFamily="18" charset="0"/>
              </a:rPr>
              <a:t>(10) Other areas where work or travel during the oncoming shift is scheduled prior to the beginning of the pre-shift examination.</a:t>
            </a:r>
            <a:br>
              <a:rPr lang="en-US" sz="2400" b="0" dirty="0">
                <a:solidFill>
                  <a:srgbClr val="FFC000"/>
                </a:solidFill>
              </a:rPr>
            </a:br>
            <a:endParaRPr lang="en-US" sz="2400" b="0" dirty="0">
              <a:solidFill>
                <a:srgbClr val="FFC000"/>
              </a:solidFill>
            </a:endParaRPr>
          </a:p>
        </p:txBody>
      </p:sp>
    </p:spTree>
    <p:extLst>
      <p:ext uri="{BB962C8B-B14F-4D97-AF65-F5344CB8AC3E}">
        <p14:creationId xmlns:p14="http://schemas.microsoft.com/office/powerpoint/2010/main" val="4268064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B3376931-A176-6AE6-D992-2A042971BBE4}"/>
              </a:ext>
            </a:extLst>
          </p:cNvPr>
          <p:cNvSpPr>
            <a:spLocks noGrp="1" noChangeArrowheads="1"/>
          </p:cNvSpPr>
          <p:nvPr>
            <p:ph type="title"/>
          </p:nvPr>
        </p:nvSpPr>
        <p:spPr>
          <a:xfrm>
            <a:off x="457200" y="709300"/>
            <a:ext cx="8686800" cy="708337"/>
          </a:xfrm>
        </p:spPr>
        <p:txBody>
          <a:bodyPr/>
          <a:lstStyle/>
          <a:p>
            <a:r>
              <a:rPr lang="en-US" b="1" dirty="0"/>
              <a:t>Pre-shift Examination Locations</a:t>
            </a:r>
          </a:p>
        </p:txBody>
      </p:sp>
      <p:sp>
        <p:nvSpPr>
          <p:cNvPr id="15" name="Rectangle 3">
            <a:extLst>
              <a:ext uri="{FF2B5EF4-FFF2-40B4-BE49-F238E27FC236}">
                <a16:creationId xmlns:a16="http://schemas.microsoft.com/office/drawing/2014/main" id="{CB11DECF-1091-5E56-89A5-F713A2B1CD3F}"/>
              </a:ext>
            </a:extLst>
          </p:cNvPr>
          <p:cNvSpPr txBox="1">
            <a:spLocks noChangeArrowheads="1"/>
          </p:cNvSpPr>
          <p:nvPr/>
        </p:nvSpPr>
        <p:spPr bwMode="auto">
          <a:xfrm>
            <a:off x="457200" y="1417638"/>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FFC000"/>
                </a:solidFill>
                <a:latin typeface="+mn-lt"/>
                <a:ea typeface="+mn-ea"/>
                <a:cs typeface="+mn-cs"/>
              </a:defRPr>
            </a:lvl1pPr>
            <a:lvl2pPr marL="742950" indent="-285750" algn="l" rtl="0" fontAlgn="base">
              <a:spcBef>
                <a:spcPct val="20000"/>
              </a:spcBef>
              <a:spcAft>
                <a:spcPct val="0"/>
              </a:spcAft>
              <a:buChar char="–"/>
              <a:defRPr sz="2800">
                <a:solidFill>
                  <a:srgbClr val="FFC000"/>
                </a:solidFill>
                <a:latin typeface="+mn-lt"/>
              </a:defRPr>
            </a:lvl2pPr>
            <a:lvl3pPr marL="1143000" indent="-228600" algn="l" rtl="0" fontAlgn="base">
              <a:spcBef>
                <a:spcPct val="20000"/>
              </a:spcBef>
              <a:spcAft>
                <a:spcPct val="0"/>
              </a:spcAft>
              <a:buChar char="•"/>
              <a:defRPr sz="2800">
                <a:solidFill>
                  <a:srgbClr val="FFC000"/>
                </a:solidFill>
                <a:latin typeface="+mn-lt"/>
              </a:defRPr>
            </a:lvl3pPr>
            <a:lvl4pPr marL="1600200" indent="-228600" algn="l" rtl="0" fontAlgn="base">
              <a:spcBef>
                <a:spcPct val="20000"/>
              </a:spcBef>
              <a:spcAft>
                <a:spcPct val="0"/>
              </a:spcAft>
              <a:buChar char="–"/>
              <a:defRPr sz="2800">
                <a:solidFill>
                  <a:srgbClr val="FFC000"/>
                </a:solidFill>
                <a:latin typeface="+mn-lt"/>
              </a:defRPr>
            </a:lvl4pPr>
            <a:lvl5pPr marL="2057400" indent="-228600" algn="l" rtl="0" fontAlgn="base">
              <a:spcBef>
                <a:spcPct val="20000"/>
              </a:spcBef>
              <a:spcAft>
                <a:spcPct val="0"/>
              </a:spcAft>
              <a:buChar char="»"/>
              <a:defRPr sz="2800">
                <a:solidFill>
                  <a:srgbClr val="FFC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FFC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FFC000"/>
              </a:solidFill>
              <a:effectLst/>
              <a:uLnTx/>
              <a:uFillTx/>
              <a:latin typeface="Arial"/>
              <a:ea typeface="+mn-ea"/>
              <a:cs typeface="+mn-cs"/>
            </a:endParaRPr>
          </a:p>
          <a:p>
            <a:pPr marR="0" lvl="0" algn="l" defTabSz="914400" rtl="0" eaLnBrk="1" fontAlgn="base" latinLnBrk="0" hangingPunct="1">
              <a:lnSpc>
                <a:spcPct val="100000"/>
              </a:lnSpc>
              <a:spcBef>
                <a:spcPct val="20000"/>
              </a:spcBef>
              <a:spcAft>
                <a:spcPct val="0"/>
              </a:spcAft>
              <a:buClr>
                <a:schemeClr val="accent1"/>
              </a:buClr>
              <a:buSzTx/>
              <a:buFont typeface="Wingdings 3" panose="05040102010807070707" pitchFamily="18" charset="2"/>
              <a:buChar char="u"/>
              <a:tabLst/>
              <a:defRPr/>
            </a:pPr>
            <a:r>
              <a:rPr kumimoji="0" lang="en-US" sz="2800" b="0" i="0" u="none" strike="noStrike" kern="0" cap="none" spc="0" normalizeH="0" baseline="0" noProof="0" dirty="0">
                <a:ln>
                  <a:noFill/>
                </a:ln>
                <a:solidFill>
                  <a:schemeClr val="tx1"/>
                </a:solidFill>
                <a:effectLst/>
                <a:highlight>
                  <a:srgbClr val="FFFF00"/>
                </a:highlight>
                <a:uLnTx/>
                <a:uFillTx/>
                <a:latin typeface="Times New Roman" panose="02020603050405020304" pitchFamily="18" charset="0"/>
                <a:cs typeface="Times New Roman" panose="02020603050405020304" pitchFamily="18" charset="0"/>
              </a:rPr>
              <a:t>High spots along intake air courses where methane is likely to accumulate, if equipment will be operated in area during shift</a:t>
            </a:r>
          </a:p>
        </p:txBody>
      </p:sp>
    </p:spTree>
    <p:extLst>
      <p:ext uri="{BB962C8B-B14F-4D97-AF65-F5344CB8AC3E}">
        <p14:creationId xmlns:p14="http://schemas.microsoft.com/office/powerpoint/2010/main" val="4004675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2434" name="Line 2"/>
          <p:cNvSpPr>
            <a:spLocks noChangeShapeType="1"/>
          </p:cNvSpPr>
          <p:nvPr/>
        </p:nvSpPr>
        <p:spPr bwMode="auto">
          <a:xfrm>
            <a:off x="2514600" y="457200"/>
            <a:ext cx="0" cy="0"/>
          </a:xfrm>
          <a:prstGeom prst="line">
            <a:avLst/>
          </a:prstGeom>
          <a:noFill/>
          <a:ln w="9525">
            <a:solidFill>
              <a:schemeClr val="tx1"/>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35" name="Line 3"/>
          <p:cNvSpPr>
            <a:spLocks noChangeShapeType="1"/>
          </p:cNvSpPr>
          <p:nvPr/>
        </p:nvSpPr>
        <p:spPr bwMode="auto">
          <a:xfrm flipH="1">
            <a:off x="1524000" y="1752600"/>
            <a:ext cx="91440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36" name="Line 4"/>
          <p:cNvSpPr>
            <a:spLocks noChangeShapeType="1"/>
          </p:cNvSpPr>
          <p:nvPr/>
        </p:nvSpPr>
        <p:spPr bwMode="auto">
          <a:xfrm>
            <a:off x="1524000" y="3810000"/>
            <a:ext cx="91440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37" name="Rectangle 5"/>
          <p:cNvSpPr>
            <a:spLocks noChangeArrowheads="1"/>
          </p:cNvSpPr>
          <p:nvPr/>
        </p:nvSpPr>
        <p:spPr bwMode="auto">
          <a:xfrm>
            <a:off x="15240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38" name="Rectangle 6"/>
          <p:cNvSpPr>
            <a:spLocks noChangeArrowheads="1"/>
          </p:cNvSpPr>
          <p:nvPr/>
        </p:nvSpPr>
        <p:spPr bwMode="auto">
          <a:xfrm>
            <a:off x="15240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39" name="Rectangle 7"/>
          <p:cNvSpPr>
            <a:spLocks noChangeArrowheads="1"/>
          </p:cNvSpPr>
          <p:nvPr/>
        </p:nvSpPr>
        <p:spPr bwMode="auto">
          <a:xfrm>
            <a:off x="15240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40" name="Rectangle 8"/>
          <p:cNvSpPr>
            <a:spLocks noChangeArrowheads="1"/>
          </p:cNvSpPr>
          <p:nvPr/>
        </p:nvSpPr>
        <p:spPr bwMode="auto">
          <a:xfrm>
            <a:off x="15240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41" name="Rectangle 9"/>
          <p:cNvSpPr>
            <a:spLocks noChangeArrowheads="1"/>
          </p:cNvSpPr>
          <p:nvPr/>
        </p:nvSpPr>
        <p:spPr bwMode="auto">
          <a:xfrm>
            <a:off x="20574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42" name="Rectangle 10"/>
          <p:cNvSpPr>
            <a:spLocks noChangeArrowheads="1"/>
          </p:cNvSpPr>
          <p:nvPr/>
        </p:nvSpPr>
        <p:spPr bwMode="auto">
          <a:xfrm>
            <a:off x="20574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43" name="Rectangle 11"/>
          <p:cNvSpPr>
            <a:spLocks noChangeArrowheads="1"/>
          </p:cNvSpPr>
          <p:nvPr/>
        </p:nvSpPr>
        <p:spPr bwMode="auto">
          <a:xfrm>
            <a:off x="20574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44" name="Rectangle 12"/>
          <p:cNvSpPr>
            <a:spLocks noChangeArrowheads="1"/>
          </p:cNvSpPr>
          <p:nvPr/>
        </p:nvSpPr>
        <p:spPr bwMode="auto">
          <a:xfrm>
            <a:off x="2057400" y="3429000"/>
            <a:ext cx="304800" cy="228600"/>
          </a:xfrm>
          <a:prstGeom prst="rect">
            <a:avLst/>
          </a:prstGeom>
          <a:solidFill>
            <a:schemeClr val="folHlink"/>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45" name="Rectangle 13"/>
          <p:cNvSpPr>
            <a:spLocks noChangeArrowheads="1"/>
          </p:cNvSpPr>
          <p:nvPr/>
        </p:nvSpPr>
        <p:spPr bwMode="auto">
          <a:xfrm>
            <a:off x="2590800" y="2286000"/>
            <a:ext cx="304800" cy="228600"/>
          </a:xfrm>
          <a:prstGeom prst="rect">
            <a:avLst/>
          </a:prstGeom>
          <a:solidFill>
            <a:schemeClr val="folHlink"/>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46" name="Rectangle 14"/>
          <p:cNvSpPr>
            <a:spLocks noChangeArrowheads="1"/>
          </p:cNvSpPr>
          <p:nvPr/>
        </p:nvSpPr>
        <p:spPr bwMode="auto">
          <a:xfrm>
            <a:off x="31242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47" name="Rectangle 15"/>
          <p:cNvSpPr>
            <a:spLocks noChangeArrowheads="1"/>
          </p:cNvSpPr>
          <p:nvPr/>
        </p:nvSpPr>
        <p:spPr bwMode="auto">
          <a:xfrm>
            <a:off x="36576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48" name="Rectangle 16"/>
          <p:cNvSpPr>
            <a:spLocks noChangeArrowheads="1"/>
          </p:cNvSpPr>
          <p:nvPr/>
        </p:nvSpPr>
        <p:spPr bwMode="auto">
          <a:xfrm>
            <a:off x="41910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49" name="Rectangle 17"/>
          <p:cNvSpPr>
            <a:spLocks noChangeArrowheads="1"/>
          </p:cNvSpPr>
          <p:nvPr/>
        </p:nvSpPr>
        <p:spPr bwMode="auto">
          <a:xfrm>
            <a:off x="2590800" y="2667000"/>
            <a:ext cx="304800" cy="228600"/>
          </a:xfrm>
          <a:prstGeom prst="rect">
            <a:avLst/>
          </a:prstGeom>
          <a:solidFill>
            <a:schemeClr val="folHlink"/>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50" name="Rectangle 18"/>
          <p:cNvSpPr>
            <a:spLocks noChangeArrowheads="1"/>
          </p:cNvSpPr>
          <p:nvPr/>
        </p:nvSpPr>
        <p:spPr bwMode="auto">
          <a:xfrm>
            <a:off x="31242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51" name="Rectangle 19"/>
          <p:cNvSpPr>
            <a:spLocks noChangeArrowheads="1"/>
          </p:cNvSpPr>
          <p:nvPr/>
        </p:nvSpPr>
        <p:spPr bwMode="auto">
          <a:xfrm>
            <a:off x="36576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52" name="Rectangle 20"/>
          <p:cNvSpPr>
            <a:spLocks noChangeArrowheads="1"/>
          </p:cNvSpPr>
          <p:nvPr/>
        </p:nvSpPr>
        <p:spPr bwMode="auto">
          <a:xfrm>
            <a:off x="41910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53" name="Rectangle 21"/>
          <p:cNvSpPr>
            <a:spLocks noChangeArrowheads="1"/>
          </p:cNvSpPr>
          <p:nvPr/>
        </p:nvSpPr>
        <p:spPr bwMode="auto">
          <a:xfrm>
            <a:off x="2590800" y="3048000"/>
            <a:ext cx="304800" cy="228600"/>
          </a:xfrm>
          <a:prstGeom prst="rect">
            <a:avLst/>
          </a:prstGeom>
          <a:solidFill>
            <a:schemeClr val="folHlink"/>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54" name="Rectangle 22"/>
          <p:cNvSpPr>
            <a:spLocks noChangeArrowheads="1"/>
          </p:cNvSpPr>
          <p:nvPr/>
        </p:nvSpPr>
        <p:spPr bwMode="auto">
          <a:xfrm>
            <a:off x="31242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55" name="Rectangle 23"/>
          <p:cNvSpPr>
            <a:spLocks noChangeArrowheads="1"/>
          </p:cNvSpPr>
          <p:nvPr/>
        </p:nvSpPr>
        <p:spPr bwMode="auto">
          <a:xfrm>
            <a:off x="36576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56" name="Rectangle 24"/>
          <p:cNvSpPr>
            <a:spLocks noChangeArrowheads="1"/>
          </p:cNvSpPr>
          <p:nvPr/>
        </p:nvSpPr>
        <p:spPr bwMode="auto">
          <a:xfrm>
            <a:off x="2590800" y="3429000"/>
            <a:ext cx="304800" cy="228600"/>
          </a:xfrm>
          <a:prstGeom prst="rect">
            <a:avLst/>
          </a:prstGeom>
          <a:solidFill>
            <a:schemeClr val="folHlink"/>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57" name="Rectangle 25"/>
          <p:cNvSpPr>
            <a:spLocks noChangeArrowheads="1"/>
          </p:cNvSpPr>
          <p:nvPr/>
        </p:nvSpPr>
        <p:spPr bwMode="auto">
          <a:xfrm>
            <a:off x="31242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58" name="Rectangle 26"/>
          <p:cNvSpPr>
            <a:spLocks noChangeArrowheads="1"/>
          </p:cNvSpPr>
          <p:nvPr/>
        </p:nvSpPr>
        <p:spPr bwMode="auto">
          <a:xfrm>
            <a:off x="36576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59" name="Rectangle 27"/>
          <p:cNvSpPr>
            <a:spLocks noChangeArrowheads="1"/>
          </p:cNvSpPr>
          <p:nvPr/>
        </p:nvSpPr>
        <p:spPr bwMode="auto">
          <a:xfrm>
            <a:off x="41910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60" name="Rectangle 28"/>
          <p:cNvSpPr>
            <a:spLocks noChangeArrowheads="1"/>
          </p:cNvSpPr>
          <p:nvPr/>
        </p:nvSpPr>
        <p:spPr bwMode="auto">
          <a:xfrm>
            <a:off x="41910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61" name="Rectangle 29"/>
          <p:cNvSpPr>
            <a:spLocks noChangeArrowheads="1"/>
          </p:cNvSpPr>
          <p:nvPr/>
        </p:nvSpPr>
        <p:spPr bwMode="auto">
          <a:xfrm>
            <a:off x="46482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62" name="Rectangle 30"/>
          <p:cNvSpPr>
            <a:spLocks noChangeArrowheads="1"/>
          </p:cNvSpPr>
          <p:nvPr/>
        </p:nvSpPr>
        <p:spPr bwMode="auto">
          <a:xfrm>
            <a:off x="51054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63" name="Rectangle 31"/>
          <p:cNvSpPr>
            <a:spLocks noChangeArrowheads="1"/>
          </p:cNvSpPr>
          <p:nvPr/>
        </p:nvSpPr>
        <p:spPr bwMode="auto">
          <a:xfrm>
            <a:off x="55626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000" dirty="0">
              <a:solidFill>
                <a:srgbClr val="003366"/>
              </a:solidFill>
              <a:latin typeface="Arial" charset="0"/>
            </a:endParaRPr>
          </a:p>
        </p:txBody>
      </p:sp>
      <p:sp>
        <p:nvSpPr>
          <p:cNvPr id="402464" name="Rectangle 32"/>
          <p:cNvSpPr>
            <a:spLocks noChangeArrowheads="1"/>
          </p:cNvSpPr>
          <p:nvPr/>
        </p:nvSpPr>
        <p:spPr bwMode="auto">
          <a:xfrm>
            <a:off x="46482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65" name="Rectangle 33"/>
          <p:cNvSpPr>
            <a:spLocks noChangeArrowheads="1"/>
          </p:cNvSpPr>
          <p:nvPr/>
        </p:nvSpPr>
        <p:spPr bwMode="auto">
          <a:xfrm>
            <a:off x="46482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66" name="Rectangle 34"/>
          <p:cNvSpPr>
            <a:spLocks noChangeArrowheads="1"/>
          </p:cNvSpPr>
          <p:nvPr/>
        </p:nvSpPr>
        <p:spPr bwMode="auto">
          <a:xfrm>
            <a:off x="46482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67" name="Rectangle 35"/>
          <p:cNvSpPr>
            <a:spLocks noChangeArrowheads="1"/>
          </p:cNvSpPr>
          <p:nvPr/>
        </p:nvSpPr>
        <p:spPr bwMode="auto">
          <a:xfrm>
            <a:off x="51054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68" name="Rectangle 36"/>
          <p:cNvSpPr>
            <a:spLocks noChangeArrowheads="1"/>
          </p:cNvSpPr>
          <p:nvPr/>
        </p:nvSpPr>
        <p:spPr bwMode="auto">
          <a:xfrm>
            <a:off x="51054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69" name="Rectangle 37"/>
          <p:cNvSpPr>
            <a:spLocks noChangeArrowheads="1"/>
          </p:cNvSpPr>
          <p:nvPr/>
        </p:nvSpPr>
        <p:spPr bwMode="auto">
          <a:xfrm>
            <a:off x="51054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70" name="Rectangle 38"/>
          <p:cNvSpPr>
            <a:spLocks noChangeArrowheads="1"/>
          </p:cNvSpPr>
          <p:nvPr/>
        </p:nvSpPr>
        <p:spPr bwMode="auto">
          <a:xfrm>
            <a:off x="55626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71" name="Rectangle 39"/>
          <p:cNvSpPr>
            <a:spLocks noChangeArrowheads="1"/>
          </p:cNvSpPr>
          <p:nvPr/>
        </p:nvSpPr>
        <p:spPr bwMode="auto">
          <a:xfrm>
            <a:off x="55626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72" name="Rectangle 40"/>
          <p:cNvSpPr>
            <a:spLocks noChangeArrowheads="1"/>
          </p:cNvSpPr>
          <p:nvPr/>
        </p:nvSpPr>
        <p:spPr bwMode="auto">
          <a:xfrm>
            <a:off x="55626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73" name="Rectangle 41"/>
          <p:cNvSpPr>
            <a:spLocks noChangeArrowheads="1"/>
          </p:cNvSpPr>
          <p:nvPr/>
        </p:nvSpPr>
        <p:spPr bwMode="auto">
          <a:xfrm>
            <a:off x="60198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74" name="Rectangle 42"/>
          <p:cNvSpPr>
            <a:spLocks noChangeArrowheads="1"/>
          </p:cNvSpPr>
          <p:nvPr/>
        </p:nvSpPr>
        <p:spPr bwMode="auto">
          <a:xfrm>
            <a:off x="60198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75" name="Rectangle 43"/>
          <p:cNvSpPr>
            <a:spLocks noChangeArrowheads="1"/>
          </p:cNvSpPr>
          <p:nvPr/>
        </p:nvSpPr>
        <p:spPr bwMode="auto">
          <a:xfrm>
            <a:off x="60198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76" name="Rectangle 44"/>
          <p:cNvSpPr>
            <a:spLocks noChangeArrowheads="1"/>
          </p:cNvSpPr>
          <p:nvPr/>
        </p:nvSpPr>
        <p:spPr bwMode="auto">
          <a:xfrm>
            <a:off x="60198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77" name="Rectangle 45"/>
          <p:cNvSpPr>
            <a:spLocks noChangeArrowheads="1"/>
          </p:cNvSpPr>
          <p:nvPr/>
        </p:nvSpPr>
        <p:spPr bwMode="auto">
          <a:xfrm>
            <a:off x="64770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78" name="Rectangle 46"/>
          <p:cNvSpPr>
            <a:spLocks noChangeArrowheads="1"/>
          </p:cNvSpPr>
          <p:nvPr/>
        </p:nvSpPr>
        <p:spPr bwMode="auto">
          <a:xfrm>
            <a:off x="64770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79" name="Rectangle 47"/>
          <p:cNvSpPr>
            <a:spLocks noChangeArrowheads="1"/>
          </p:cNvSpPr>
          <p:nvPr/>
        </p:nvSpPr>
        <p:spPr bwMode="auto">
          <a:xfrm>
            <a:off x="64770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80" name="Rectangle 48"/>
          <p:cNvSpPr>
            <a:spLocks noChangeArrowheads="1"/>
          </p:cNvSpPr>
          <p:nvPr/>
        </p:nvSpPr>
        <p:spPr bwMode="auto">
          <a:xfrm>
            <a:off x="64770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81" name="Rectangle 49"/>
          <p:cNvSpPr>
            <a:spLocks noChangeArrowheads="1"/>
          </p:cNvSpPr>
          <p:nvPr/>
        </p:nvSpPr>
        <p:spPr bwMode="auto">
          <a:xfrm>
            <a:off x="69342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82" name="Rectangle 50"/>
          <p:cNvSpPr>
            <a:spLocks noChangeArrowheads="1"/>
          </p:cNvSpPr>
          <p:nvPr/>
        </p:nvSpPr>
        <p:spPr bwMode="auto">
          <a:xfrm>
            <a:off x="69342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83" name="Rectangle 51"/>
          <p:cNvSpPr>
            <a:spLocks noChangeArrowheads="1"/>
          </p:cNvSpPr>
          <p:nvPr/>
        </p:nvSpPr>
        <p:spPr bwMode="auto">
          <a:xfrm>
            <a:off x="69342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84" name="Rectangle 52"/>
          <p:cNvSpPr>
            <a:spLocks noChangeArrowheads="1"/>
          </p:cNvSpPr>
          <p:nvPr/>
        </p:nvSpPr>
        <p:spPr bwMode="auto">
          <a:xfrm>
            <a:off x="69342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85" name="Rectangle 53"/>
          <p:cNvSpPr>
            <a:spLocks noChangeArrowheads="1"/>
          </p:cNvSpPr>
          <p:nvPr/>
        </p:nvSpPr>
        <p:spPr bwMode="auto">
          <a:xfrm>
            <a:off x="73914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86" name="Rectangle 54"/>
          <p:cNvSpPr>
            <a:spLocks noChangeArrowheads="1"/>
          </p:cNvSpPr>
          <p:nvPr/>
        </p:nvSpPr>
        <p:spPr bwMode="auto">
          <a:xfrm>
            <a:off x="78486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87" name="Rectangle 55"/>
          <p:cNvSpPr>
            <a:spLocks noChangeArrowheads="1"/>
          </p:cNvSpPr>
          <p:nvPr/>
        </p:nvSpPr>
        <p:spPr bwMode="auto">
          <a:xfrm>
            <a:off x="83058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88" name="Rectangle 56"/>
          <p:cNvSpPr>
            <a:spLocks noChangeArrowheads="1"/>
          </p:cNvSpPr>
          <p:nvPr/>
        </p:nvSpPr>
        <p:spPr bwMode="auto">
          <a:xfrm>
            <a:off x="87630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89" name="Rectangle 57"/>
          <p:cNvSpPr>
            <a:spLocks noChangeArrowheads="1"/>
          </p:cNvSpPr>
          <p:nvPr/>
        </p:nvSpPr>
        <p:spPr bwMode="auto">
          <a:xfrm>
            <a:off x="92202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90" name="Rectangle 58"/>
          <p:cNvSpPr>
            <a:spLocks noChangeArrowheads="1"/>
          </p:cNvSpPr>
          <p:nvPr/>
        </p:nvSpPr>
        <p:spPr bwMode="auto">
          <a:xfrm>
            <a:off x="96774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91" name="Rectangle 59"/>
          <p:cNvSpPr>
            <a:spLocks noChangeArrowheads="1"/>
          </p:cNvSpPr>
          <p:nvPr/>
        </p:nvSpPr>
        <p:spPr bwMode="auto">
          <a:xfrm>
            <a:off x="101346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92" name="Rectangle 60"/>
          <p:cNvSpPr>
            <a:spLocks noChangeArrowheads="1"/>
          </p:cNvSpPr>
          <p:nvPr/>
        </p:nvSpPr>
        <p:spPr bwMode="auto">
          <a:xfrm>
            <a:off x="73914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93" name="Rectangle 61"/>
          <p:cNvSpPr>
            <a:spLocks noChangeArrowheads="1"/>
          </p:cNvSpPr>
          <p:nvPr/>
        </p:nvSpPr>
        <p:spPr bwMode="auto">
          <a:xfrm>
            <a:off x="73914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94" name="Rectangle 62"/>
          <p:cNvSpPr>
            <a:spLocks noChangeArrowheads="1"/>
          </p:cNvSpPr>
          <p:nvPr/>
        </p:nvSpPr>
        <p:spPr bwMode="auto">
          <a:xfrm>
            <a:off x="73914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95" name="Rectangle 63"/>
          <p:cNvSpPr>
            <a:spLocks noChangeArrowheads="1"/>
          </p:cNvSpPr>
          <p:nvPr/>
        </p:nvSpPr>
        <p:spPr bwMode="auto">
          <a:xfrm>
            <a:off x="78486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96" name="Rectangle 64"/>
          <p:cNvSpPr>
            <a:spLocks noChangeArrowheads="1"/>
          </p:cNvSpPr>
          <p:nvPr/>
        </p:nvSpPr>
        <p:spPr bwMode="auto">
          <a:xfrm>
            <a:off x="83058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97" name="Rectangle 65"/>
          <p:cNvSpPr>
            <a:spLocks noChangeArrowheads="1"/>
          </p:cNvSpPr>
          <p:nvPr/>
        </p:nvSpPr>
        <p:spPr bwMode="auto">
          <a:xfrm>
            <a:off x="87630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98" name="Rectangle 66"/>
          <p:cNvSpPr>
            <a:spLocks noChangeArrowheads="1"/>
          </p:cNvSpPr>
          <p:nvPr/>
        </p:nvSpPr>
        <p:spPr bwMode="auto">
          <a:xfrm>
            <a:off x="92202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499" name="Rectangle 67"/>
          <p:cNvSpPr>
            <a:spLocks noChangeArrowheads="1"/>
          </p:cNvSpPr>
          <p:nvPr/>
        </p:nvSpPr>
        <p:spPr bwMode="auto">
          <a:xfrm>
            <a:off x="96774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00" name="Rectangle 68"/>
          <p:cNvSpPr>
            <a:spLocks noChangeArrowheads="1"/>
          </p:cNvSpPr>
          <p:nvPr/>
        </p:nvSpPr>
        <p:spPr bwMode="auto">
          <a:xfrm>
            <a:off x="101346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01" name="Rectangle 69"/>
          <p:cNvSpPr>
            <a:spLocks noChangeArrowheads="1"/>
          </p:cNvSpPr>
          <p:nvPr/>
        </p:nvSpPr>
        <p:spPr bwMode="auto">
          <a:xfrm>
            <a:off x="78486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02" name="Rectangle 70"/>
          <p:cNvSpPr>
            <a:spLocks noChangeArrowheads="1"/>
          </p:cNvSpPr>
          <p:nvPr/>
        </p:nvSpPr>
        <p:spPr bwMode="auto">
          <a:xfrm>
            <a:off x="83058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03" name="Rectangle 71"/>
          <p:cNvSpPr>
            <a:spLocks noChangeArrowheads="1"/>
          </p:cNvSpPr>
          <p:nvPr/>
        </p:nvSpPr>
        <p:spPr bwMode="auto">
          <a:xfrm>
            <a:off x="87630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04" name="Rectangle 72"/>
          <p:cNvSpPr>
            <a:spLocks noChangeArrowheads="1"/>
          </p:cNvSpPr>
          <p:nvPr/>
        </p:nvSpPr>
        <p:spPr bwMode="auto">
          <a:xfrm>
            <a:off x="92202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05" name="Rectangle 73"/>
          <p:cNvSpPr>
            <a:spLocks noChangeArrowheads="1"/>
          </p:cNvSpPr>
          <p:nvPr/>
        </p:nvSpPr>
        <p:spPr bwMode="auto">
          <a:xfrm>
            <a:off x="96774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06" name="Rectangle 74"/>
          <p:cNvSpPr>
            <a:spLocks noChangeArrowheads="1"/>
          </p:cNvSpPr>
          <p:nvPr/>
        </p:nvSpPr>
        <p:spPr bwMode="auto">
          <a:xfrm>
            <a:off x="101346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07" name="Rectangle 75"/>
          <p:cNvSpPr>
            <a:spLocks noChangeArrowheads="1"/>
          </p:cNvSpPr>
          <p:nvPr/>
        </p:nvSpPr>
        <p:spPr bwMode="auto">
          <a:xfrm>
            <a:off x="78486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08" name="Rectangle 76"/>
          <p:cNvSpPr>
            <a:spLocks noChangeArrowheads="1"/>
          </p:cNvSpPr>
          <p:nvPr/>
        </p:nvSpPr>
        <p:spPr bwMode="auto">
          <a:xfrm>
            <a:off x="83058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09" name="Rectangle 77"/>
          <p:cNvSpPr>
            <a:spLocks noChangeArrowheads="1"/>
          </p:cNvSpPr>
          <p:nvPr/>
        </p:nvSpPr>
        <p:spPr bwMode="auto">
          <a:xfrm>
            <a:off x="87630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10" name="Rectangle 78"/>
          <p:cNvSpPr>
            <a:spLocks noChangeArrowheads="1"/>
          </p:cNvSpPr>
          <p:nvPr/>
        </p:nvSpPr>
        <p:spPr bwMode="auto">
          <a:xfrm>
            <a:off x="92202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11" name="Rectangle 79"/>
          <p:cNvSpPr>
            <a:spLocks noChangeArrowheads="1"/>
          </p:cNvSpPr>
          <p:nvPr/>
        </p:nvSpPr>
        <p:spPr bwMode="auto">
          <a:xfrm>
            <a:off x="96774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12" name="Rectangle 80"/>
          <p:cNvSpPr>
            <a:spLocks noChangeArrowheads="1"/>
          </p:cNvSpPr>
          <p:nvPr/>
        </p:nvSpPr>
        <p:spPr bwMode="auto">
          <a:xfrm>
            <a:off x="101346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13" name="Line 81"/>
          <p:cNvSpPr>
            <a:spLocks noChangeShapeType="1"/>
          </p:cNvSpPr>
          <p:nvPr/>
        </p:nvSpPr>
        <p:spPr bwMode="auto">
          <a:xfrm flipV="1">
            <a:off x="9144000" y="1524000"/>
            <a:ext cx="0" cy="152400"/>
          </a:xfrm>
          <a:prstGeom prst="line">
            <a:avLst/>
          </a:prstGeom>
          <a:noFill/>
          <a:ln w="9525">
            <a:solidFill>
              <a:schemeClr val="tx1"/>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14" name="Line 82"/>
          <p:cNvSpPr>
            <a:spLocks noChangeShapeType="1"/>
          </p:cNvSpPr>
          <p:nvPr/>
        </p:nvSpPr>
        <p:spPr bwMode="auto">
          <a:xfrm>
            <a:off x="1828800" y="2743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15" name="Line 83"/>
          <p:cNvSpPr>
            <a:spLocks noChangeShapeType="1"/>
          </p:cNvSpPr>
          <p:nvPr/>
        </p:nvSpPr>
        <p:spPr bwMode="auto">
          <a:xfrm>
            <a:off x="2362200" y="2743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16" name="Line 84"/>
          <p:cNvSpPr>
            <a:spLocks noChangeShapeType="1"/>
          </p:cNvSpPr>
          <p:nvPr/>
        </p:nvSpPr>
        <p:spPr bwMode="auto">
          <a:xfrm>
            <a:off x="2895600" y="2819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17" name="Line 85"/>
          <p:cNvSpPr>
            <a:spLocks noChangeShapeType="1"/>
          </p:cNvSpPr>
          <p:nvPr/>
        </p:nvSpPr>
        <p:spPr bwMode="auto">
          <a:xfrm>
            <a:off x="3429000" y="2743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18" name="Line 86"/>
          <p:cNvSpPr>
            <a:spLocks noChangeShapeType="1"/>
          </p:cNvSpPr>
          <p:nvPr/>
        </p:nvSpPr>
        <p:spPr bwMode="auto">
          <a:xfrm>
            <a:off x="3962400" y="2743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19" name="Line 87"/>
          <p:cNvSpPr>
            <a:spLocks noChangeShapeType="1"/>
          </p:cNvSpPr>
          <p:nvPr/>
        </p:nvSpPr>
        <p:spPr bwMode="auto">
          <a:xfrm>
            <a:off x="44958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20" name="Line 88"/>
          <p:cNvSpPr>
            <a:spLocks noChangeShapeType="1"/>
          </p:cNvSpPr>
          <p:nvPr/>
        </p:nvSpPr>
        <p:spPr bwMode="auto">
          <a:xfrm>
            <a:off x="49530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21" name="Line 89"/>
          <p:cNvSpPr>
            <a:spLocks noChangeShapeType="1"/>
          </p:cNvSpPr>
          <p:nvPr/>
        </p:nvSpPr>
        <p:spPr bwMode="auto">
          <a:xfrm>
            <a:off x="54102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22" name="Line 90"/>
          <p:cNvSpPr>
            <a:spLocks noChangeShapeType="1"/>
          </p:cNvSpPr>
          <p:nvPr/>
        </p:nvSpPr>
        <p:spPr bwMode="auto">
          <a:xfrm>
            <a:off x="58674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23" name="Line 91"/>
          <p:cNvSpPr>
            <a:spLocks noChangeShapeType="1"/>
          </p:cNvSpPr>
          <p:nvPr/>
        </p:nvSpPr>
        <p:spPr bwMode="auto">
          <a:xfrm>
            <a:off x="63246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24" name="Line 92"/>
          <p:cNvSpPr>
            <a:spLocks noChangeShapeType="1"/>
          </p:cNvSpPr>
          <p:nvPr/>
        </p:nvSpPr>
        <p:spPr bwMode="auto">
          <a:xfrm>
            <a:off x="67818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25" name="Line 93"/>
          <p:cNvSpPr>
            <a:spLocks noChangeShapeType="1"/>
          </p:cNvSpPr>
          <p:nvPr/>
        </p:nvSpPr>
        <p:spPr bwMode="auto">
          <a:xfrm>
            <a:off x="72390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26" name="Line 94"/>
          <p:cNvSpPr>
            <a:spLocks noChangeShapeType="1"/>
          </p:cNvSpPr>
          <p:nvPr/>
        </p:nvSpPr>
        <p:spPr bwMode="auto">
          <a:xfrm>
            <a:off x="90678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27" name="Line 95"/>
          <p:cNvSpPr>
            <a:spLocks noChangeShapeType="1"/>
          </p:cNvSpPr>
          <p:nvPr/>
        </p:nvSpPr>
        <p:spPr bwMode="auto">
          <a:xfrm>
            <a:off x="99822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28" name="Line 96"/>
          <p:cNvSpPr>
            <a:spLocks noChangeShapeType="1"/>
          </p:cNvSpPr>
          <p:nvPr/>
        </p:nvSpPr>
        <p:spPr bwMode="auto">
          <a:xfrm>
            <a:off x="1828800" y="2819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29" name="Line 97"/>
          <p:cNvSpPr>
            <a:spLocks noChangeShapeType="1"/>
          </p:cNvSpPr>
          <p:nvPr/>
        </p:nvSpPr>
        <p:spPr bwMode="auto">
          <a:xfrm>
            <a:off x="2362200" y="2819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30" name="Line 98"/>
          <p:cNvSpPr>
            <a:spLocks noChangeShapeType="1"/>
          </p:cNvSpPr>
          <p:nvPr/>
        </p:nvSpPr>
        <p:spPr bwMode="auto">
          <a:xfrm>
            <a:off x="2895600" y="2743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31" name="Line 99"/>
          <p:cNvSpPr>
            <a:spLocks noChangeShapeType="1"/>
          </p:cNvSpPr>
          <p:nvPr/>
        </p:nvSpPr>
        <p:spPr bwMode="auto">
          <a:xfrm>
            <a:off x="3429000" y="2819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32" name="Line 100"/>
          <p:cNvSpPr>
            <a:spLocks noChangeShapeType="1"/>
          </p:cNvSpPr>
          <p:nvPr/>
        </p:nvSpPr>
        <p:spPr bwMode="auto">
          <a:xfrm>
            <a:off x="3962400" y="2819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33" name="Line 101"/>
          <p:cNvSpPr>
            <a:spLocks noChangeShapeType="1"/>
          </p:cNvSpPr>
          <p:nvPr/>
        </p:nvSpPr>
        <p:spPr bwMode="auto">
          <a:xfrm>
            <a:off x="44958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34" name="Line 102"/>
          <p:cNvSpPr>
            <a:spLocks noChangeShapeType="1"/>
          </p:cNvSpPr>
          <p:nvPr/>
        </p:nvSpPr>
        <p:spPr bwMode="auto">
          <a:xfrm>
            <a:off x="49530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35" name="Line 103"/>
          <p:cNvSpPr>
            <a:spLocks noChangeShapeType="1"/>
          </p:cNvSpPr>
          <p:nvPr/>
        </p:nvSpPr>
        <p:spPr bwMode="auto">
          <a:xfrm>
            <a:off x="54102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36" name="Line 104"/>
          <p:cNvSpPr>
            <a:spLocks noChangeShapeType="1"/>
          </p:cNvSpPr>
          <p:nvPr/>
        </p:nvSpPr>
        <p:spPr bwMode="auto">
          <a:xfrm>
            <a:off x="58674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37" name="Line 105"/>
          <p:cNvSpPr>
            <a:spLocks noChangeShapeType="1"/>
          </p:cNvSpPr>
          <p:nvPr/>
        </p:nvSpPr>
        <p:spPr bwMode="auto">
          <a:xfrm>
            <a:off x="63246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38" name="Line 106"/>
          <p:cNvSpPr>
            <a:spLocks noChangeShapeType="1"/>
          </p:cNvSpPr>
          <p:nvPr/>
        </p:nvSpPr>
        <p:spPr bwMode="auto">
          <a:xfrm>
            <a:off x="67818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39" name="Line 107"/>
          <p:cNvSpPr>
            <a:spLocks noChangeShapeType="1"/>
          </p:cNvSpPr>
          <p:nvPr/>
        </p:nvSpPr>
        <p:spPr bwMode="auto">
          <a:xfrm>
            <a:off x="72390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40" name="Line 108"/>
          <p:cNvSpPr>
            <a:spLocks noChangeShapeType="1"/>
          </p:cNvSpPr>
          <p:nvPr/>
        </p:nvSpPr>
        <p:spPr bwMode="auto">
          <a:xfrm>
            <a:off x="90678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41" name="Line 109"/>
          <p:cNvSpPr>
            <a:spLocks noChangeShapeType="1"/>
          </p:cNvSpPr>
          <p:nvPr/>
        </p:nvSpPr>
        <p:spPr bwMode="auto">
          <a:xfrm>
            <a:off x="99822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42" name="Line 110"/>
          <p:cNvSpPr>
            <a:spLocks noChangeShapeType="1"/>
          </p:cNvSpPr>
          <p:nvPr/>
        </p:nvSpPr>
        <p:spPr bwMode="auto">
          <a:xfrm>
            <a:off x="1828800" y="3124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43" name="Line 111"/>
          <p:cNvSpPr>
            <a:spLocks noChangeShapeType="1"/>
          </p:cNvSpPr>
          <p:nvPr/>
        </p:nvSpPr>
        <p:spPr bwMode="auto">
          <a:xfrm>
            <a:off x="2362200" y="3124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44" name="Line 112"/>
          <p:cNvSpPr>
            <a:spLocks noChangeShapeType="1"/>
          </p:cNvSpPr>
          <p:nvPr/>
        </p:nvSpPr>
        <p:spPr bwMode="auto">
          <a:xfrm>
            <a:off x="2895600" y="3124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45" name="Line 113"/>
          <p:cNvSpPr>
            <a:spLocks noChangeShapeType="1"/>
          </p:cNvSpPr>
          <p:nvPr/>
        </p:nvSpPr>
        <p:spPr bwMode="auto">
          <a:xfrm>
            <a:off x="3429000" y="3124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46" name="Line 114"/>
          <p:cNvSpPr>
            <a:spLocks noChangeShapeType="1"/>
          </p:cNvSpPr>
          <p:nvPr/>
        </p:nvSpPr>
        <p:spPr bwMode="auto">
          <a:xfrm>
            <a:off x="3962400" y="3124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47" name="Line 115"/>
          <p:cNvSpPr>
            <a:spLocks noChangeShapeType="1"/>
          </p:cNvSpPr>
          <p:nvPr/>
        </p:nvSpPr>
        <p:spPr bwMode="auto">
          <a:xfrm>
            <a:off x="44958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48" name="Line 116"/>
          <p:cNvSpPr>
            <a:spLocks noChangeShapeType="1"/>
          </p:cNvSpPr>
          <p:nvPr/>
        </p:nvSpPr>
        <p:spPr bwMode="auto">
          <a:xfrm>
            <a:off x="49530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49" name="Line 117"/>
          <p:cNvSpPr>
            <a:spLocks noChangeShapeType="1"/>
          </p:cNvSpPr>
          <p:nvPr/>
        </p:nvSpPr>
        <p:spPr bwMode="auto">
          <a:xfrm>
            <a:off x="54102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50" name="Line 118"/>
          <p:cNvSpPr>
            <a:spLocks noChangeShapeType="1"/>
          </p:cNvSpPr>
          <p:nvPr/>
        </p:nvSpPr>
        <p:spPr bwMode="auto">
          <a:xfrm>
            <a:off x="58674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51" name="Line 119"/>
          <p:cNvSpPr>
            <a:spLocks noChangeShapeType="1"/>
          </p:cNvSpPr>
          <p:nvPr/>
        </p:nvSpPr>
        <p:spPr bwMode="auto">
          <a:xfrm>
            <a:off x="63246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52" name="Line 120"/>
          <p:cNvSpPr>
            <a:spLocks noChangeShapeType="1"/>
          </p:cNvSpPr>
          <p:nvPr/>
        </p:nvSpPr>
        <p:spPr bwMode="auto">
          <a:xfrm>
            <a:off x="67818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53" name="Line 121"/>
          <p:cNvSpPr>
            <a:spLocks noChangeShapeType="1"/>
          </p:cNvSpPr>
          <p:nvPr/>
        </p:nvSpPr>
        <p:spPr bwMode="auto">
          <a:xfrm>
            <a:off x="72390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54" name="Line 122"/>
          <p:cNvSpPr>
            <a:spLocks noChangeShapeType="1"/>
          </p:cNvSpPr>
          <p:nvPr/>
        </p:nvSpPr>
        <p:spPr bwMode="auto">
          <a:xfrm>
            <a:off x="90678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55" name="Line 123"/>
          <p:cNvSpPr>
            <a:spLocks noChangeShapeType="1"/>
          </p:cNvSpPr>
          <p:nvPr/>
        </p:nvSpPr>
        <p:spPr bwMode="auto">
          <a:xfrm>
            <a:off x="99822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56" name="Line 124"/>
          <p:cNvSpPr>
            <a:spLocks noChangeShapeType="1"/>
          </p:cNvSpPr>
          <p:nvPr/>
        </p:nvSpPr>
        <p:spPr bwMode="auto">
          <a:xfrm>
            <a:off x="1828800" y="3200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57" name="Line 125"/>
          <p:cNvSpPr>
            <a:spLocks noChangeShapeType="1"/>
          </p:cNvSpPr>
          <p:nvPr/>
        </p:nvSpPr>
        <p:spPr bwMode="auto">
          <a:xfrm>
            <a:off x="2362200" y="3200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58" name="Line 126"/>
          <p:cNvSpPr>
            <a:spLocks noChangeShapeType="1"/>
          </p:cNvSpPr>
          <p:nvPr/>
        </p:nvSpPr>
        <p:spPr bwMode="auto">
          <a:xfrm>
            <a:off x="2895600" y="3200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59" name="Line 127"/>
          <p:cNvSpPr>
            <a:spLocks noChangeShapeType="1"/>
          </p:cNvSpPr>
          <p:nvPr/>
        </p:nvSpPr>
        <p:spPr bwMode="auto">
          <a:xfrm>
            <a:off x="3429000" y="3200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60" name="Line 128"/>
          <p:cNvSpPr>
            <a:spLocks noChangeShapeType="1"/>
          </p:cNvSpPr>
          <p:nvPr/>
        </p:nvSpPr>
        <p:spPr bwMode="auto">
          <a:xfrm>
            <a:off x="3962400" y="3200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61" name="Line 129"/>
          <p:cNvSpPr>
            <a:spLocks noChangeShapeType="1"/>
          </p:cNvSpPr>
          <p:nvPr/>
        </p:nvSpPr>
        <p:spPr bwMode="auto">
          <a:xfrm>
            <a:off x="44958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62" name="Line 130"/>
          <p:cNvSpPr>
            <a:spLocks noChangeShapeType="1"/>
          </p:cNvSpPr>
          <p:nvPr/>
        </p:nvSpPr>
        <p:spPr bwMode="auto">
          <a:xfrm>
            <a:off x="49530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63" name="Line 131"/>
          <p:cNvSpPr>
            <a:spLocks noChangeShapeType="1"/>
          </p:cNvSpPr>
          <p:nvPr/>
        </p:nvSpPr>
        <p:spPr bwMode="auto">
          <a:xfrm>
            <a:off x="54102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64" name="Line 132"/>
          <p:cNvSpPr>
            <a:spLocks noChangeShapeType="1"/>
          </p:cNvSpPr>
          <p:nvPr/>
        </p:nvSpPr>
        <p:spPr bwMode="auto">
          <a:xfrm>
            <a:off x="58674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65" name="Line 133"/>
          <p:cNvSpPr>
            <a:spLocks noChangeShapeType="1"/>
          </p:cNvSpPr>
          <p:nvPr/>
        </p:nvSpPr>
        <p:spPr bwMode="auto">
          <a:xfrm>
            <a:off x="63246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66" name="Line 134"/>
          <p:cNvSpPr>
            <a:spLocks noChangeShapeType="1"/>
          </p:cNvSpPr>
          <p:nvPr/>
        </p:nvSpPr>
        <p:spPr bwMode="auto">
          <a:xfrm>
            <a:off x="67818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67" name="Line 135"/>
          <p:cNvSpPr>
            <a:spLocks noChangeShapeType="1"/>
          </p:cNvSpPr>
          <p:nvPr/>
        </p:nvSpPr>
        <p:spPr bwMode="auto">
          <a:xfrm>
            <a:off x="72390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68" name="Line 136"/>
          <p:cNvSpPr>
            <a:spLocks noChangeShapeType="1"/>
          </p:cNvSpPr>
          <p:nvPr/>
        </p:nvSpPr>
        <p:spPr bwMode="auto">
          <a:xfrm>
            <a:off x="90678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69" name="Line 137"/>
          <p:cNvSpPr>
            <a:spLocks noChangeShapeType="1"/>
          </p:cNvSpPr>
          <p:nvPr/>
        </p:nvSpPr>
        <p:spPr bwMode="auto">
          <a:xfrm>
            <a:off x="99822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70" name="Line 138"/>
          <p:cNvSpPr>
            <a:spLocks noChangeShapeType="1"/>
          </p:cNvSpPr>
          <p:nvPr/>
        </p:nvSpPr>
        <p:spPr bwMode="auto">
          <a:xfrm>
            <a:off x="1828800" y="2209800"/>
            <a:ext cx="381000" cy="0"/>
          </a:xfrm>
          <a:prstGeom prst="line">
            <a:avLst/>
          </a:prstGeom>
          <a:noFill/>
          <a:ln w="28575">
            <a:solidFill>
              <a:schemeClr val="bg1"/>
            </a:solidFill>
            <a:round/>
            <a:headEnd/>
            <a:tailEnd type="triangle" w="med" len="me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71" name="Line 139"/>
          <p:cNvSpPr>
            <a:spLocks noChangeShapeType="1"/>
          </p:cNvSpPr>
          <p:nvPr/>
        </p:nvSpPr>
        <p:spPr bwMode="auto">
          <a:xfrm>
            <a:off x="1676400" y="1828800"/>
            <a:ext cx="381000" cy="0"/>
          </a:xfrm>
          <a:prstGeom prst="line">
            <a:avLst/>
          </a:prstGeom>
          <a:noFill/>
          <a:ln w="28575">
            <a:solidFill>
              <a:schemeClr val="bg1"/>
            </a:solidFill>
            <a:round/>
            <a:headEnd/>
            <a:tailEnd type="triangle" w="med" len="me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72" name="Line 140"/>
          <p:cNvSpPr>
            <a:spLocks noChangeShapeType="1"/>
          </p:cNvSpPr>
          <p:nvPr/>
        </p:nvSpPr>
        <p:spPr bwMode="auto">
          <a:xfrm>
            <a:off x="1981200" y="2971800"/>
            <a:ext cx="8686800" cy="0"/>
          </a:xfrm>
          <a:prstGeom prst="line">
            <a:avLst/>
          </a:prstGeom>
          <a:noFill/>
          <a:ln w="12700">
            <a:solidFill>
              <a:schemeClr val="bg2"/>
            </a:solidFill>
            <a:prstDash val="lgDash"/>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73" name="Text Box 141"/>
          <p:cNvSpPr txBox="1">
            <a:spLocks noChangeArrowheads="1"/>
          </p:cNvSpPr>
          <p:nvPr/>
        </p:nvSpPr>
        <p:spPr bwMode="auto">
          <a:xfrm>
            <a:off x="4800601" y="2819400"/>
            <a:ext cx="519113" cy="304800"/>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400" b="1" dirty="0">
                <a:solidFill>
                  <a:srgbClr val="003366"/>
                </a:solidFill>
                <a:latin typeface="Arial" charset="0"/>
              </a:rPr>
              <a:t>Belt</a:t>
            </a:r>
          </a:p>
        </p:txBody>
      </p:sp>
      <p:sp>
        <p:nvSpPr>
          <p:cNvPr id="402574" name="Line 142"/>
          <p:cNvSpPr>
            <a:spLocks noChangeShapeType="1"/>
          </p:cNvSpPr>
          <p:nvPr/>
        </p:nvSpPr>
        <p:spPr bwMode="auto">
          <a:xfrm>
            <a:off x="2286000" y="2971800"/>
            <a:ext cx="457200" cy="0"/>
          </a:xfrm>
          <a:prstGeom prst="line">
            <a:avLst/>
          </a:prstGeom>
          <a:noFill/>
          <a:ln w="12700"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75" name="Line 143"/>
          <p:cNvSpPr>
            <a:spLocks noChangeShapeType="1"/>
          </p:cNvSpPr>
          <p:nvPr/>
        </p:nvSpPr>
        <p:spPr bwMode="auto">
          <a:xfrm>
            <a:off x="3810000" y="2971800"/>
            <a:ext cx="457200" cy="0"/>
          </a:xfrm>
          <a:prstGeom prst="line">
            <a:avLst/>
          </a:prstGeom>
          <a:noFill/>
          <a:ln w="12700"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76" name="Line 144"/>
          <p:cNvSpPr>
            <a:spLocks noChangeShapeType="1"/>
          </p:cNvSpPr>
          <p:nvPr/>
        </p:nvSpPr>
        <p:spPr bwMode="auto">
          <a:xfrm>
            <a:off x="5867400" y="2971800"/>
            <a:ext cx="457200" cy="0"/>
          </a:xfrm>
          <a:prstGeom prst="line">
            <a:avLst/>
          </a:prstGeom>
          <a:noFill/>
          <a:ln w="12700"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77" name="Line 145"/>
          <p:cNvSpPr>
            <a:spLocks noChangeShapeType="1"/>
          </p:cNvSpPr>
          <p:nvPr/>
        </p:nvSpPr>
        <p:spPr bwMode="auto">
          <a:xfrm>
            <a:off x="7239000" y="2971800"/>
            <a:ext cx="457200" cy="0"/>
          </a:xfrm>
          <a:prstGeom prst="line">
            <a:avLst/>
          </a:prstGeom>
          <a:noFill/>
          <a:ln w="12700"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78" name="Line 146"/>
          <p:cNvSpPr>
            <a:spLocks noChangeShapeType="1"/>
          </p:cNvSpPr>
          <p:nvPr/>
        </p:nvSpPr>
        <p:spPr bwMode="auto">
          <a:xfrm>
            <a:off x="10439400" y="2743200"/>
            <a:ext cx="2286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79" name="Line 147"/>
          <p:cNvSpPr>
            <a:spLocks noChangeShapeType="1"/>
          </p:cNvSpPr>
          <p:nvPr/>
        </p:nvSpPr>
        <p:spPr bwMode="auto">
          <a:xfrm>
            <a:off x="10439400" y="2819400"/>
            <a:ext cx="2286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80" name="Line 148"/>
          <p:cNvSpPr>
            <a:spLocks noChangeShapeType="1"/>
          </p:cNvSpPr>
          <p:nvPr/>
        </p:nvSpPr>
        <p:spPr bwMode="auto">
          <a:xfrm>
            <a:off x="10439400" y="3124200"/>
            <a:ext cx="2286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81" name="Line 149"/>
          <p:cNvSpPr>
            <a:spLocks noChangeShapeType="1"/>
          </p:cNvSpPr>
          <p:nvPr/>
        </p:nvSpPr>
        <p:spPr bwMode="auto">
          <a:xfrm>
            <a:off x="10439400" y="3200400"/>
            <a:ext cx="2286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82" name="Line 150"/>
          <p:cNvSpPr>
            <a:spLocks noChangeShapeType="1"/>
          </p:cNvSpPr>
          <p:nvPr/>
        </p:nvSpPr>
        <p:spPr bwMode="auto">
          <a:xfrm>
            <a:off x="7696200" y="2743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83" name="Line 151"/>
          <p:cNvSpPr>
            <a:spLocks noChangeShapeType="1"/>
          </p:cNvSpPr>
          <p:nvPr/>
        </p:nvSpPr>
        <p:spPr bwMode="auto">
          <a:xfrm>
            <a:off x="7696200" y="2819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84" name="Line 152"/>
          <p:cNvSpPr>
            <a:spLocks noChangeShapeType="1"/>
          </p:cNvSpPr>
          <p:nvPr/>
        </p:nvSpPr>
        <p:spPr bwMode="auto">
          <a:xfrm>
            <a:off x="7696200" y="3124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85" name="Line 153"/>
          <p:cNvSpPr>
            <a:spLocks noChangeShapeType="1"/>
          </p:cNvSpPr>
          <p:nvPr/>
        </p:nvSpPr>
        <p:spPr bwMode="auto">
          <a:xfrm>
            <a:off x="7696200" y="3200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86" name="Line 154"/>
          <p:cNvSpPr>
            <a:spLocks noChangeShapeType="1"/>
          </p:cNvSpPr>
          <p:nvPr/>
        </p:nvSpPr>
        <p:spPr bwMode="auto">
          <a:xfrm>
            <a:off x="8153400" y="2743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87" name="Line 155"/>
          <p:cNvSpPr>
            <a:spLocks noChangeShapeType="1"/>
          </p:cNvSpPr>
          <p:nvPr/>
        </p:nvSpPr>
        <p:spPr bwMode="auto">
          <a:xfrm>
            <a:off x="8153400" y="2819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88" name="Line 156"/>
          <p:cNvSpPr>
            <a:spLocks noChangeShapeType="1"/>
          </p:cNvSpPr>
          <p:nvPr/>
        </p:nvSpPr>
        <p:spPr bwMode="auto">
          <a:xfrm>
            <a:off x="8153400" y="3200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89" name="Line 157"/>
          <p:cNvSpPr>
            <a:spLocks noChangeShapeType="1"/>
          </p:cNvSpPr>
          <p:nvPr/>
        </p:nvSpPr>
        <p:spPr bwMode="auto">
          <a:xfrm>
            <a:off x="8153400" y="3124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90" name="Line 158"/>
          <p:cNvSpPr>
            <a:spLocks noChangeShapeType="1"/>
          </p:cNvSpPr>
          <p:nvPr/>
        </p:nvSpPr>
        <p:spPr bwMode="auto">
          <a:xfrm>
            <a:off x="8610600" y="3200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91" name="Line 159"/>
          <p:cNvSpPr>
            <a:spLocks noChangeShapeType="1"/>
          </p:cNvSpPr>
          <p:nvPr/>
        </p:nvSpPr>
        <p:spPr bwMode="auto">
          <a:xfrm>
            <a:off x="8610600" y="3124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92" name="Line 160"/>
          <p:cNvSpPr>
            <a:spLocks noChangeShapeType="1"/>
          </p:cNvSpPr>
          <p:nvPr/>
        </p:nvSpPr>
        <p:spPr bwMode="auto">
          <a:xfrm>
            <a:off x="2667000" y="1828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93" name="Line 161"/>
          <p:cNvSpPr>
            <a:spLocks noChangeShapeType="1"/>
          </p:cNvSpPr>
          <p:nvPr/>
        </p:nvSpPr>
        <p:spPr bwMode="auto">
          <a:xfrm>
            <a:off x="3886200" y="1828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94" name="Line 162"/>
          <p:cNvSpPr>
            <a:spLocks noChangeShapeType="1"/>
          </p:cNvSpPr>
          <p:nvPr/>
        </p:nvSpPr>
        <p:spPr bwMode="auto">
          <a:xfrm>
            <a:off x="4038600" y="2209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95" name="Line 163"/>
          <p:cNvSpPr>
            <a:spLocks noChangeShapeType="1"/>
          </p:cNvSpPr>
          <p:nvPr/>
        </p:nvSpPr>
        <p:spPr bwMode="auto">
          <a:xfrm>
            <a:off x="5486400" y="1828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96" name="Line 164"/>
          <p:cNvSpPr>
            <a:spLocks noChangeShapeType="1"/>
          </p:cNvSpPr>
          <p:nvPr/>
        </p:nvSpPr>
        <p:spPr bwMode="auto">
          <a:xfrm>
            <a:off x="7543800" y="2209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97" name="Line 165"/>
          <p:cNvSpPr>
            <a:spLocks noChangeShapeType="1"/>
          </p:cNvSpPr>
          <p:nvPr/>
        </p:nvSpPr>
        <p:spPr bwMode="auto">
          <a:xfrm>
            <a:off x="7239000" y="1828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98" name="Line 166"/>
          <p:cNvSpPr>
            <a:spLocks noChangeShapeType="1"/>
          </p:cNvSpPr>
          <p:nvPr/>
        </p:nvSpPr>
        <p:spPr bwMode="auto">
          <a:xfrm flipH="1">
            <a:off x="9677400" y="3352800"/>
            <a:ext cx="5334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599" name="Line 167"/>
          <p:cNvSpPr>
            <a:spLocks noChangeShapeType="1"/>
          </p:cNvSpPr>
          <p:nvPr/>
        </p:nvSpPr>
        <p:spPr bwMode="auto">
          <a:xfrm flipH="1">
            <a:off x="7620000" y="3352800"/>
            <a:ext cx="7620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00" name="Line 168"/>
          <p:cNvSpPr>
            <a:spLocks noChangeShapeType="1"/>
          </p:cNvSpPr>
          <p:nvPr/>
        </p:nvSpPr>
        <p:spPr bwMode="auto">
          <a:xfrm flipH="1">
            <a:off x="7467600" y="3733800"/>
            <a:ext cx="9144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01" name="Line 169"/>
          <p:cNvSpPr>
            <a:spLocks noChangeShapeType="1"/>
          </p:cNvSpPr>
          <p:nvPr/>
        </p:nvSpPr>
        <p:spPr bwMode="auto">
          <a:xfrm flipH="1">
            <a:off x="9296400" y="3733800"/>
            <a:ext cx="4572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02" name="Line 170"/>
          <p:cNvSpPr>
            <a:spLocks noChangeShapeType="1"/>
          </p:cNvSpPr>
          <p:nvPr/>
        </p:nvSpPr>
        <p:spPr bwMode="auto">
          <a:xfrm flipH="1">
            <a:off x="5562600" y="3352800"/>
            <a:ext cx="6096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03" name="Line 171"/>
          <p:cNvSpPr>
            <a:spLocks noChangeShapeType="1"/>
          </p:cNvSpPr>
          <p:nvPr/>
        </p:nvSpPr>
        <p:spPr bwMode="auto">
          <a:xfrm flipH="1">
            <a:off x="5105400" y="3733800"/>
            <a:ext cx="8382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04" name="Line 172"/>
          <p:cNvSpPr>
            <a:spLocks noChangeShapeType="1"/>
          </p:cNvSpPr>
          <p:nvPr/>
        </p:nvSpPr>
        <p:spPr bwMode="auto">
          <a:xfrm flipH="1">
            <a:off x="3352800" y="3352800"/>
            <a:ext cx="7620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05" name="Line 173"/>
          <p:cNvSpPr>
            <a:spLocks noChangeShapeType="1"/>
          </p:cNvSpPr>
          <p:nvPr/>
        </p:nvSpPr>
        <p:spPr bwMode="auto">
          <a:xfrm flipH="1">
            <a:off x="2971800" y="3733800"/>
            <a:ext cx="685800" cy="0"/>
          </a:xfrm>
          <a:prstGeom prst="line">
            <a:avLst/>
          </a:prstGeom>
          <a:noFill/>
          <a:ln w="28575" cap="sq">
            <a:solidFill>
              <a:schemeClr val="hlink"/>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06" name="Line 174"/>
          <p:cNvSpPr>
            <a:spLocks noChangeShapeType="1"/>
          </p:cNvSpPr>
          <p:nvPr/>
        </p:nvSpPr>
        <p:spPr bwMode="auto">
          <a:xfrm>
            <a:off x="8991600" y="2590800"/>
            <a:ext cx="457200" cy="76200"/>
          </a:xfrm>
          <a:prstGeom prst="line">
            <a:avLst/>
          </a:prstGeom>
          <a:noFill/>
          <a:ln w="12700" cap="sq">
            <a:solidFill>
              <a:schemeClr val="tx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07" name="Line 175"/>
          <p:cNvSpPr>
            <a:spLocks noChangeShapeType="1"/>
          </p:cNvSpPr>
          <p:nvPr/>
        </p:nvSpPr>
        <p:spPr bwMode="auto">
          <a:xfrm>
            <a:off x="8610600" y="1828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08" name="Line 176"/>
          <p:cNvSpPr>
            <a:spLocks noChangeShapeType="1"/>
          </p:cNvSpPr>
          <p:nvPr/>
        </p:nvSpPr>
        <p:spPr bwMode="auto">
          <a:xfrm>
            <a:off x="9677400" y="2209800"/>
            <a:ext cx="6858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09" name="Line 177"/>
          <p:cNvSpPr>
            <a:spLocks noChangeShapeType="1"/>
          </p:cNvSpPr>
          <p:nvPr/>
        </p:nvSpPr>
        <p:spPr bwMode="auto">
          <a:xfrm>
            <a:off x="9677400" y="1828800"/>
            <a:ext cx="6858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10" name="Text Box 178"/>
          <p:cNvSpPr txBox="1">
            <a:spLocks noChangeArrowheads="1"/>
          </p:cNvSpPr>
          <p:nvPr/>
        </p:nvSpPr>
        <p:spPr bwMode="auto">
          <a:xfrm>
            <a:off x="8001000" y="304800"/>
            <a:ext cx="184150" cy="304800"/>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endParaRPr lang="en-US" sz="1400" b="1" dirty="0">
              <a:solidFill>
                <a:srgbClr val="003366"/>
              </a:solidFill>
              <a:latin typeface="Arial" charset="0"/>
            </a:endParaRPr>
          </a:p>
        </p:txBody>
      </p:sp>
      <p:sp>
        <p:nvSpPr>
          <p:cNvPr id="402611" name="Line 179"/>
          <p:cNvSpPr>
            <a:spLocks noChangeShapeType="1"/>
          </p:cNvSpPr>
          <p:nvPr/>
        </p:nvSpPr>
        <p:spPr bwMode="auto">
          <a:xfrm>
            <a:off x="8610600" y="2743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12" name="Line 180"/>
          <p:cNvSpPr>
            <a:spLocks noChangeShapeType="1"/>
          </p:cNvSpPr>
          <p:nvPr/>
        </p:nvSpPr>
        <p:spPr bwMode="auto">
          <a:xfrm>
            <a:off x="8610600" y="2819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13" name="Line 181"/>
          <p:cNvSpPr>
            <a:spLocks noChangeShapeType="1"/>
          </p:cNvSpPr>
          <p:nvPr/>
        </p:nvSpPr>
        <p:spPr bwMode="auto">
          <a:xfrm>
            <a:off x="9525000" y="2743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14" name="Line 182"/>
          <p:cNvSpPr>
            <a:spLocks noChangeShapeType="1"/>
          </p:cNvSpPr>
          <p:nvPr/>
        </p:nvSpPr>
        <p:spPr bwMode="auto">
          <a:xfrm>
            <a:off x="9525000" y="2819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15" name="Line 183"/>
          <p:cNvSpPr>
            <a:spLocks noChangeShapeType="1"/>
          </p:cNvSpPr>
          <p:nvPr/>
        </p:nvSpPr>
        <p:spPr bwMode="auto">
          <a:xfrm>
            <a:off x="9525000" y="3124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16" name="Line 184"/>
          <p:cNvSpPr>
            <a:spLocks noChangeShapeType="1"/>
          </p:cNvSpPr>
          <p:nvPr/>
        </p:nvSpPr>
        <p:spPr bwMode="auto">
          <a:xfrm>
            <a:off x="9525000" y="3200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17" name="Rectangle 185"/>
          <p:cNvSpPr>
            <a:spLocks noChangeArrowheads="1"/>
          </p:cNvSpPr>
          <p:nvPr/>
        </p:nvSpPr>
        <p:spPr bwMode="auto">
          <a:xfrm>
            <a:off x="15240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18" name="Rectangle 186"/>
          <p:cNvSpPr>
            <a:spLocks noChangeArrowheads="1"/>
          </p:cNvSpPr>
          <p:nvPr/>
        </p:nvSpPr>
        <p:spPr bwMode="auto">
          <a:xfrm>
            <a:off x="20574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19" name="Rectangle 187"/>
          <p:cNvSpPr>
            <a:spLocks noChangeArrowheads="1"/>
          </p:cNvSpPr>
          <p:nvPr/>
        </p:nvSpPr>
        <p:spPr bwMode="auto">
          <a:xfrm>
            <a:off x="25908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20" name="Rectangle 188"/>
          <p:cNvSpPr>
            <a:spLocks noChangeArrowheads="1"/>
          </p:cNvSpPr>
          <p:nvPr/>
        </p:nvSpPr>
        <p:spPr bwMode="auto">
          <a:xfrm>
            <a:off x="31242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21" name="Rectangle 189"/>
          <p:cNvSpPr>
            <a:spLocks noChangeArrowheads="1"/>
          </p:cNvSpPr>
          <p:nvPr/>
        </p:nvSpPr>
        <p:spPr bwMode="auto">
          <a:xfrm>
            <a:off x="36576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22" name="Rectangle 190"/>
          <p:cNvSpPr>
            <a:spLocks noChangeArrowheads="1"/>
          </p:cNvSpPr>
          <p:nvPr/>
        </p:nvSpPr>
        <p:spPr bwMode="auto">
          <a:xfrm>
            <a:off x="41910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23" name="Rectangle 191"/>
          <p:cNvSpPr>
            <a:spLocks noChangeArrowheads="1"/>
          </p:cNvSpPr>
          <p:nvPr/>
        </p:nvSpPr>
        <p:spPr bwMode="auto">
          <a:xfrm>
            <a:off x="46482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24" name="Rectangle 192"/>
          <p:cNvSpPr>
            <a:spLocks noChangeArrowheads="1"/>
          </p:cNvSpPr>
          <p:nvPr/>
        </p:nvSpPr>
        <p:spPr bwMode="auto">
          <a:xfrm>
            <a:off x="51054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25" name="Rectangle 193"/>
          <p:cNvSpPr>
            <a:spLocks noChangeArrowheads="1"/>
          </p:cNvSpPr>
          <p:nvPr/>
        </p:nvSpPr>
        <p:spPr bwMode="auto">
          <a:xfrm>
            <a:off x="55626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26" name="Rectangle 194"/>
          <p:cNvSpPr>
            <a:spLocks noChangeArrowheads="1"/>
          </p:cNvSpPr>
          <p:nvPr/>
        </p:nvSpPr>
        <p:spPr bwMode="auto">
          <a:xfrm>
            <a:off x="60198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27" name="Rectangle 195"/>
          <p:cNvSpPr>
            <a:spLocks noChangeArrowheads="1"/>
          </p:cNvSpPr>
          <p:nvPr/>
        </p:nvSpPr>
        <p:spPr bwMode="auto">
          <a:xfrm>
            <a:off x="64770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28" name="Rectangle 196"/>
          <p:cNvSpPr>
            <a:spLocks noChangeArrowheads="1"/>
          </p:cNvSpPr>
          <p:nvPr/>
        </p:nvSpPr>
        <p:spPr bwMode="auto">
          <a:xfrm>
            <a:off x="69342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29" name="Rectangle 197"/>
          <p:cNvSpPr>
            <a:spLocks noChangeArrowheads="1"/>
          </p:cNvSpPr>
          <p:nvPr/>
        </p:nvSpPr>
        <p:spPr bwMode="auto">
          <a:xfrm>
            <a:off x="73914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30" name="Rectangle 198"/>
          <p:cNvSpPr>
            <a:spLocks noChangeArrowheads="1"/>
          </p:cNvSpPr>
          <p:nvPr/>
        </p:nvSpPr>
        <p:spPr bwMode="auto">
          <a:xfrm>
            <a:off x="78486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31" name="Rectangle 199"/>
          <p:cNvSpPr>
            <a:spLocks noChangeArrowheads="1"/>
          </p:cNvSpPr>
          <p:nvPr/>
        </p:nvSpPr>
        <p:spPr bwMode="auto">
          <a:xfrm>
            <a:off x="83058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32" name="Rectangle 200"/>
          <p:cNvSpPr>
            <a:spLocks noChangeArrowheads="1"/>
          </p:cNvSpPr>
          <p:nvPr/>
        </p:nvSpPr>
        <p:spPr bwMode="auto">
          <a:xfrm>
            <a:off x="87630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33" name="Rectangle 201"/>
          <p:cNvSpPr>
            <a:spLocks noChangeArrowheads="1"/>
          </p:cNvSpPr>
          <p:nvPr/>
        </p:nvSpPr>
        <p:spPr bwMode="auto">
          <a:xfrm>
            <a:off x="92202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34" name="Rectangle 202"/>
          <p:cNvSpPr>
            <a:spLocks noChangeArrowheads="1"/>
          </p:cNvSpPr>
          <p:nvPr/>
        </p:nvSpPr>
        <p:spPr bwMode="auto">
          <a:xfrm>
            <a:off x="96774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35" name="Rectangle 203"/>
          <p:cNvSpPr>
            <a:spLocks noChangeArrowheads="1"/>
          </p:cNvSpPr>
          <p:nvPr/>
        </p:nvSpPr>
        <p:spPr bwMode="auto">
          <a:xfrm>
            <a:off x="101346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36" name="Line 204"/>
          <p:cNvSpPr>
            <a:spLocks noChangeShapeType="1"/>
          </p:cNvSpPr>
          <p:nvPr/>
        </p:nvSpPr>
        <p:spPr bwMode="auto">
          <a:xfrm>
            <a:off x="1828800" y="2438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37" name="Line 205"/>
          <p:cNvSpPr>
            <a:spLocks noChangeShapeType="1"/>
          </p:cNvSpPr>
          <p:nvPr/>
        </p:nvSpPr>
        <p:spPr bwMode="auto">
          <a:xfrm>
            <a:off x="1981200" y="29718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39" name="Line 207"/>
          <p:cNvSpPr>
            <a:spLocks noChangeShapeType="1"/>
          </p:cNvSpPr>
          <p:nvPr/>
        </p:nvSpPr>
        <p:spPr bwMode="auto">
          <a:xfrm>
            <a:off x="1828800" y="2362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40" name="Line 208"/>
          <p:cNvSpPr>
            <a:spLocks noChangeShapeType="1"/>
          </p:cNvSpPr>
          <p:nvPr/>
        </p:nvSpPr>
        <p:spPr bwMode="auto">
          <a:xfrm>
            <a:off x="2362200" y="2362200"/>
            <a:ext cx="2286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41" name="Line 209"/>
          <p:cNvSpPr>
            <a:spLocks noChangeShapeType="1"/>
          </p:cNvSpPr>
          <p:nvPr/>
        </p:nvSpPr>
        <p:spPr bwMode="auto">
          <a:xfrm>
            <a:off x="2362200" y="2438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42" name="Line 210"/>
          <p:cNvSpPr>
            <a:spLocks noChangeShapeType="1"/>
          </p:cNvSpPr>
          <p:nvPr/>
        </p:nvSpPr>
        <p:spPr bwMode="auto">
          <a:xfrm>
            <a:off x="2895600" y="2362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43" name="Line 211"/>
          <p:cNvSpPr>
            <a:spLocks noChangeShapeType="1"/>
          </p:cNvSpPr>
          <p:nvPr/>
        </p:nvSpPr>
        <p:spPr bwMode="auto">
          <a:xfrm>
            <a:off x="2895600" y="2438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44" name="Line 212"/>
          <p:cNvSpPr>
            <a:spLocks noChangeShapeType="1"/>
          </p:cNvSpPr>
          <p:nvPr/>
        </p:nvSpPr>
        <p:spPr bwMode="auto">
          <a:xfrm>
            <a:off x="3429000" y="2362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45" name="Line 213"/>
          <p:cNvSpPr>
            <a:spLocks noChangeShapeType="1"/>
          </p:cNvSpPr>
          <p:nvPr/>
        </p:nvSpPr>
        <p:spPr bwMode="auto">
          <a:xfrm>
            <a:off x="3429000" y="2438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46" name="Line 214"/>
          <p:cNvSpPr>
            <a:spLocks noChangeShapeType="1"/>
          </p:cNvSpPr>
          <p:nvPr/>
        </p:nvSpPr>
        <p:spPr bwMode="auto">
          <a:xfrm>
            <a:off x="3962400" y="2362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47" name="Line 215"/>
          <p:cNvSpPr>
            <a:spLocks noChangeShapeType="1"/>
          </p:cNvSpPr>
          <p:nvPr/>
        </p:nvSpPr>
        <p:spPr bwMode="auto">
          <a:xfrm>
            <a:off x="3962400" y="2438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48" name="Line 216"/>
          <p:cNvSpPr>
            <a:spLocks noChangeShapeType="1"/>
          </p:cNvSpPr>
          <p:nvPr/>
        </p:nvSpPr>
        <p:spPr bwMode="auto">
          <a:xfrm>
            <a:off x="44958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49" name="Line 217"/>
          <p:cNvSpPr>
            <a:spLocks noChangeShapeType="1"/>
          </p:cNvSpPr>
          <p:nvPr/>
        </p:nvSpPr>
        <p:spPr bwMode="auto">
          <a:xfrm>
            <a:off x="44958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50" name="Line 218"/>
          <p:cNvSpPr>
            <a:spLocks noChangeShapeType="1"/>
          </p:cNvSpPr>
          <p:nvPr/>
        </p:nvSpPr>
        <p:spPr bwMode="auto">
          <a:xfrm>
            <a:off x="49530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51" name="Line 219"/>
          <p:cNvSpPr>
            <a:spLocks noChangeShapeType="1"/>
          </p:cNvSpPr>
          <p:nvPr/>
        </p:nvSpPr>
        <p:spPr bwMode="auto">
          <a:xfrm>
            <a:off x="5105400" y="25146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52" name="Line 220"/>
          <p:cNvSpPr>
            <a:spLocks noChangeShapeType="1"/>
          </p:cNvSpPr>
          <p:nvPr/>
        </p:nvSpPr>
        <p:spPr bwMode="auto">
          <a:xfrm>
            <a:off x="5257800" y="26670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53" name="Line 221"/>
          <p:cNvSpPr>
            <a:spLocks noChangeShapeType="1"/>
          </p:cNvSpPr>
          <p:nvPr/>
        </p:nvSpPr>
        <p:spPr bwMode="auto">
          <a:xfrm>
            <a:off x="49530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54" name="Line 222"/>
          <p:cNvSpPr>
            <a:spLocks noChangeShapeType="1"/>
          </p:cNvSpPr>
          <p:nvPr/>
        </p:nvSpPr>
        <p:spPr bwMode="auto">
          <a:xfrm>
            <a:off x="54102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55" name="Line 223"/>
          <p:cNvSpPr>
            <a:spLocks noChangeShapeType="1"/>
          </p:cNvSpPr>
          <p:nvPr/>
        </p:nvSpPr>
        <p:spPr bwMode="auto">
          <a:xfrm>
            <a:off x="54102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56" name="Line 224"/>
          <p:cNvSpPr>
            <a:spLocks noChangeShapeType="1"/>
          </p:cNvSpPr>
          <p:nvPr/>
        </p:nvSpPr>
        <p:spPr bwMode="auto">
          <a:xfrm>
            <a:off x="58674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57" name="Line 225"/>
          <p:cNvSpPr>
            <a:spLocks noChangeShapeType="1"/>
          </p:cNvSpPr>
          <p:nvPr/>
        </p:nvSpPr>
        <p:spPr bwMode="auto">
          <a:xfrm>
            <a:off x="58674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58" name="Line 226"/>
          <p:cNvSpPr>
            <a:spLocks noChangeShapeType="1"/>
          </p:cNvSpPr>
          <p:nvPr/>
        </p:nvSpPr>
        <p:spPr bwMode="auto">
          <a:xfrm>
            <a:off x="63246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59" name="Line 227"/>
          <p:cNvSpPr>
            <a:spLocks noChangeShapeType="1"/>
          </p:cNvSpPr>
          <p:nvPr/>
        </p:nvSpPr>
        <p:spPr bwMode="auto">
          <a:xfrm>
            <a:off x="63246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60" name="Line 228"/>
          <p:cNvSpPr>
            <a:spLocks noChangeShapeType="1"/>
          </p:cNvSpPr>
          <p:nvPr/>
        </p:nvSpPr>
        <p:spPr bwMode="auto">
          <a:xfrm>
            <a:off x="67818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61" name="Line 229"/>
          <p:cNvSpPr>
            <a:spLocks noChangeShapeType="1"/>
          </p:cNvSpPr>
          <p:nvPr/>
        </p:nvSpPr>
        <p:spPr bwMode="auto">
          <a:xfrm>
            <a:off x="67818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62" name="Line 230"/>
          <p:cNvSpPr>
            <a:spLocks noChangeShapeType="1"/>
          </p:cNvSpPr>
          <p:nvPr/>
        </p:nvSpPr>
        <p:spPr bwMode="auto">
          <a:xfrm>
            <a:off x="72390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63" name="Line 231"/>
          <p:cNvSpPr>
            <a:spLocks noChangeShapeType="1"/>
          </p:cNvSpPr>
          <p:nvPr/>
        </p:nvSpPr>
        <p:spPr bwMode="auto">
          <a:xfrm>
            <a:off x="72390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64" name="Line 232"/>
          <p:cNvSpPr>
            <a:spLocks noChangeShapeType="1"/>
          </p:cNvSpPr>
          <p:nvPr/>
        </p:nvSpPr>
        <p:spPr bwMode="auto">
          <a:xfrm>
            <a:off x="7391400" y="25146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65" name="Line 233"/>
          <p:cNvSpPr>
            <a:spLocks noChangeShapeType="1"/>
          </p:cNvSpPr>
          <p:nvPr/>
        </p:nvSpPr>
        <p:spPr bwMode="auto">
          <a:xfrm>
            <a:off x="76962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66" name="Line 234"/>
          <p:cNvSpPr>
            <a:spLocks noChangeShapeType="1"/>
          </p:cNvSpPr>
          <p:nvPr/>
        </p:nvSpPr>
        <p:spPr bwMode="auto">
          <a:xfrm>
            <a:off x="7543800" y="26670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67" name="Line 235"/>
          <p:cNvSpPr>
            <a:spLocks noChangeShapeType="1"/>
          </p:cNvSpPr>
          <p:nvPr/>
        </p:nvSpPr>
        <p:spPr bwMode="auto">
          <a:xfrm>
            <a:off x="76962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68" name="Line 236"/>
          <p:cNvSpPr>
            <a:spLocks noChangeShapeType="1"/>
          </p:cNvSpPr>
          <p:nvPr/>
        </p:nvSpPr>
        <p:spPr bwMode="auto">
          <a:xfrm>
            <a:off x="81534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69" name="Line 237"/>
          <p:cNvSpPr>
            <a:spLocks noChangeShapeType="1"/>
          </p:cNvSpPr>
          <p:nvPr/>
        </p:nvSpPr>
        <p:spPr bwMode="auto">
          <a:xfrm>
            <a:off x="81534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70" name="Line 238"/>
          <p:cNvSpPr>
            <a:spLocks noChangeShapeType="1"/>
          </p:cNvSpPr>
          <p:nvPr/>
        </p:nvSpPr>
        <p:spPr bwMode="auto">
          <a:xfrm>
            <a:off x="86106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71" name="Line 239"/>
          <p:cNvSpPr>
            <a:spLocks noChangeShapeType="1"/>
          </p:cNvSpPr>
          <p:nvPr/>
        </p:nvSpPr>
        <p:spPr bwMode="auto">
          <a:xfrm>
            <a:off x="86106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72" name="Line 240"/>
          <p:cNvSpPr>
            <a:spLocks noChangeShapeType="1"/>
          </p:cNvSpPr>
          <p:nvPr/>
        </p:nvSpPr>
        <p:spPr bwMode="auto">
          <a:xfrm>
            <a:off x="90678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73" name="Line 241"/>
          <p:cNvSpPr>
            <a:spLocks noChangeShapeType="1"/>
          </p:cNvSpPr>
          <p:nvPr/>
        </p:nvSpPr>
        <p:spPr bwMode="auto">
          <a:xfrm>
            <a:off x="90678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74" name="Line 242"/>
          <p:cNvSpPr>
            <a:spLocks noChangeShapeType="1"/>
          </p:cNvSpPr>
          <p:nvPr/>
        </p:nvSpPr>
        <p:spPr bwMode="auto">
          <a:xfrm>
            <a:off x="95250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75" name="Line 243"/>
          <p:cNvSpPr>
            <a:spLocks noChangeShapeType="1"/>
          </p:cNvSpPr>
          <p:nvPr/>
        </p:nvSpPr>
        <p:spPr bwMode="auto">
          <a:xfrm>
            <a:off x="95250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76" name="Line 244"/>
          <p:cNvSpPr>
            <a:spLocks noChangeShapeType="1"/>
          </p:cNvSpPr>
          <p:nvPr/>
        </p:nvSpPr>
        <p:spPr bwMode="auto">
          <a:xfrm>
            <a:off x="99822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77" name="Line 245"/>
          <p:cNvSpPr>
            <a:spLocks noChangeShapeType="1"/>
          </p:cNvSpPr>
          <p:nvPr/>
        </p:nvSpPr>
        <p:spPr bwMode="auto">
          <a:xfrm>
            <a:off x="99822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78" name="Line 246"/>
          <p:cNvSpPr>
            <a:spLocks noChangeShapeType="1"/>
          </p:cNvSpPr>
          <p:nvPr/>
        </p:nvSpPr>
        <p:spPr bwMode="auto">
          <a:xfrm>
            <a:off x="10439400" y="2362200"/>
            <a:ext cx="2286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79" name="Line 247"/>
          <p:cNvSpPr>
            <a:spLocks noChangeShapeType="1"/>
          </p:cNvSpPr>
          <p:nvPr/>
        </p:nvSpPr>
        <p:spPr bwMode="auto">
          <a:xfrm>
            <a:off x="10439400" y="2438400"/>
            <a:ext cx="2286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80" name="Line 248"/>
          <p:cNvSpPr>
            <a:spLocks noChangeShapeType="1"/>
          </p:cNvSpPr>
          <p:nvPr/>
        </p:nvSpPr>
        <p:spPr bwMode="auto">
          <a:xfrm>
            <a:off x="1524000" y="2590800"/>
            <a:ext cx="9144000" cy="0"/>
          </a:xfrm>
          <a:prstGeom prst="line">
            <a:avLst/>
          </a:prstGeom>
          <a:noFill/>
          <a:ln w="57150" cmpd="thickThin">
            <a:solidFill>
              <a:srgbClr val="009900"/>
            </a:solidFill>
            <a:prstDash val="sysDot"/>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81" name="Text Box 249"/>
          <p:cNvSpPr txBox="1">
            <a:spLocks noChangeArrowheads="1"/>
          </p:cNvSpPr>
          <p:nvPr/>
        </p:nvSpPr>
        <p:spPr bwMode="auto">
          <a:xfrm>
            <a:off x="6019801" y="2438400"/>
            <a:ext cx="657225" cy="304800"/>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400" b="1" dirty="0">
                <a:solidFill>
                  <a:srgbClr val="003366"/>
                </a:solidFill>
                <a:latin typeface="Arial" charset="0"/>
              </a:rPr>
              <a:t>Track</a:t>
            </a:r>
          </a:p>
        </p:txBody>
      </p:sp>
      <p:sp>
        <p:nvSpPr>
          <p:cNvPr id="402682" name="Text Box 250"/>
          <p:cNvSpPr txBox="1">
            <a:spLocks noChangeArrowheads="1"/>
          </p:cNvSpPr>
          <p:nvPr/>
        </p:nvSpPr>
        <p:spPr bwMode="auto">
          <a:xfrm>
            <a:off x="4937126" y="2068513"/>
            <a:ext cx="1947863" cy="304800"/>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r>
              <a:rPr lang="en-US" sz="1400" b="1" dirty="0">
                <a:solidFill>
                  <a:srgbClr val="003366"/>
                </a:solidFill>
                <a:latin typeface="Arial" charset="0"/>
              </a:rPr>
              <a:t>Battery Tractor Road</a:t>
            </a:r>
          </a:p>
        </p:txBody>
      </p:sp>
      <p:sp>
        <p:nvSpPr>
          <p:cNvPr id="402683" name="Text Box 251"/>
          <p:cNvSpPr txBox="1">
            <a:spLocks noChangeArrowheads="1"/>
          </p:cNvSpPr>
          <p:nvPr/>
        </p:nvSpPr>
        <p:spPr bwMode="auto">
          <a:xfrm>
            <a:off x="4343400" y="4495801"/>
            <a:ext cx="184150" cy="366713"/>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endParaRPr lang="en-US" b="1" dirty="0">
              <a:solidFill>
                <a:srgbClr val="003366"/>
              </a:solidFill>
              <a:latin typeface="Arial" charset="0"/>
            </a:endParaRPr>
          </a:p>
        </p:txBody>
      </p:sp>
      <p:sp>
        <p:nvSpPr>
          <p:cNvPr id="402684" name="Text Box 252"/>
          <p:cNvSpPr txBox="1">
            <a:spLocks noChangeArrowheads="1"/>
          </p:cNvSpPr>
          <p:nvPr/>
        </p:nvSpPr>
        <p:spPr bwMode="auto">
          <a:xfrm>
            <a:off x="4124479" y="304800"/>
            <a:ext cx="3382657" cy="461665"/>
          </a:xfrm>
          <a:prstGeom prst="rect">
            <a:avLst/>
          </a:prstGeom>
          <a:noFill/>
          <a:ln w="12700" cap="sq">
            <a:noFill/>
            <a:miter lim="800000"/>
            <a:headEnd type="none" w="sm" len="sm"/>
            <a:tailEnd type="none" w="sm" len="sm"/>
          </a:ln>
          <a:effectLst/>
        </p:spPr>
        <p:txBody>
          <a:bodyPr wrap="none">
            <a:spAutoFit/>
          </a:bodyPr>
          <a:lstStyle/>
          <a:p>
            <a:pPr algn="ctr" defTabSz="914400" eaLnBrk="0" fontAlgn="base" hangingPunct="0">
              <a:spcBef>
                <a:spcPct val="0"/>
              </a:spcBef>
              <a:spcAft>
                <a:spcPct val="0"/>
              </a:spcAft>
            </a:pPr>
            <a:r>
              <a:rPr lang="en-US" sz="2400" b="1" dirty="0">
                <a:solidFill>
                  <a:srgbClr val="003366"/>
                </a:solidFill>
                <a:latin typeface="Arial" charset="0"/>
              </a:rPr>
              <a:t>Pre-shift Examination</a:t>
            </a:r>
            <a:r>
              <a:rPr lang="en-US" sz="1000" dirty="0">
                <a:solidFill>
                  <a:srgbClr val="003366"/>
                </a:solidFill>
                <a:latin typeface="Arial" charset="0"/>
              </a:rPr>
              <a:t> </a:t>
            </a:r>
          </a:p>
        </p:txBody>
      </p:sp>
      <p:sp>
        <p:nvSpPr>
          <p:cNvPr id="402685" name="Text Box 253"/>
          <p:cNvSpPr txBox="1">
            <a:spLocks noChangeArrowheads="1"/>
          </p:cNvSpPr>
          <p:nvPr/>
        </p:nvSpPr>
        <p:spPr bwMode="auto">
          <a:xfrm rot="5400000">
            <a:off x="9589294" y="2655094"/>
            <a:ext cx="1987550" cy="366712"/>
          </a:xfrm>
          <a:prstGeom prst="rect">
            <a:avLst/>
          </a:prstGeom>
          <a:noFill/>
          <a:ln w="12700" cap="sq">
            <a:noFill/>
            <a:miter lim="800000"/>
            <a:headEnd type="none" w="sm" len="sm"/>
            <a:tailEnd type="none" w="sm" len="sm"/>
          </a:ln>
          <a:effectLst/>
        </p:spPr>
        <p:txBody>
          <a:bodyPr wrap="none">
            <a:spAutoFit/>
          </a:bodyPr>
          <a:lstStyle/>
          <a:p>
            <a:pPr algn="ctr" defTabSz="914400" eaLnBrk="0" fontAlgn="base" hangingPunct="0">
              <a:spcBef>
                <a:spcPct val="0"/>
              </a:spcBef>
              <a:spcAft>
                <a:spcPct val="0"/>
              </a:spcAft>
            </a:pPr>
            <a:r>
              <a:rPr lang="en-US" b="1" dirty="0">
                <a:solidFill>
                  <a:srgbClr val="003366"/>
                </a:solidFill>
                <a:latin typeface="Arial" charset="0"/>
              </a:rPr>
              <a:t>Working Section</a:t>
            </a:r>
          </a:p>
        </p:txBody>
      </p:sp>
      <p:sp>
        <p:nvSpPr>
          <p:cNvPr id="402686" name="Rectangle 254"/>
          <p:cNvSpPr>
            <a:spLocks noChangeArrowheads="1"/>
          </p:cNvSpPr>
          <p:nvPr/>
        </p:nvSpPr>
        <p:spPr bwMode="auto">
          <a:xfrm>
            <a:off x="3429000" y="2895600"/>
            <a:ext cx="228600" cy="152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87" name="Rectangle 255"/>
          <p:cNvSpPr>
            <a:spLocks noChangeArrowheads="1"/>
          </p:cNvSpPr>
          <p:nvPr/>
        </p:nvSpPr>
        <p:spPr bwMode="auto">
          <a:xfrm>
            <a:off x="8610600" y="2514600"/>
            <a:ext cx="228600" cy="152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88" name="Rectangle 256"/>
          <p:cNvSpPr>
            <a:spLocks noChangeArrowheads="1"/>
          </p:cNvSpPr>
          <p:nvPr/>
        </p:nvSpPr>
        <p:spPr bwMode="auto">
          <a:xfrm>
            <a:off x="5410200" y="2514600"/>
            <a:ext cx="228600" cy="152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89" name="Rectangle 257"/>
          <p:cNvSpPr>
            <a:spLocks noChangeArrowheads="1"/>
          </p:cNvSpPr>
          <p:nvPr/>
        </p:nvSpPr>
        <p:spPr bwMode="auto">
          <a:xfrm>
            <a:off x="6781800" y="1752600"/>
            <a:ext cx="228600" cy="152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90" name="Rectangle 258"/>
          <p:cNvSpPr>
            <a:spLocks noChangeArrowheads="1"/>
          </p:cNvSpPr>
          <p:nvPr/>
        </p:nvSpPr>
        <p:spPr bwMode="auto">
          <a:xfrm>
            <a:off x="9448800" y="2895600"/>
            <a:ext cx="228600" cy="1524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91" name="Text Box 259"/>
          <p:cNvSpPr txBox="1">
            <a:spLocks noChangeArrowheads="1"/>
          </p:cNvSpPr>
          <p:nvPr/>
        </p:nvSpPr>
        <p:spPr bwMode="auto">
          <a:xfrm>
            <a:off x="5663617" y="4419600"/>
            <a:ext cx="1263231" cy="523220"/>
          </a:xfrm>
          <a:prstGeom prst="rect">
            <a:avLst/>
          </a:prstGeom>
          <a:noFill/>
          <a:ln w="12700" cap="sq">
            <a:noFill/>
            <a:miter lim="800000"/>
            <a:headEnd type="none" w="sm" len="sm"/>
            <a:tailEnd type="none" w="sm" len="sm"/>
          </a:ln>
          <a:effectLst/>
        </p:spPr>
        <p:txBody>
          <a:bodyPr wrap="none">
            <a:spAutoFit/>
          </a:bodyPr>
          <a:lstStyle/>
          <a:p>
            <a:pPr algn="ctr" defTabSz="914400" eaLnBrk="0" fontAlgn="base" hangingPunct="0">
              <a:spcBef>
                <a:spcPct val="0"/>
              </a:spcBef>
              <a:spcAft>
                <a:spcPct val="0"/>
              </a:spcAft>
            </a:pPr>
            <a:r>
              <a:rPr lang="en-US" sz="1400" b="1" dirty="0">
                <a:solidFill>
                  <a:srgbClr val="3366CC"/>
                </a:solidFill>
                <a:latin typeface="Arial" charset="0"/>
              </a:rPr>
              <a:t>High Spots</a:t>
            </a:r>
          </a:p>
          <a:p>
            <a:pPr algn="ctr" defTabSz="914400" eaLnBrk="0" fontAlgn="base" hangingPunct="0">
              <a:spcBef>
                <a:spcPct val="0"/>
              </a:spcBef>
              <a:spcAft>
                <a:spcPct val="0"/>
              </a:spcAft>
            </a:pPr>
            <a:r>
              <a:rPr lang="en-US" sz="1400" b="1" dirty="0">
                <a:solidFill>
                  <a:srgbClr val="3366CC"/>
                </a:solidFill>
                <a:latin typeface="Arial" charset="0"/>
              </a:rPr>
              <a:t>Cavity Areas</a:t>
            </a:r>
          </a:p>
        </p:txBody>
      </p:sp>
      <p:sp>
        <p:nvSpPr>
          <p:cNvPr id="402692" name="Line 260"/>
          <p:cNvSpPr>
            <a:spLocks noChangeShapeType="1"/>
          </p:cNvSpPr>
          <p:nvPr/>
        </p:nvSpPr>
        <p:spPr bwMode="auto">
          <a:xfrm flipH="1" flipV="1">
            <a:off x="3733800" y="3124200"/>
            <a:ext cx="2514600" cy="1295400"/>
          </a:xfrm>
          <a:prstGeom prst="line">
            <a:avLst/>
          </a:prstGeom>
          <a:noFill/>
          <a:ln w="12700" cap="sq">
            <a:solidFill>
              <a:schemeClr val="accent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93" name="Line 261"/>
          <p:cNvSpPr>
            <a:spLocks noChangeShapeType="1"/>
          </p:cNvSpPr>
          <p:nvPr/>
        </p:nvSpPr>
        <p:spPr bwMode="auto">
          <a:xfrm flipH="1" flipV="1">
            <a:off x="5715000" y="2667000"/>
            <a:ext cx="533400" cy="1752600"/>
          </a:xfrm>
          <a:prstGeom prst="line">
            <a:avLst/>
          </a:prstGeom>
          <a:noFill/>
          <a:ln w="12700" cap="sq">
            <a:solidFill>
              <a:schemeClr val="accent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94" name="Line 262"/>
          <p:cNvSpPr>
            <a:spLocks noChangeShapeType="1"/>
          </p:cNvSpPr>
          <p:nvPr/>
        </p:nvSpPr>
        <p:spPr bwMode="auto">
          <a:xfrm flipV="1">
            <a:off x="6248400" y="1981200"/>
            <a:ext cx="609600" cy="2438400"/>
          </a:xfrm>
          <a:prstGeom prst="line">
            <a:avLst/>
          </a:prstGeom>
          <a:noFill/>
          <a:ln w="12700" cap="sq">
            <a:solidFill>
              <a:schemeClr val="accent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95" name="Line 263"/>
          <p:cNvSpPr>
            <a:spLocks noChangeShapeType="1"/>
          </p:cNvSpPr>
          <p:nvPr/>
        </p:nvSpPr>
        <p:spPr bwMode="auto">
          <a:xfrm flipV="1">
            <a:off x="6248400" y="2743200"/>
            <a:ext cx="2286000" cy="1676400"/>
          </a:xfrm>
          <a:prstGeom prst="line">
            <a:avLst/>
          </a:prstGeom>
          <a:noFill/>
          <a:ln w="12700" cap="sq">
            <a:solidFill>
              <a:schemeClr val="accent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2696" name="Line 264"/>
          <p:cNvSpPr>
            <a:spLocks noChangeShapeType="1"/>
          </p:cNvSpPr>
          <p:nvPr/>
        </p:nvSpPr>
        <p:spPr bwMode="auto">
          <a:xfrm flipV="1">
            <a:off x="6248400" y="3048000"/>
            <a:ext cx="3124200" cy="1371600"/>
          </a:xfrm>
          <a:prstGeom prst="line">
            <a:avLst/>
          </a:prstGeom>
          <a:noFill/>
          <a:ln w="12700" cap="sq">
            <a:solidFill>
              <a:schemeClr val="accent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A1EEB36C-9BC3-090C-BB76-75A29CDCC21F}"/>
              </a:ext>
            </a:extLst>
          </p:cNvPr>
          <p:cNvSpPr>
            <a:spLocks noGrp="1" noChangeArrowheads="1"/>
          </p:cNvSpPr>
          <p:nvPr>
            <p:ph type="title"/>
          </p:nvPr>
        </p:nvSpPr>
        <p:spPr>
          <a:xfrm>
            <a:off x="0" y="0"/>
            <a:ext cx="9144000" cy="1384300"/>
          </a:xfrm>
          <a:noFill/>
        </p:spPr>
        <p:txBody>
          <a:bodyPr/>
          <a:lstStyle/>
          <a:p>
            <a:pPr algn="ctr">
              <a:buClr>
                <a:srgbClr val="FFFF00"/>
              </a:buClr>
            </a:pPr>
            <a:r>
              <a:rPr lang="en-US" b="1" dirty="0">
                <a:effectLst/>
                <a:latin typeface="Times New Roman" panose="02020603050405020304" pitchFamily="18" charset="0"/>
                <a:cs typeface="Times New Roman" panose="02020603050405020304" pitchFamily="18" charset="0"/>
              </a:rPr>
              <a:t>Pre-shift Examination Locations</a:t>
            </a:r>
            <a:endParaRPr lang="en-US" sz="4800" b="1" dirty="0">
              <a:effectLst/>
              <a:latin typeface="Times New Roman" panose="02020603050405020304" pitchFamily="18" charset="0"/>
              <a:cs typeface="Times New Roman" panose="02020603050405020304" pitchFamily="18" charset="0"/>
            </a:endParaRPr>
          </a:p>
        </p:txBody>
      </p:sp>
      <p:sp>
        <p:nvSpPr>
          <p:cNvPr id="11" name="Rectangle 3">
            <a:extLst>
              <a:ext uri="{FF2B5EF4-FFF2-40B4-BE49-F238E27FC236}">
                <a16:creationId xmlns:a16="http://schemas.microsoft.com/office/drawing/2014/main" id="{05A7954E-E633-2D7B-FC11-60D4CEAACADB}"/>
              </a:ext>
            </a:extLst>
          </p:cNvPr>
          <p:cNvSpPr txBox="1">
            <a:spLocks noChangeArrowheads="1"/>
          </p:cNvSpPr>
          <p:nvPr/>
        </p:nvSpPr>
        <p:spPr bwMode="auto">
          <a:xfrm>
            <a:off x="1020763" y="1384300"/>
            <a:ext cx="8704351"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FFC000"/>
                </a:solidFill>
                <a:latin typeface="+mn-lt"/>
                <a:ea typeface="+mn-ea"/>
                <a:cs typeface="+mn-cs"/>
              </a:defRPr>
            </a:lvl1pPr>
            <a:lvl2pPr marL="742950" indent="-285750" algn="l" rtl="0" fontAlgn="base">
              <a:spcBef>
                <a:spcPct val="20000"/>
              </a:spcBef>
              <a:spcAft>
                <a:spcPct val="0"/>
              </a:spcAft>
              <a:buChar char="–"/>
              <a:defRPr sz="2800">
                <a:solidFill>
                  <a:srgbClr val="FFC000"/>
                </a:solidFill>
                <a:latin typeface="+mn-lt"/>
              </a:defRPr>
            </a:lvl2pPr>
            <a:lvl3pPr marL="1143000" indent="-228600" algn="l" rtl="0" fontAlgn="base">
              <a:spcBef>
                <a:spcPct val="20000"/>
              </a:spcBef>
              <a:spcAft>
                <a:spcPct val="0"/>
              </a:spcAft>
              <a:buChar char="•"/>
              <a:defRPr sz="2800">
                <a:solidFill>
                  <a:srgbClr val="FFC000"/>
                </a:solidFill>
                <a:latin typeface="+mn-lt"/>
              </a:defRPr>
            </a:lvl3pPr>
            <a:lvl4pPr marL="1600200" indent="-228600" algn="l" rtl="0" fontAlgn="base">
              <a:spcBef>
                <a:spcPct val="20000"/>
              </a:spcBef>
              <a:spcAft>
                <a:spcPct val="0"/>
              </a:spcAft>
              <a:buChar char="–"/>
              <a:defRPr sz="2800">
                <a:solidFill>
                  <a:srgbClr val="FFC000"/>
                </a:solidFill>
                <a:latin typeface="+mn-lt"/>
              </a:defRPr>
            </a:lvl4pPr>
            <a:lvl5pPr marL="2057400" indent="-228600" algn="l" rtl="0" fontAlgn="base">
              <a:spcBef>
                <a:spcPct val="20000"/>
              </a:spcBef>
              <a:spcAft>
                <a:spcPct val="0"/>
              </a:spcAft>
              <a:buChar char="»"/>
              <a:defRPr sz="2800">
                <a:solidFill>
                  <a:srgbClr val="FFC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400">
              <a:lnSpc>
                <a:spcPct val="90000"/>
              </a:lnSpc>
              <a:buClr>
                <a:srgbClr val="92D050"/>
              </a:buClr>
              <a:buFont typeface="Wingdings 3" panose="05040102010807070707" pitchFamily="18" charset="2"/>
              <a:buChar char="u"/>
            </a:pPr>
            <a:r>
              <a:rPr lang="en-US" sz="2800" kern="0" dirty="0">
                <a:solidFill>
                  <a:schemeClr val="tx1"/>
                </a:solidFill>
                <a:latin typeface="Times New Roman" panose="02020603050405020304" pitchFamily="18" charset="0"/>
                <a:cs typeface="Times New Roman" panose="02020603050405020304" pitchFamily="18" charset="0"/>
              </a:rPr>
              <a:t>Underground electrical installations except for pumps listed in 75.340 (b)(2) through (b)(6) and compressors </a:t>
            </a:r>
            <a:r>
              <a:rPr lang="en-US" sz="2800" kern="0" dirty="0">
                <a:solidFill>
                  <a:schemeClr val="tx1"/>
                </a:solidFill>
                <a:highlight>
                  <a:srgbClr val="FFFF00"/>
                </a:highlight>
                <a:latin typeface="Times New Roman" panose="02020603050405020304" pitchFamily="18" charset="0"/>
                <a:cs typeface="Times New Roman" panose="02020603050405020304" pitchFamily="18" charset="0"/>
              </a:rPr>
              <a:t>if </a:t>
            </a:r>
            <a:r>
              <a:rPr lang="en-US" sz="2800" kern="0" dirty="0">
                <a:solidFill>
                  <a:schemeClr val="tx1"/>
                </a:solidFill>
                <a:latin typeface="Times New Roman" panose="02020603050405020304" pitchFamily="18" charset="0"/>
                <a:cs typeface="Times New Roman" panose="02020603050405020304" pitchFamily="18" charset="0"/>
              </a:rPr>
              <a:t>energized during the shift</a:t>
            </a:r>
          </a:p>
          <a:p>
            <a:pPr marL="0" indent="0" defTabSz="914400">
              <a:lnSpc>
                <a:spcPct val="90000"/>
              </a:lnSpc>
              <a:buClr>
                <a:srgbClr val="92D050"/>
              </a:buClr>
              <a:buNone/>
            </a:pPr>
            <a:endParaRPr lang="en-US" sz="2800" kern="0" dirty="0">
              <a:solidFill>
                <a:schemeClr val="tx1"/>
              </a:solidFill>
              <a:latin typeface="Times New Roman" panose="02020603050405020304" pitchFamily="18" charset="0"/>
              <a:cs typeface="Times New Roman" panose="02020603050405020304" pitchFamily="18" charset="0"/>
            </a:endParaRPr>
          </a:p>
          <a:p>
            <a:pPr lvl="1" defTabSz="914400">
              <a:lnSpc>
                <a:spcPct val="90000"/>
              </a:lnSpc>
              <a:buClr>
                <a:schemeClr val="accent1"/>
              </a:buClr>
              <a:buFont typeface="Wingdings 3" panose="05040102010807070707" pitchFamily="18" charset="2"/>
              <a:buChar char="u"/>
            </a:pPr>
            <a:r>
              <a:rPr lang="en-US" kern="0" dirty="0">
                <a:solidFill>
                  <a:schemeClr val="tx1"/>
                </a:solidFill>
                <a:latin typeface="Times New Roman" panose="02020603050405020304" pitchFamily="18" charset="0"/>
                <a:cs typeface="Times New Roman" panose="02020603050405020304" pitchFamily="18" charset="0"/>
              </a:rPr>
              <a:t>Transformer stations</a:t>
            </a:r>
          </a:p>
          <a:p>
            <a:pPr lvl="1" defTabSz="914400">
              <a:lnSpc>
                <a:spcPct val="90000"/>
              </a:lnSpc>
              <a:buClr>
                <a:schemeClr val="accent1"/>
              </a:buClr>
              <a:buFont typeface="Wingdings 3" panose="05040102010807070707" pitchFamily="18" charset="2"/>
              <a:buChar char="u"/>
            </a:pPr>
            <a:r>
              <a:rPr lang="en-US" kern="0" dirty="0">
                <a:solidFill>
                  <a:schemeClr val="tx1"/>
                </a:solidFill>
                <a:latin typeface="Times New Roman" panose="02020603050405020304" pitchFamily="18" charset="0"/>
                <a:cs typeface="Times New Roman" panose="02020603050405020304" pitchFamily="18" charset="0"/>
              </a:rPr>
              <a:t>Battery charging stations</a:t>
            </a:r>
          </a:p>
          <a:p>
            <a:pPr lvl="1" defTabSz="914400">
              <a:lnSpc>
                <a:spcPct val="90000"/>
              </a:lnSpc>
              <a:buClr>
                <a:schemeClr val="accent1"/>
              </a:buClr>
              <a:buFont typeface="Wingdings 3" panose="05040102010807070707" pitchFamily="18" charset="2"/>
              <a:buChar char="u"/>
            </a:pPr>
            <a:r>
              <a:rPr lang="en-US" kern="0" dirty="0">
                <a:solidFill>
                  <a:schemeClr val="tx1"/>
                </a:solidFill>
                <a:latin typeface="Times New Roman" panose="02020603050405020304" pitchFamily="18" charset="0"/>
                <a:cs typeface="Times New Roman" panose="02020603050405020304" pitchFamily="18" charset="0"/>
              </a:rPr>
              <a:t>Substations</a:t>
            </a:r>
          </a:p>
          <a:p>
            <a:pPr lvl="1" defTabSz="914400">
              <a:lnSpc>
                <a:spcPct val="90000"/>
              </a:lnSpc>
              <a:buClr>
                <a:schemeClr val="accent1"/>
              </a:buClr>
              <a:buFont typeface="Wingdings 3" panose="05040102010807070707" pitchFamily="18" charset="2"/>
              <a:buChar char="u"/>
            </a:pPr>
            <a:r>
              <a:rPr lang="en-US" kern="0" dirty="0">
                <a:solidFill>
                  <a:schemeClr val="tx1"/>
                </a:solidFill>
                <a:latin typeface="Times New Roman" panose="02020603050405020304" pitchFamily="18" charset="0"/>
                <a:cs typeface="Times New Roman" panose="02020603050405020304" pitchFamily="18" charset="0"/>
              </a:rPr>
              <a:t>Rectifiers</a:t>
            </a:r>
          </a:p>
          <a:p>
            <a:pPr lvl="1" defTabSz="914400">
              <a:lnSpc>
                <a:spcPct val="90000"/>
              </a:lnSpc>
              <a:buClr>
                <a:schemeClr val="accent1"/>
              </a:buClr>
              <a:buFont typeface="Wingdings 3" panose="05040102010807070707" pitchFamily="18" charset="2"/>
              <a:buChar char="u"/>
            </a:pPr>
            <a:r>
              <a:rPr lang="en-US" kern="0" dirty="0">
                <a:solidFill>
                  <a:schemeClr val="tx1"/>
                </a:solidFill>
                <a:latin typeface="Times New Roman" panose="02020603050405020304" pitchFamily="18" charset="0"/>
                <a:cs typeface="Times New Roman" panose="02020603050405020304" pitchFamily="18" charset="0"/>
              </a:rPr>
              <a:t>Water pumps</a:t>
            </a:r>
            <a:endParaRPr lang="en-US" sz="3200"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8114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E6D2D34-4BB4-460B-8844-027610FB2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High voltage with solid fill">
            <a:extLst>
              <a:ext uri="{FF2B5EF4-FFF2-40B4-BE49-F238E27FC236}">
                <a16:creationId xmlns:a16="http://schemas.microsoft.com/office/drawing/2014/main" id="{F44AE334-3810-D4A5-E49F-1F7B2A9848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1145" y="602673"/>
            <a:ext cx="2766157" cy="2766157"/>
          </a:xfrm>
          <a:prstGeom prst="rect">
            <a:avLst/>
          </a:prstGeom>
        </p:spPr>
      </p:pic>
      <p:grpSp>
        <p:nvGrpSpPr>
          <p:cNvPr id="1033" name="Group 1032">
            <a:extLst>
              <a:ext uri="{FF2B5EF4-FFF2-40B4-BE49-F238E27FC236}">
                <a16:creationId xmlns:a16="http://schemas.microsoft.com/office/drawing/2014/main" id="{C5314570-9B06-4D37-8CBD-EDD67C2FA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4155"/>
            <a:ext cx="2514948" cy="2174333"/>
            <a:chOff x="-305" y="-4155"/>
            <a:chExt cx="2514948" cy="2174333"/>
          </a:xfrm>
        </p:grpSpPr>
        <p:sp>
          <p:nvSpPr>
            <p:cNvPr id="1034" name="Freeform: Shape 1033">
              <a:extLst>
                <a:ext uri="{FF2B5EF4-FFF2-40B4-BE49-F238E27FC236}">
                  <a16:creationId xmlns:a16="http://schemas.microsoft.com/office/drawing/2014/main" id="{A204F55B-358D-4FB5-9979-6724C6415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C4F77C62-9DDF-48D3-A074-159A3276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Freeform: Shape 1035">
              <a:extLst>
                <a:ext uri="{FF2B5EF4-FFF2-40B4-BE49-F238E27FC236}">
                  <a16:creationId xmlns:a16="http://schemas.microsoft.com/office/drawing/2014/main" id="{DEB07022-F30B-49CA-B1DD-A826815C4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37" name="Freeform: Shape 1036">
              <a:extLst>
                <a:ext uri="{FF2B5EF4-FFF2-40B4-BE49-F238E27FC236}">
                  <a16:creationId xmlns:a16="http://schemas.microsoft.com/office/drawing/2014/main" id="{F7C47E16-167C-48BF-9FC9-08787D348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Why submersible pumps are the staple in fluid handling - Quarrying Africa">
            <a:extLst>
              <a:ext uri="{FF2B5EF4-FFF2-40B4-BE49-F238E27FC236}">
                <a16:creationId xmlns:a16="http://schemas.microsoft.com/office/drawing/2014/main" id="{5F754962-B6BE-C30E-F68E-E6A2BDEEF2B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4672" y="3462198"/>
            <a:ext cx="3759105" cy="25092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F55E74-BF1B-995E-3318-513924104D64}"/>
              </a:ext>
            </a:extLst>
          </p:cNvPr>
          <p:cNvSpPr txBox="1"/>
          <p:nvPr/>
        </p:nvSpPr>
        <p:spPr>
          <a:xfrm>
            <a:off x="5368447" y="1574708"/>
            <a:ext cx="6640673" cy="4875969"/>
          </a:xfrm>
          <a:prstGeom prst="rect">
            <a:avLst/>
          </a:prstGeom>
        </p:spPr>
        <p:txBody>
          <a:bodyPr vert="horz" lIns="91440" tIns="45720" rIns="91440" bIns="45720" rtlCol="0" anchor="ctr">
            <a:normAutofit/>
          </a:bodyPr>
          <a:lstStyle/>
          <a:p>
            <a:pPr>
              <a:lnSpc>
                <a:spcPct val="90000"/>
              </a:lnSpc>
              <a:spcAft>
                <a:spcPts val="600"/>
              </a:spcAft>
            </a:pPr>
            <a:r>
              <a:rPr lang="en-US" sz="2800" dirty="0">
                <a:effectLst/>
              </a:rPr>
              <a:t>(b) This section does not apply to—</a:t>
            </a:r>
          </a:p>
          <a:p>
            <a:pPr indent="-228600">
              <a:lnSpc>
                <a:spcPct val="90000"/>
              </a:lnSpc>
              <a:spcAft>
                <a:spcPts val="600"/>
              </a:spcAft>
              <a:buFont typeface="Arial" panose="020B0604020202020204" pitchFamily="34" charset="0"/>
              <a:buChar char="•"/>
            </a:pPr>
            <a:r>
              <a:rPr lang="en-US" sz="2800" dirty="0">
                <a:effectLst/>
              </a:rPr>
              <a:t>(2) Submersible pumps;</a:t>
            </a:r>
          </a:p>
          <a:p>
            <a:pPr indent="-228600">
              <a:lnSpc>
                <a:spcPct val="90000"/>
              </a:lnSpc>
              <a:spcAft>
                <a:spcPts val="600"/>
              </a:spcAft>
              <a:buFont typeface="Arial" panose="020B0604020202020204" pitchFamily="34" charset="0"/>
              <a:buChar char="•"/>
            </a:pPr>
            <a:r>
              <a:rPr lang="en-US" sz="2800" dirty="0">
                <a:effectLst/>
              </a:rPr>
              <a:t>(3) Permissible pumps and associated permissible switchgear;</a:t>
            </a:r>
          </a:p>
          <a:p>
            <a:pPr indent="-228600">
              <a:lnSpc>
                <a:spcPct val="90000"/>
              </a:lnSpc>
              <a:spcAft>
                <a:spcPts val="600"/>
              </a:spcAft>
              <a:buFont typeface="Arial" panose="020B0604020202020204" pitchFamily="34" charset="0"/>
              <a:buChar char="•"/>
            </a:pPr>
            <a:r>
              <a:rPr lang="en-US" sz="2800" dirty="0">
                <a:effectLst/>
              </a:rPr>
              <a:t>(4) Pumps located on or near the section and that are moved as the working section advances or retreats;</a:t>
            </a:r>
          </a:p>
          <a:p>
            <a:pPr indent="-228600">
              <a:lnSpc>
                <a:spcPct val="90000"/>
              </a:lnSpc>
              <a:spcAft>
                <a:spcPts val="600"/>
              </a:spcAft>
              <a:buFont typeface="Arial" panose="020B0604020202020204" pitchFamily="34" charset="0"/>
              <a:buChar char="•"/>
            </a:pPr>
            <a:r>
              <a:rPr lang="en-US" sz="2800" dirty="0">
                <a:effectLst/>
              </a:rPr>
              <a:t>(5) Pumps installed in anthracite mines; and</a:t>
            </a:r>
          </a:p>
          <a:p>
            <a:pPr indent="-228600">
              <a:lnSpc>
                <a:spcPct val="90000"/>
              </a:lnSpc>
              <a:spcAft>
                <a:spcPts val="600"/>
              </a:spcAft>
              <a:buFont typeface="Arial" panose="020B0604020202020204" pitchFamily="34" charset="0"/>
              <a:buChar char="•"/>
            </a:pPr>
            <a:r>
              <a:rPr lang="en-US" sz="2800" dirty="0">
                <a:effectLst/>
              </a:rPr>
              <a:t>(6) Small portable pumps.</a:t>
            </a:r>
          </a:p>
        </p:txBody>
      </p:sp>
    </p:spTree>
    <p:extLst>
      <p:ext uri="{BB962C8B-B14F-4D97-AF65-F5344CB8AC3E}">
        <p14:creationId xmlns:p14="http://schemas.microsoft.com/office/powerpoint/2010/main" val="178267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9392-7998-31B9-10A3-2993C1949FBC}"/>
              </a:ext>
            </a:extLst>
          </p:cNvPr>
          <p:cNvSpPr>
            <a:spLocks noGrp="1"/>
          </p:cNvSpPr>
          <p:nvPr>
            <p:ph type="title"/>
          </p:nvPr>
        </p:nvSpPr>
        <p:spPr>
          <a:xfrm>
            <a:off x="1156851" y="637763"/>
            <a:ext cx="2910051" cy="5576768"/>
          </a:xfrm>
        </p:spPr>
        <p:txBody>
          <a:bodyPr anchor="t">
            <a:normAutofit/>
          </a:bodyPr>
          <a:lstStyle/>
          <a:p>
            <a:r>
              <a:rPr lang="en-US" sz="2300"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MINE FATALITY – On March 2, 2022, a miner was fatally injured when an overhang along the mine rib fell, striking the miner and pushing him against the canopy of a twin boom roof bolting machine.  The miner freed himself from the fall, but later died.  </a:t>
            </a:r>
            <a:br>
              <a:rPr lang="en-US" sz="23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2300" dirty="0">
              <a:solidFill>
                <a:schemeClr val="bg1"/>
              </a:solidFill>
            </a:endParaRPr>
          </a:p>
        </p:txBody>
      </p:sp>
      <p:graphicFrame>
        <p:nvGraphicFramePr>
          <p:cNvPr id="10" name="Content Placeholder 6">
            <a:extLst>
              <a:ext uri="{FF2B5EF4-FFF2-40B4-BE49-F238E27FC236}">
                <a16:creationId xmlns:a16="http://schemas.microsoft.com/office/drawing/2014/main" id="{7204F297-0921-D184-C796-FFBAC6914E9A}"/>
              </a:ext>
            </a:extLst>
          </p:cNvPr>
          <p:cNvGraphicFramePr>
            <a:graphicFrameLocks noGrp="1"/>
          </p:cNvGraphicFramePr>
          <p:nvPr>
            <p:ph idx="1"/>
            <p:extLst>
              <p:ext uri="{D42A27DB-BD31-4B8C-83A1-F6EECF244321}">
                <p14:modId xmlns:p14="http://schemas.microsoft.com/office/powerpoint/2010/main" val="119123010"/>
              </p:ext>
            </p:extLst>
          </p:nvPr>
        </p:nvGraphicFramePr>
        <p:xfrm>
          <a:off x="677334" y="1417639"/>
          <a:ext cx="8596668" cy="4623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1026">
            <a:extLst>
              <a:ext uri="{FF2B5EF4-FFF2-40B4-BE49-F238E27FC236}">
                <a16:creationId xmlns:a16="http://schemas.microsoft.com/office/drawing/2014/main" id="{65B42615-7160-E493-F362-46EBF0840531}"/>
              </a:ext>
            </a:extLst>
          </p:cNvPr>
          <p:cNvSpPr txBox="1">
            <a:spLocks noChangeArrowheads="1"/>
          </p:cNvSpPr>
          <p:nvPr/>
        </p:nvSpPr>
        <p:spPr>
          <a:xfrm>
            <a:off x="436880" y="453884"/>
            <a:ext cx="8229600"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tx1"/>
                </a:solidFill>
                <a:latin typeface="Times New Roman" panose="02020603050405020304" pitchFamily="18" charset="0"/>
                <a:cs typeface="Times New Roman" panose="02020603050405020304" pitchFamily="18" charset="0"/>
              </a:rPr>
              <a:t>Responsibility for Safety</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2934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6" name="Line 2"/>
          <p:cNvSpPr>
            <a:spLocks noChangeShapeType="1"/>
          </p:cNvSpPr>
          <p:nvPr/>
        </p:nvSpPr>
        <p:spPr bwMode="auto">
          <a:xfrm>
            <a:off x="2514600" y="457200"/>
            <a:ext cx="0" cy="0"/>
          </a:xfrm>
          <a:prstGeom prst="line">
            <a:avLst/>
          </a:prstGeom>
          <a:noFill/>
          <a:ln w="9525">
            <a:solidFill>
              <a:schemeClr val="tx1"/>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387" name="Line 3"/>
          <p:cNvSpPr>
            <a:spLocks noChangeShapeType="1"/>
          </p:cNvSpPr>
          <p:nvPr/>
        </p:nvSpPr>
        <p:spPr bwMode="auto">
          <a:xfrm flipH="1">
            <a:off x="1524000" y="1752600"/>
            <a:ext cx="91440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388" name="Line 4"/>
          <p:cNvSpPr>
            <a:spLocks noChangeShapeType="1"/>
          </p:cNvSpPr>
          <p:nvPr/>
        </p:nvSpPr>
        <p:spPr bwMode="auto">
          <a:xfrm>
            <a:off x="1524000" y="3810000"/>
            <a:ext cx="91440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389" name="Rectangle 5"/>
          <p:cNvSpPr>
            <a:spLocks noChangeArrowheads="1"/>
          </p:cNvSpPr>
          <p:nvPr/>
        </p:nvSpPr>
        <p:spPr bwMode="auto">
          <a:xfrm>
            <a:off x="15240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390" name="Rectangle 6"/>
          <p:cNvSpPr>
            <a:spLocks noChangeArrowheads="1"/>
          </p:cNvSpPr>
          <p:nvPr/>
        </p:nvSpPr>
        <p:spPr bwMode="auto">
          <a:xfrm>
            <a:off x="15240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391" name="Rectangle 7"/>
          <p:cNvSpPr>
            <a:spLocks noChangeArrowheads="1"/>
          </p:cNvSpPr>
          <p:nvPr/>
        </p:nvSpPr>
        <p:spPr bwMode="auto">
          <a:xfrm>
            <a:off x="15240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392" name="Rectangle 8"/>
          <p:cNvSpPr>
            <a:spLocks noChangeArrowheads="1"/>
          </p:cNvSpPr>
          <p:nvPr/>
        </p:nvSpPr>
        <p:spPr bwMode="auto">
          <a:xfrm>
            <a:off x="15240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393" name="Rectangle 9"/>
          <p:cNvSpPr>
            <a:spLocks noChangeArrowheads="1"/>
          </p:cNvSpPr>
          <p:nvPr/>
        </p:nvSpPr>
        <p:spPr bwMode="auto">
          <a:xfrm>
            <a:off x="20574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394" name="Rectangle 10"/>
          <p:cNvSpPr>
            <a:spLocks noChangeArrowheads="1"/>
          </p:cNvSpPr>
          <p:nvPr/>
        </p:nvSpPr>
        <p:spPr bwMode="auto">
          <a:xfrm>
            <a:off x="20574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395" name="Rectangle 11"/>
          <p:cNvSpPr>
            <a:spLocks noChangeArrowheads="1"/>
          </p:cNvSpPr>
          <p:nvPr/>
        </p:nvSpPr>
        <p:spPr bwMode="auto">
          <a:xfrm>
            <a:off x="20574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396" name="Rectangle 12"/>
          <p:cNvSpPr>
            <a:spLocks noChangeArrowheads="1"/>
          </p:cNvSpPr>
          <p:nvPr/>
        </p:nvSpPr>
        <p:spPr bwMode="auto">
          <a:xfrm>
            <a:off x="2057400" y="3429000"/>
            <a:ext cx="304800" cy="228600"/>
          </a:xfrm>
          <a:prstGeom prst="rect">
            <a:avLst/>
          </a:prstGeom>
          <a:solidFill>
            <a:schemeClr val="folHlink"/>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397" name="Rectangle 13"/>
          <p:cNvSpPr>
            <a:spLocks noChangeArrowheads="1"/>
          </p:cNvSpPr>
          <p:nvPr/>
        </p:nvSpPr>
        <p:spPr bwMode="auto">
          <a:xfrm>
            <a:off x="2590800" y="2286000"/>
            <a:ext cx="304800" cy="228600"/>
          </a:xfrm>
          <a:prstGeom prst="rect">
            <a:avLst/>
          </a:prstGeom>
          <a:solidFill>
            <a:schemeClr val="folHlink"/>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398" name="Rectangle 14"/>
          <p:cNvSpPr>
            <a:spLocks noChangeArrowheads="1"/>
          </p:cNvSpPr>
          <p:nvPr/>
        </p:nvSpPr>
        <p:spPr bwMode="auto">
          <a:xfrm>
            <a:off x="31242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399" name="Rectangle 15"/>
          <p:cNvSpPr>
            <a:spLocks noChangeArrowheads="1"/>
          </p:cNvSpPr>
          <p:nvPr/>
        </p:nvSpPr>
        <p:spPr bwMode="auto">
          <a:xfrm>
            <a:off x="36576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00" name="Rectangle 16"/>
          <p:cNvSpPr>
            <a:spLocks noChangeArrowheads="1"/>
          </p:cNvSpPr>
          <p:nvPr/>
        </p:nvSpPr>
        <p:spPr bwMode="auto">
          <a:xfrm>
            <a:off x="41910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01" name="Rectangle 17"/>
          <p:cNvSpPr>
            <a:spLocks noChangeArrowheads="1"/>
          </p:cNvSpPr>
          <p:nvPr/>
        </p:nvSpPr>
        <p:spPr bwMode="auto">
          <a:xfrm>
            <a:off x="2590800" y="2667000"/>
            <a:ext cx="304800" cy="228600"/>
          </a:xfrm>
          <a:prstGeom prst="rect">
            <a:avLst/>
          </a:prstGeom>
          <a:solidFill>
            <a:schemeClr val="folHlink"/>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02" name="Rectangle 18"/>
          <p:cNvSpPr>
            <a:spLocks noChangeArrowheads="1"/>
          </p:cNvSpPr>
          <p:nvPr/>
        </p:nvSpPr>
        <p:spPr bwMode="auto">
          <a:xfrm>
            <a:off x="31242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03" name="Rectangle 19"/>
          <p:cNvSpPr>
            <a:spLocks noChangeArrowheads="1"/>
          </p:cNvSpPr>
          <p:nvPr/>
        </p:nvSpPr>
        <p:spPr bwMode="auto">
          <a:xfrm>
            <a:off x="36576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04" name="Rectangle 20"/>
          <p:cNvSpPr>
            <a:spLocks noChangeArrowheads="1"/>
          </p:cNvSpPr>
          <p:nvPr/>
        </p:nvSpPr>
        <p:spPr bwMode="auto">
          <a:xfrm>
            <a:off x="41910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05" name="Rectangle 21"/>
          <p:cNvSpPr>
            <a:spLocks noChangeArrowheads="1"/>
          </p:cNvSpPr>
          <p:nvPr/>
        </p:nvSpPr>
        <p:spPr bwMode="auto">
          <a:xfrm>
            <a:off x="2590800" y="3048000"/>
            <a:ext cx="304800" cy="228600"/>
          </a:xfrm>
          <a:prstGeom prst="rect">
            <a:avLst/>
          </a:prstGeom>
          <a:solidFill>
            <a:schemeClr val="folHlink"/>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06" name="Rectangle 22"/>
          <p:cNvSpPr>
            <a:spLocks noChangeArrowheads="1"/>
          </p:cNvSpPr>
          <p:nvPr/>
        </p:nvSpPr>
        <p:spPr bwMode="auto">
          <a:xfrm>
            <a:off x="31242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07" name="Rectangle 23"/>
          <p:cNvSpPr>
            <a:spLocks noChangeArrowheads="1"/>
          </p:cNvSpPr>
          <p:nvPr/>
        </p:nvSpPr>
        <p:spPr bwMode="auto">
          <a:xfrm>
            <a:off x="36576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08" name="Rectangle 24"/>
          <p:cNvSpPr>
            <a:spLocks noChangeArrowheads="1"/>
          </p:cNvSpPr>
          <p:nvPr/>
        </p:nvSpPr>
        <p:spPr bwMode="auto">
          <a:xfrm>
            <a:off x="2590800" y="3429000"/>
            <a:ext cx="304800" cy="228600"/>
          </a:xfrm>
          <a:prstGeom prst="rect">
            <a:avLst/>
          </a:prstGeom>
          <a:solidFill>
            <a:schemeClr val="folHlink"/>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09" name="Rectangle 25"/>
          <p:cNvSpPr>
            <a:spLocks noChangeArrowheads="1"/>
          </p:cNvSpPr>
          <p:nvPr/>
        </p:nvSpPr>
        <p:spPr bwMode="auto">
          <a:xfrm>
            <a:off x="31242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10" name="Rectangle 26"/>
          <p:cNvSpPr>
            <a:spLocks noChangeArrowheads="1"/>
          </p:cNvSpPr>
          <p:nvPr/>
        </p:nvSpPr>
        <p:spPr bwMode="auto">
          <a:xfrm>
            <a:off x="36576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11" name="Rectangle 27"/>
          <p:cNvSpPr>
            <a:spLocks noChangeArrowheads="1"/>
          </p:cNvSpPr>
          <p:nvPr/>
        </p:nvSpPr>
        <p:spPr bwMode="auto">
          <a:xfrm>
            <a:off x="41910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12" name="Rectangle 28"/>
          <p:cNvSpPr>
            <a:spLocks noChangeArrowheads="1"/>
          </p:cNvSpPr>
          <p:nvPr/>
        </p:nvSpPr>
        <p:spPr bwMode="auto">
          <a:xfrm>
            <a:off x="41910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13" name="Rectangle 29"/>
          <p:cNvSpPr>
            <a:spLocks noChangeArrowheads="1"/>
          </p:cNvSpPr>
          <p:nvPr/>
        </p:nvSpPr>
        <p:spPr bwMode="auto">
          <a:xfrm>
            <a:off x="46482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14" name="Rectangle 30"/>
          <p:cNvSpPr>
            <a:spLocks noChangeArrowheads="1"/>
          </p:cNvSpPr>
          <p:nvPr/>
        </p:nvSpPr>
        <p:spPr bwMode="auto">
          <a:xfrm>
            <a:off x="51054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15" name="Rectangle 31"/>
          <p:cNvSpPr>
            <a:spLocks noChangeArrowheads="1"/>
          </p:cNvSpPr>
          <p:nvPr/>
        </p:nvSpPr>
        <p:spPr bwMode="auto">
          <a:xfrm>
            <a:off x="55626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000" dirty="0">
              <a:solidFill>
                <a:srgbClr val="003366"/>
              </a:solidFill>
              <a:latin typeface="Arial" charset="0"/>
            </a:endParaRPr>
          </a:p>
        </p:txBody>
      </p:sp>
      <p:sp>
        <p:nvSpPr>
          <p:cNvPr id="400416" name="Rectangle 32"/>
          <p:cNvSpPr>
            <a:spLocks noChangeArrowheads="1"/>
          </p:cNvSpPr>
          <p:nvPr/>
        </p:nvSpPr>
        <p:spPr bwMode="auto">
          <a:xfrm>
            <a:off x="46482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17" name="Rectangle 33"/>
          <p:cNvSpPr>
            <a:spLocks noChangeArrowheads="1"/>
          </p:cNvSpPr>
          <p:nvPr/>
        </p:nvSpPr>
        <p:spPr bwMode="auto">
          <a:xfrm>
            <a:off x="46482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18" name="Rectangle 34"/>
          <p:cNvSpPr>
            <a:spLocks noChangeArrowheads="1"/>
          </p:cNvSpPr>
          <p:nvPr/>
        </p:nvSpPr>
        <p:spPr bwMode="auto">
          <a:xfrm>
            <a:off x="46482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19" name="Rectangle 35"/>
          <p:cNvSpPr>
            <a:spLocks noChangeArrowheads="1"/>
          </p:cNvSpPr>
          <p:nvPr/>
        </p:nvSpPr>
        <p:spPr bwMode="auto">
          <a:xfrm>
            <a:off x="51054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20" name="Rectangle 36"/>
          <p:cNvSpPr>
            <a:spLocks noChangeArrowheads="1"/>
          </p:cNvSpPr>
          <p:nvPr/>
        </p:nvSpPr>
        <p:spPr bwMode="auto">
          <a:xfrm>
            <a:off x="51054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21" name="Rectangle 37"/>
          <p:cNvSpPr>
            <a:spLocks noChangeArrowheads="1"/>
          </p:cNvSpPr>
          <p:nvPr/>
        </p:nvSpPr>
        <p:spPr bwMode="auto">
          <a:xfrm>
            <a:off x="51054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22" name="Rectangle 38"/>
          <p:cNvSpPr>
            <a:spLocks noChangeArrowheads="1"/>
          </p:cNvSpPr>
          <p:nvPr/>
        </p:nvSpPr>
        <p:spPr bwMode="auto">
          <a:xfrm>
            <a:off x="55626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23" name="Rectangle 39"/>
          <p:cNvSpPr>
            <a:spLocks noChangeArrowheads="1"/>
          </p:cNvSpPr>
          <p:nvPr/>
        </p:nvSpPr>
        <p:spPr bwMode="auto">
          <a:xfrm>
            <a:off x="55626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24" name="Rectangle 40"/>
          <p:cNvSpPr>
            <a:spLocks noChangeArrowheads="1"/>
          </p:cNvSpPr>
          <p:nvPr/>
        </p:nvSpPr>
        <p:spPr bwMode="auto">
          <a:xfrm>
            <a:off x="55626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25" name="Rectangle 41"/>
          <p:cNvSpPr>
            <a:spLocks noChangeArrowheads="1"/>
          </p:cNvSpPr>
          <p:nvPr/>
        </p:nvSpPr>
        <p:spPr bwMode="auto">
          <a:xfrm>
            <a:off x="60198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26" name="Rectangle 42"/>
          <p:cNvSpPr>
            <a:spLocks noChangeArrowheads="1"/>
          </p:cNvSpPr>
          <p:nvPr/>
        </p:nvSpPr>
        <p:spPr bwMode="auto">
          <a:xfrm>
            <a:off x="60198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27" name="Rectangle 43"/>
          <p:cNvSpPr>
            <a:spLocks noChangeArrowheads="1"/>
          </p:cNvSpPr>
          <p:nvPr/>
        </p:nvSpPr>
        <p:spPr bwMode="auto">
          <a:xfrm>
            <a:off x="60198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28" name="Rectangle 44"/>
          <p:cNvSpPr>
            <a:spLocks noChangeArrowheads="1"/>
          </p:cNvSpPr>
          <p:nvPr/>
        </p:nvSpPr>
        <p:spPr bwMode="auto">
          <a:xfrm>
            <a:off x="60198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29" name="Rectangle 45"/>
          <p:cNvSpPr>
            <a:spLocks noChangeArrowheads="1"/>
          </p:cNvSpPr>
          <p:nvPr/>
        </p:nvSpPr>
        <p:spPr bwMode="auto">
          <a:xfrm>
            <a:off x="64770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30" name="Rectangle 46"/>
          <p:cNvSpPr>
            <a:spLocks noChangeArrowheads="1"/>
          </p:cNvSpPr>
          <p:nvPr/>
        </p:nvSpPr>
        <p:spPr bwMode="auto">
          <a:xfrm>
            <a:off x="64770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31" name="Rectangle 47"/>
          <p:cNvSpPr>
            <a:spLocks noChangeArrowheads="1"/>
          </p:cNvSpPr>
          <p:nvPr/>
        </p:nvSpPr>
        <p:spPr bwMode="auto">
          <a:xfrm>
            <a:off x="64770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32" name="Rectangle 48"/>
          <p:cNvSpPr>
            <a:spLocks noChangeArrowheads="1"/>
          </p:cNvSpPr>
          <p:nvPr/>
        </p:nvSpPr>
        <p:spPr bwMode="auto">
          <a:xfrm>
            <a:off x="64770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33" name="Rectangle 49"/>
          <p:cNvSpPr>
            <a:spLocks noChangeArrowheads="1"/>
          </p:cNvSpPr>
          <p:nvPr/>
        </p:nvSpPr>
        <p:spPr bwMode="auto">
          <a:xfrm>
            <a:off x="69342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34" name="Rectangle 50"/>
          <p:cNvSpPr>
            <a:spLocks noChangeArrowheads="1"/>
          </p:cNvSpPr>
          <p:nvPr/>
        </p:nvSpPr>
        <p:spPr bwMode="auto">
          <a:xfrm>
            <a:off x="69342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35" name="Rectangle 51"/>
          <p:cNvSpPr>
            <a:spLocks noChangeArrowheads="1"/>
          </p:cNvSpPr>
          <p:nvPr/>
        </p:nvSpPr>
        <p:spPr bwMode="auto">
          <a:xfrm>
            <a:off x="69342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36" name="Rectangle 52"/>
          <p:cNvSpPr>
            <a:spLocks noChangeArrowheads="1"/>
          </p:cNvSpPr>
          <p:nvPr/>
        </p:nvSpPr>
        <p:spPr bwMode="auto">
          <a:xfrm>
            <a:off x="69342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37" name="Rectangle 53"/>
          <p:cNvSpPr>
            <a:spLocks noChangeArrowheads="1"/>
          </p:cNvSpPr>
          <p:nvPr/>
        </p:nvSpPr>
        <p:spPr bwMode="auto">
          <a:xfrm>
            <a:off x="73914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38" name="Rectangle 54"/>
          <p:cNvSpPr>
            <a:spLocks noChangeArrowheads="1"/>
          </p:cNvSpPr>
          <p:nvPr/>
        </p:nvSpPr>
        <p:spPr bwMode="auto">
          <a:xfrm>
            <a:off x="78486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39" name="Rectangle 55"/>
          <p:cNvSpPr>
            <a:spLocks noChangeArrowheads="1"/>
          </p:cNvSpPr>
          <p:nvPr/>
        </p:nvSpPr>
        <p:spPr bwMode="auto">
          <a:xfrm>
            <a:off x="83058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40" name="Rectangle 56"/>
          <p:cNvSpPr>
            <a:spLocks noChangeArrowheads="1"/>
          </p:cNvSpPr>
          <p:nvPr/>
        </p:nvSpPr>
        <p:spPr bwMode="auto">
          <a:xfrm>
            <a:off x="87630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41" name="Rectangle 57"/>
          <p:cNvSpPr>
            <a:spLocks noChangeArrowheads="1"/>
          </p:cNvSpPr>
          <p:nvPr/>
        </p:nvSpPr>
        <p:spPr bwMode="auto">
          <a:xfrm>
            <a:off x="92202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42" name="Rectangle 58"/>
          <p:cNvSpPr>
            <a:spLocks noChangeArrowheads="1"/>
          </p:cNvSpPr>
          <p:nvPr/>
        </p:nvSpPr>
        <p:spPr bwMode="auto">
          <a:xfrm>
            <a:off x="96774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43" name="Rectangle 59"/>
          <p:cNvSpPr>
            <a:spLocks noChangeArrowheads="1"/>
          </p:cNvSpPr>
          <p:nvPr/>
        </p:nvSpPr>
        <p:spPr bwMode="auto">
          <a:xfrm>
            <a:off x="10134600" y="2286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44" name="Rectangle 60"/>
          <p:cNvSpPr>
            <a:spLocks noChangeArrowheads="1"/>
          </p:cNvSpPr>
          <p:nvPr/>
        </p:nvSpPr>
        <p:spPr bwMode="auto">
          <a:xfrm>
            <a:off x="73914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45" name="Rectangle 61"/>
          <p:cNvSpPr>
            <a:spLocks noChangeArrowheads="1"/>
          </p:cNvSpPr>
          <p:nvPr/>
        </p:nvSpPr>
        <p:spPr bwMode="auto">
          <a:xfrm>
            <a:off x="73914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46" name="Rectangle 62"/>
          <p:cNvSpPr>
            <a:spLocks noChangeArrowheads="1"/>
          </p:cNvSpPr>
          <p:nvPr/>
        </p:nvSpPr>
        <p:spPr bwMode="auto">
          <a:xfrm>
            <a:off x="73914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47" name="Rectangle 63"/>
          <p:cNvSpPr>
            <a:spLocks noChangeArrowheads="1"/>
          </p:cNvSpPr>
          <p:nvPr/>
        </p:nvSpPr>
        <p:spPr bwMode="auto">
          <a:xfrm>
            <a:off x="78486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48" name="Rectangle 64"/>
          <p:cNvSpPr>
            <a:spLocks noChangeArrowheads="1"/>
          </p:cNvSpPr>
          <p:nvPr/>
        </p:nvSpPr>
        <p:spPr bwMode="auto">
          <a:xfrm>
            <a:off x="83058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49" name="Rectangle 65"/>
          <p:cNvSpPr>
            <a:spLocks noChangeArrowheads="1"/>
          </p:cNvSpPr>
          <p:nvPr/>
        </p:nvSpPr>
        <p:spPr bwMode="auto">
          <a:xfrm>
            <a:off x="87630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50" name="Rectangle 66"/>
          <p:cNvSpPr>
            <a:spLocks noChangeArrowheads="1"/>
          </p:cNvSpPr>
          <p:nvPr/>
        </p:nvSpPr>
        <p:spPr bwMode="auto">
          <a:xfrm>
            <a:off x="92202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51" name="Rectangle 67"/>
          <p:cNvSpPr>
            <a:spLocks noChangeArrowheads="1"/>
          </p:cNvSpPr>
          <p:nvPr/>
        </p:nvSpPr>
        <p:spPr bwMode="auto">
          <a:xfrm>
            <a:off x="96774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52" name="Rectangle 68"/>
          <p:cNvSpPr>
            <a:spLocks noChangeArrowheads="1"/>
          </p:cNvSpPr>
          <p:nvPr/>
        </p:nvSpPr>
        <p:spPr bwMode="auto">
          <a:xfrm>
            <a:off x="10134600" y="2667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53" name="Rectangle 69"/>
          <p:cNvSpPr>
            <a:spLocks noChangeArrowheads="1"/>
          </p:cNvSpPr>
          <p:nvPr/>
        </p:nvSpPr>
        <p:spPr bwMode="auto">
          <a:xfrm>
            <a:off x="78486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54" name="Rectangle 70"/>
          <p:cNvSpPr>
            <a:spLocks noChangeArrowheads="1"/>
          </p:cNvSpPr>
          <p:nvPr/>
        </p:nvSpPr>
        <p:spPr bwMode="auto">
          <a:xfrm>
            <a:off x="83058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55" name="Rectangle 71"/>
          <p:cNvSpPr>
            <a:spLocks noChangeArrowheads="1"/>
          </p:cNvSpPr>
          <p:nvPr/>
        </p:nvSpPr>
        <p:spPr bwMode="auto">
          <a:xfrm>
            <a:off x="87630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56" name="Rectangle 72"/>
          <p:cNvSpPr>
            <a:spLocks noChangeArrowheads="1"/>
          </p:cNvSpPr>
          <p:nvPr/>
        </p:nvSpPr>
        <p:spPr bwMode="auto">
          <a:xfrm>
            <a:off x="92202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57" name="Rectangle 73"/>
          <p:cNvSpPr>
            <a:spLocks noChangeArrowheads="1"/>
          </p:cNvSpPr>
          <p:nvPr/>
        </p:nvSpPr>
        <p:spPr bwMode="auto">
          <a:xfrm>
            <a:off x="96774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58" name="Rectangle 74"/>
          <p:cNvSpPr>
            <a:spLocks noChangeArrowheads="1"/>
          </p:cNvSpPr>
          <p:nvPr/>
        </p:nvSpPr>
        <p:spPr bwMode="auto">
          <a:xfrm>
            <a:off x="10134600" y="3048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59" name="Rectangle 75"/>
          <p:cNvSpPr>
            <a:spLocks noChangeArrowheads="1"/>
          </p:cNvSpPr>
          <p:nvPr/>
        </p:nvSpPr>
        <p:spPr bwMode="auto">
          <a:xfrm>
            <a:off x="78486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60" name="Rectangle 76"/>
          <p:cNvSpPr>
            <a:spLocks noChangeArrowheads="1"/>
          </p:cNvSpPr>
          <p:nvPr/>
        </p:nvSpPr>
        <p:spPr bwMode="auto">
          <a:xfrm>
            <a:off x="83058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61" name="Rectangle 77"/>
          <p:cNvSpPr>
            <a:spLocks noChangeArrowheads="1"/>
          </p:cNvSpPr>
          <p:nvPr/>
        </p:nvSpPr>
        <p:spPr bwMode="auto">
          <a:xfrm>
            <a:off x="87630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62" name="Rectangle 78"/>
          <p:cNvSpPr>
            <a:spLocks noChangeArrowheads="1"/>
          </p:cNvSpPr>
          <p:nvPr/>
        </p:nvSpPr>
        <p:spPr bwMode="auto">
          <a:xfrm>
            <a:off x="92202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63" name="Rectangle 79"/>
          <p:cNvSpPr>
            <a:spLocks noChangeArrowheads="1"/>
          </p:cNvSpPr>
          <p:nvPr/>
        </p:nvSpPr>
        <p:spPr bwMode="auto">
          <a:xfrm>
            <a:off x="96774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64" name="Rectangle 80"/>
          <p:cNvSpPr>
            <a:spLocks noChangeArrowheads="1"/>
          </p:cNvSpPr>
          <p:nvPr/>
        </p:nvSpPr>
        <p:spPr bwMode="auto">
          <a:xfrm>
            <a:off x="10134600" y="3429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65" name="Line 81"/>
          <p:cNvSpPr>
            <a:spLocks noChangeShapeType="1"/>
          </p:cNvSpPr>
          <p:nvPr/>
        </p:nvSpPr>
        <p:spPr bwMode="auto">
          <a:xfrm flipV="1">
            <a:off x="9144000" y="1524000"/>
            <a:ext cx="0" cy="152400"/>
          </a:xfrm>
          <a:prstGeom prst="line">
            <a:avLst/>
          </a:prstGeom>
          <a:noFill/>
          <a:ln w="9525">
            <a:solidFill>
              <a:schemeClr val="tx1"/>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66" name="Line 82"/>
          <p:cNvSpPr>
            <a:spLocks noChangeShapeType="1"/>
          </p:cNvSpPr>
          <p:nvPr/>
        </p:nvSpPr>
        <p:spPr bwMode="auto">
          <a:xfrm>
            <a:off x="1828800" y="2743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67" name="Line 83"/>
          <p:cNvSpPr>
            <a:spLocks noChangeShapeType="1"/>
          </p:cNvSpPr>
          <p:nvPr/>
        </p:nvSpPr>
        <p:spPr bwMode="auto">
          <a:xfrm>
            <a:off x="2362200" y="2743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68" name="Line 84"/>
          <p:cNvSpPr>
            <a:spLocks noChangeShapeType="1"/>
          </p:cNvSpPr>
          <p:nvPr/>
        </p:nvSpPr>
        <p:spPr bwMode="auto">
          <a:xfrm>
            <a:off x="2895600" y="2819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69" name="Line 85"/>
          <p:cNvSpPr>
            <a:spLocks noChangeShapeType="1"/>
          </p:cNvSpPr>
          <p:nvPr/>
        </p:nvSpPr>
        <p:spPr bwMode="auto">
          <a:xfrm>
            <a:off x="3429000" y="2743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70" name="Line 86"/>
          <p:cNvSpPr>
            <a:spLocks noChangeShapeType="1"/>
          </p:cNvSpPr>
          <p:nvPr/>
        </p:nvSpPr>
        <p:spPr bwMode="auto">
          <a:xfrm>
            <a:off x="3962400" y="2743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72" name="Line 88"/>
          <p:cNvSpPr>
            <a:spLocks noChangeShapeType="1"/>
          </p:cNvSpPr>
          <p:nvPr/>
        </p:nvSpPr>
        <p:spPr bwMode="auto">
          <a:xfrm>
            <a:off x="49530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73" name="Line 89"/>
          <p:cNvSpPr>
            <a:spLocks noChangeShapeType="1"/>
          </p:cNvSpPr>
          <p:nvPr/>
        </p:nvSpPr>
        <p:spPr bwMode="auto">
          <a:xfrm>
            <a:off x="54102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74" name="Line 90"/>
          <p:cNvSpPr>
            <a:spLocks noChangeShapeType="1"/>
          </p:cNvSpPr>
          <p:nvPr/>
        </p:nvSpPr>
        <p:spPr bwMode="auto">
          <a:xfrm>
            <a:off x="58674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75" name="Line 91"/>
          <p:cNvSpPr>
            <a:spLocks noChangeShapeType="1"/>
          </p:cNvSpPr>
          <p:nvPr/>
        </p:nvSpPr>
        <p:spPr bwMode="auto">
          <a:xfrm>
            <a:off x="63246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76" name="Line 92"/>
          <p:cNvSpPr>
            <a:spLocks noChangeShapeType="1"/>
          </p:cNvSpPr>
          <p:nvPr/>
        </p:nvSpPr>
        <p:spPr bwMode="auto">
          <a:xfrm>
            <a:off x="67818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77" name="Line 93"/>
          <p:cNvSpPr>
            <a:spLocks noChangeShapeType="1"/>
          </p:cNvSpPr>
          <p:nvPr/>
        </p:nvSpPr>
        <p:spPr bwMode="auto">
          <a:xfrm>
            <a:off x="72390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78" name="Line 94"/>
          <p:cNvSpPr>
            <a:spLocks noChangeShapeType="1"/>
          </p:cNvSpPr>
          <p:nvPr/>
        </p:nvSpPr>
        <p:spPr bwMode="auto">
          <a:xfrm>
            <a:off x="9067800" y="2743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80" name="Line 96"/>
          <p:cNvSpPr>
            <a:spLocks noChangeShapeType="1"/>
          </p:cNvSpPr>
          <p:nvPr/>
        </p:nvSpPr>
        <p:spPr bwMode="auto">
          <a:xfrm>
            <a:off x="1828800" y="2819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81" name="Line 97"/>
          <p:cNvSpPr>
            <a:spLocks noChangeShapeType="1"/>
          </p:cNvSpPr>
          <p:nvPr/>
        </p:nvSpPr>
        <p:spPr bwMode="auto">
          <a:xfrm>
            <a:off x="2362200" y="2819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82" name="Line 98"/>
          <p:cNvSpPr>
            <a:spLocks noChangeShapeType="1"/>
          </p:cNvSpPr>
          <p:nvPr/>
        </p:nvSpPr>
        <p:spPr bwMode="auto">
          <a:xfrm>
            <a:off x="2895600" y="2743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83" name="Line 99"/>
          <p:cNvSpPr>
            <a:spLocks noChangeShapeType="1"/>
          </p:cNvSpPr>
          <p:nvPr/>
        </p:nvSpPr>
        <p:spPr bwMode="auto">
          <a:xfrm>
            <a:off x="3429000" y="2819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84" name="Line 100"/>
          <p:cNvSpPr>
            <a:spLocks noChangeShapeType="1"/>
          </p:cNvSpPr>
          <p:nvPr/>
        </p:nvSpPr>
        <p:spPr bwMode="auto">
          <a:xfrm>
            <a:off x="3962400" y="2819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86" name="Line 102"/>
          <p:cNvSpPr>
            <a:spLocks noChangeShapeType="1"/>
          </p:cNvSpPr>
          <p:nvPr/>
        </p:nvSpPr>
        <p:spPr bwMode="auto">
          <a:xfrm>
            <a:off x="49530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87" name="Line 103"/>
          <p:cNvSpPr>
            <a:spLocks noChangeShapeType="1"/>
          </p:cNvSpPr>
          <p:nvPr/>
        </p:nvSpPr>
        <p:spPr bwMode="auto">
          <a:xfrm>
            <a:off x="54102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88" name="Line 104"/>
          <p:cNvSpPr>
            <a:spLocks noChangeShapeType="1"/>
          </p:cNvSpPr>
          <p:nvPr/>
        </p:nvSpPr>
        <p:spPr bwMode="auto">
          <a:xfrm>
            <a:off x="58674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89" name="Line 105"/>
          <p:cNvSpPr>
            <a:spLocks noChangeShapeType="1"/>
          </p:cNvSpPr>
          <p:nvPr/>
        </p:nvSpPr>
        <p:spPr bwMode="auto">
          <a:xfrm>
            <a:off x="63246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90" name="Line 106"/>
          <p:cNvSpPr>
            <a:spLocks noChangeShapeType="1"/>
          </p:cNvSpPr>
          <p:nvPr/>
        </p:nvSpPr>
        <p:spPr bwMode="auto">
          <a:xfrm>
            <a:off x="67818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91" name="Line 107"/>
          <p:cNvSpPr>
            <a:spLocks noChangeShapeType="1"/>
          </p:cNvSpPr>
          <p:nvPr/>
        </p:nvSpPr>
        <p:spPr bwMode="auto">
          <a:xfrm>
            <a:off x="72390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92" name="Line 108"/>
          <p:cNvSpPr>
            <a:spLocks noChangeShapeType="1"/>
          </p:cNvSpPr>
          <p:nvPr/>
        </p:nvSpPr>
        <p:spPr bwMode="auto">
          <a:xfrm>
            <a:off x="9067800" y="2819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94" name="Line 110"/>
          <p:cNvSpPr>
            <a:spLocks noChangeShapeType="1"/>
          </p:cNvSpPr>
          <p:nvPr/>
        </p:nvSpPr>
        <p:spPr bwMode="auto">
          <a:xfrm>
            <a:off x="1828800" y="3124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95" name="Line 111"/>
          <p:cNvSpPr>
            <a:spLocks noChangeShapeType="1"/>
          </p:cNvSpPr>
          <p:nvPr/>
        </p:nvSpPr>
        <p:spPr bwMode="auto">
          <a:xfrm>
            <a:off x="2362200" y="3124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96" name="Line 112"/>
          <p:cNvSpPr>
            <a:spLocks noChangeShapeType="1"/>
          </p:cNvSpPr>
          <p:nvPr/>
        </p:nvSpPr>
        <p:spPr bwMode="auto">
          <a:xfrm>
            <a:off x="2895600" y="3124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97" name="Line 113"/>
          <p:cNvSpPr>
            <a:spLocks noChangeShapeType="1"/>
          </p:cNvSpPr>
          <p:nvPr/>
        </p:nvSpPr>
        <p:spPr bwMode="auto">
          <a:xfrm>
            <a:off x="3429000" y="3124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498" name="Line 114"/>
          <p:cNvSpPr>
            <a:spLocks noChangeShapeType="1"/>
          </p:cNvSpPr>
          <p:nvPr/>
        </p:nvSpPr>
        <p:spPr bwMode="auto">
          <a:xfrm>
            <a:off x="3962400" y="3124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00" name="Line 116"/>
          <p:cNvSpPr>
            <a:spLocks noChangeShapeType="1"/>
          </p:cNvSpPr>
          <p:nvPr/>
        </p:nvSpPr>
        <p:spPr bwMode="auto">
          <a:xfrm>
            <a:off x="49530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01" name="Line 117"/>
          <p:cNvSpPr>
            <a:spLocks noChangeShapeType="1"/>
          </p:cNvSpPr>
          <p:nvPr/>
        </p:nvSpPr>
        <p:spPr bwMode="auto">
          <a:xfrm>
            <a:off x="54102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02" name="Line 118"/>
          <p:cNvSpPr>
            <a:spLocks noChangeShapeType="1"/>
          </p:cNvSpPr>
          <p:nvPr/>
        </p:nvSpPr>
        <p:spPr bwMode="auto">
          <a:xfrm>
            <a:off x="58674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03" name="Line 119"/>
          <p:cNvSpPr>
            <a:spLocks noChangeShapeType="1"/>
          </p:cNvSpPr>
          <p:nvPr/>
        </p:nvSpPr>
        <p:spPr bwMode="auto">
          <a:xfrm>
            <a:off x="63246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04" name="Line 120"/>
          <p:cNvSpPr>
            <a:spLocks noChangeShapeType="1"/>
          </p:cNvSpPr>
          <p:nvPr/>
        </p:nvSpPr>
        <p:spPr bwMode="auto">
          <a:xfrm>
            <a:off x="67818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05" name="Line 121"/>
          <p:cNvSpPr>
            <a:spLocks noChangeShapeType="1"/>
          </p:cNvSpPr>
          <p:nvPr/>
        </p:nvSpPr>
        <p:spPr bwMode="auto">
          <a:xfrm>
            <a:off x="72390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06" name="Line 122"/>
          <p:cNvSpPr>
            <a:spLocks noChangeShapeType="1"/>
          </p:cNvSpPr>
          <p:nvPr/>
        </p:nvSpPr>
        <p:spPr bwMode="auto">
          <a:xfrm>
            <a:off x="9067800" y="3124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08" name="Line 124"/>
          <p:cNvSpPr>
            <a:spLocks noChangeShapeType="1"/>
          </p:cNvSpPr>
          <p:nvPr/>
        </p:nvSpPr>
        <p:spPr bwMode="auto">
          <a:xfrm>
            <a:off x="1828800" y="3200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09" name="Line 125"/>
          <p:cNvSpPr>
            <a:spLocks noChangeShapeType="1"/>
          </p:cNvSpPr>
          <p:nvPr/>
        </p:nvSpPr>
        <p:spPr bwMode="auto">
          <a:xfrm>
            <a:off x="2362200" y="3200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10" name="Line 126"/>
          <p:cNvSpPr>
            <a:spLocks noChangeShapeType="1"/>
          </p:cNvSpPr>
          <p:nvPr/>
        </p:nvSpPr>
        <p:spPr bwMode="auto">
          <a:xfrm>
            <a:off x="2895600" y="3200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11" name="Line 127"/>
          <p:cNvSpPr>
            <a:spLocks noChangeShapeType="1"/>
          </p:cNvSpPr>
          <p:nvPr/>
        </p:nvSpPr>
        <p:spPr bwMode="auto">
          <a:xfrm>
            <a:off x="3429000" y="3200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12" name="Line 128"/>
          <p:cNvSpPr>
            <a:spLocks noChangeShapeType="1"/>
          </p:cNvSpPr>
          <p:nvPr/>
        </p:nvSpPr>
        <p:spPr bwMode="auto">
          <a:xfrm>
            <a:off x="3962400" y="3200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14" name="Line 130"/>
          <p:cNvSpPr>
            <a:spLocks noChangeShapeType="1"/>
          </p:cNvSpPr>
          <p:nvPr/>
        </p:nvSpPr>
        <p:spPr bwMode="auto">
          <a:xfrm>
            <a:off x="49530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15" name="Line 131"/>
          <p:cNvSpPr>
            <a:spLocks noChangeShapeType="1"/>
          </p:cNvSpPr>
          <p:nvPr/>
        </p:nvSpPr>
        <p:spPr bwMode="auto">
          <a:xfrm>
            <a:off x="54102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16" name="Line 132"/>
          <p:cNvSpPr>
            <a:spLocks noChangeShapeType="1"/>
          </p:cNvSpPr>
          <p:nvPr/>
        </p:nvSpPr>
        <p:spPr bwMode="auto">
          <a:xfrm>
            <a:off x="58674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17" name="Line 133"/>
          <p:cNvSpPr>
            <a:spLocks noChangeShapeType="1"/>
          </p:cNvSpPr>
          <p:nvPr/>
        </p:nvSpPr>
        <p:spPr bwMode="auto">
          <a:xfrm>
            <a:off x="63246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18" name="Line 134"/>
          <p:cNvSpPr>
            <a:spLocks noChangeShapeType="1"/>
          </p:cNvSpPr>
          <p:nvPr/>
        </p:nvSpPr>
        <p:spPr bwMode="auto">
          <a:xfrm>
            <a:off x="67818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19" name="Line 135"/>
          <p:cNvSpPr>
            <a:spLocks noChangeShapeType="1"/>
          </p:cNvSpPr>
          <p:nvPr/>
        </p:nvSpPr>
        <p:spPr bwMode="auto">
          <a:xfrm>
            <a:off x="72390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20" name="Line 136"/>
          <p:cNvSpPr>
            <a:spLocks noChangeShapeType="1"/>
          </p:cNvSpPr>
          <p:nvPr/>
        </p:nvSpPr>
        <p:spPr bwMode="auto">
          <a:xfrm>
            <a:off x="9067800" y="3200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22" name="Line 138"/>
          <p:cNvSpPr>
            <a:spLocks noChangeShapeType="1"/>
          </p:cNvSpPr>
          <p:nvPr/>
        </p:nvSpPr>
        <p:spPr bwMode="auto">
          <a:xfrm>
            <a:off x="1905000" y="3733800"/>
            <a:ext cx="304800" cy="0"/>
          </a:xfrm>
          <a:prstGeom prst="line">
            <a:avLst/>
          </a:prstGeom>
          <a:noFill/>
          <a:ln w="28575">
            <a:solidFill>
              <a:schemeClr val="bg1"/>
            </a:solidFill>
            <a:round/>
            <a:headEnd/>
            <a:tailEnd type="triangle" w="med" len="me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23" name="Line 139"/>
          <p:cNvSpPr>
            <a:spLocks noChangeShapeType="1"/>
          </p:cNvSpPr>
          <p:nvPr/>
        </p:nvSpPr>
        <p:spPr bwMode="auto">
          <a:xfrm>
            <a:off x="1828800" y="3352800"/>
            <a:ext cx="228600" cy="0"/>
          </a:xfrm>
          <a:prstGeom prst="line">
            <a:avLst/>
          </a:prstGeom>
          <a:noFill/>
          <a:ln w="28575">
            <a:solidFill>
              <a:schemeClr val="bg1"/>
            </a:solidFill>
            <a:round/>
            <a:headEnd/>
            <a:tailEnd type="triangle" w="med" len="me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24" name="Line 140"/>
          <p:cNvSpPr>
            <a:spLocks noChangeShapeType="1"/>
          </p:cNvSpPr>
          <p:nvPr/>
        </p:nvSpPr>
        <p:spPr bwMode="auto">
          <a:xfrm>
            <a:off x="2514600" y="2971800"/>
            <a:ext cx="7162800" cy="0"/>
          </a:xfrm>
          <a:prstGeom prst="line">
            <a:avLst/>
          </a:prstGeom>
          <a:noFill/>
          <a:ln w="12700">
            <a:solidFill>
              <a:schemeClr val="bg2"/>
            </a:solidFill>
            <a:prstDash val="lgDash"/>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25" name="Text Box 141"/>
          <p:cNvSpPr txBox="1">
            <a:spLocks noChangeArrowheads="1"/>
          </p:cNvSpPr>
          <p:nvPr/>
        </p:nvSpPr>
        <p:spPr bwMode="auto">
          <a:xfrm>
            <a:off x="4800600" y="2819400"/>
            <a:ext cx="184150" cy="304800"/>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endParaRPr lang="en-US" sz="1400" b="1" dirty="0">
              <a:solidFill>
                <a:srgbClr val="003366"/>
              </a:solidFill>
              <a:latin typeface="Arial" charset="0"/>
            </a:endParaRPr>
          </a:p>
        </p:txBody>
      </p:sp>
      <p:sp>
        <p:nvSpPr>
          <p:cNvPr id="400526" name="Line 142"/>
          <p:cNvSpPr>
            <a:spLocks noChangeShapeType="1"/>
          </p:cNvSpPr>
          <p:nvPr/>
        </p:nvSpPr>
        <p:spPr bwMode="auto">
          <a:xfrm>
            <a:off x="2286000" y="2971800"/>
            <a:ext cx="457200" cy="0"/>
          </a:xfrm>
          <a:prstGeom prst="line">
            <a:avLst/>
          </a:prstGeom>
          <a:noFill/>
          <a:ln w="12700"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27" name="Line 143"/>
          <p:cNvSpPr>
            <a:spLocks noChangeShapeType="1"/>
          </p:cNvSpPr>
          <p:nvPr/>
        </p:nvSpPr>
        <p:spPr bwMode="auto">
          <a:xfrm>
            <a:off x="3810000" y="2971800"/>
            <a:ext cx="457200" cy="0"/>
          </a:xfrm>
          <a:prstGeom prst="line">
            <a:avLst/>
          </a:prstGeom>
          <a:noFill/>
          <a:ln w="12700"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28" name="Line 144"/>
          <p:cNvSpPr>
            <a:spLocks noChangeShapeType="1"/>
          </p:cNvSpPr>
          <p:nvPr/>
        </p:nvSpPr>
        <p:spPr bwMode="auto">
          <a:xfrm>
            <a:off x="5867400" y="2971800"/>
            <a:ext cx="457200" cy="0"/>
          </a:xfrm>
          <a:prstGeom prst="line">
            <a:avLst/>
          </a:prstGeom>
          <a:noFill/>
          <a:ln w="12700"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29" name="Line 145"/>
          <p:cNvSpPr>
            <a:spLocks noChangeShapeType="1"/>
          </p:cNvSpPr>
          <p:nvPr/>
        </p:nvSpPr>
        <p:spPr bwMode="auto">
          <a:xfrm>
            <a:off x="7239000" y="2971800"/>
            <a:ext cx="457200" cy="0"/>
          </a:xfrm>
          <a:prstGeom prst="line">
            <a:avLst/>
          </a:prstGeom>
          <a:noFill/>
          <a:ln w="12700"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34" name="Line 150"/>
          <p:cNvSpPr>
            <a:spLocks noChangeShapeType="1"/>
          </p:cNvSpPr>
          <p:nvPr/>
        </p:nvSpPr>
        <p:spPr bwMode="auto">
          <a:xfrm>
            <a:off x="7696200" y="2743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35" name="Line 151"/>
          <p:cNvSpPr>
            <a:spLocks noChangeShapeType="1"/>
          </p:cNvSpPr>
          <p:nvPr/>
        </p:nvSpPr>
        <p:spPr bwMode="auto">
          <a:xfrm>
            <a:off x="7696200" y="2819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36" name="Line 152"/>
          <p:cNvSpPr>
            <a:spLocks noChangeShapeType="1"/>
          </p:cNvSpPr>
          <p:nvPr/>
        </p:nvSpPr>
        <p:spPr bwMode="auto">
          <a:xfrm>
            <a:off x="7696200" y="3124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37" name="Line 153"/>
          <p:cNvSpPr>
            <a:spLocks noChangeShapeType="1"/>
          </p:cNvSpPr>
          <p:nvPr/>
        </p:nvSpPr>
        <p:spPr bwMode="auto">
          <a:xfrm>
            <a:off x="7696200" y="3200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38" name="Line 154"/>
          <p:cNvSpPr>
            <a:spLocks noChangeShapeType="1"/>
          </p:cNvSpPr>
          <p:nvPr/>
        </p:nvSpPr>
        <p:spPr bwMode="auto">
          <a:xfrm>
            <a:off x="8153400" y="2743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39" name="Line 155"/>
          <p:cNvSpPr>
            <a:spLocks noChangeShapeType="1"/>
          </p:cNvSpPr>
          <p:nvPr/>
        </p:nvSpPr>
        <p:spPr bwMode="auto">
          <a:xfrm>
            <a:off x="8153400" y="2819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40" name="Line 156"/>
          <p:cNvSpPr>
            <a:spLocks noChangeShapeType="1"/>
          </p:cNvSpPr>
          <p:nvPr/>
        </p:nvSpPr>
        <p:spPr bwMode="auto">
          <a:xfrm>
            <a:off x="8153400" y="3200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41" name="Line 157"/>
          <p:cNvSpPr>
            <a:spLocks noChangeShapeType="1"/>
          </p:cNvSpPr>
          <p:nvPr/>
        </p:nvSpPr>
        <p:spPr bwMode="auto">
          <a:xfrm>
            <a:off x="8153400" y="3124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42" name="Line 158"/>
          <p:cNvSpPr>
            <a:spLocks noChangeShapeType="1"/>
          </p:cNvSpPr>
          <p:nvPr/>
        </p:nvSpPr>
        <p:spPr bwMode="auto">
          <a:xfrm>
            <a:off x="8610600" y="3200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43" name="Line 159"/>
          <p:cNvSpPr>
            <a:spLocks noChangeShapeType="1"/>
          </p:cNvSpPr>
          <p:nvPr/>
        </p:nvSpPr>
        <p:spPr bwMode="auto">
          <a:xfrm>
            <a:off x="8610600" y="3124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44" name="Line 160"/>
          <p:cNvSpPr>
            <a:spLocks noChangeShapeType="1"/>
          </p:cNvSpPr>
          <p:nvPr/>
        </p:nvSpPr>
        <p:spPr bwMode="auto">
          <a:xfrm>
            <a:off x="2895600" y="3352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45" name="Line 161"/>
          <p:cNvSpPr>
            <a:spLocks noChangeShapeType="1"/>
          </p:cNvSpPr>
          <p:nvPr/>
        </p:nvSpPr>
        <p:spPr bwMode="auto">
          <a:xfrm>
            <a:off x="3886200" y="3352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46" name="Line 162"/>
          <p:cNvSpPr>
            <a:spLocks noChangeShapeType="1"/>
          </p:cNvSpPr>
          <p:nvPr/>
        </p:nvSpPr>
        <p:spPr bwMode="auto">
          <a:xfrm>
            <a:off x="3657600" y="3733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47" name="Line 163"/>
          <p:cNvSpPr>
            <a:spLocks noChangeShapeType="1"/>
          </p:cNvSpPr>
          <p:nvPr/>
        </p:nvSpPr>
        <p:spPr bwMode="auto">
          <a:xfrm>
            <a:off x="5334000" y="3352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48" name="Line 164"/>
          <p:cNvSpPr>
            <a:spLocks noChangeShapeType="1"/>
          </p:cNvSpPr>
          <p:nvPr/>
        </p:nvSpPr>
        <p:spPr bwMode="auto">
          <a:xfrm>
            <a:off x="7543800" y="3352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49" name="Line 165"/>
          <p:cNvSpPr>
            <a:spLocks noChangeShapeType="1"/>
          </p:cNvSpPr>
          <p:nvPr/>
        </p:nvSpPr>
        <p:spPr bwMode="auto">
          <a:xfrm>
            <a:off x="6172200" y="3733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58" name="Line 174"/>
          <p:cNvSpPr>
            <a:spLocks noChangeShapeType="1"/>
          </p:cNvSpPr>
          <p:nvPr/>
        </p:nvSpPr>
        <p:spPr bwMode="auto">
          <a:xfrm>
            <a:off x="8991600" y="2590800"/>
            <a:ext cx="457200" cy="76200"/>
          </a:xfrm>
          <a:prstGeom prst="line">
            <a:avLst/>
          </a:prstGeom>
          <a:noFill/>
          <a:ln w="12700" cap="sq">
            <a:solidFill>
              <a:schemeClr val="tx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59" name="Line 175"/>
          <p:cNvSpPr>
            <a:spLocks noChangeShapeType="1"/>
          </p:cNvSpPr>
          <p:nvPr/>
        </p:nvSpPr>
        <p:spPr bwMode="auto">
          <a:xfrm>
            <a:off x="8534400" y="3733800"/>
            <a:ext cx="457200" cy="0"/>
          </a:xfrm>
          <a:prstGeom prst="line">
            <a:avLst/>
          </a:prstGeom>
          <a:noFill/>
          <a:ln w="28575" cap="sq">
            <a:solidFill>
              <a:schemeClr val="bg1"/>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62" name="Text Box 178"/>
          <p:cNvSpPr txBox="1">
            <a:spLocks noChangeArrowheads="1"/>
          </p:cNvSpPr>
          <p:nvPr/>
        </p:nvSpPr>
        <p:spPr bwMode="auto">
          <a:xfrm>
            <a:off x="8001000" y="304800"/>
            <a:ext cx="184150" cy="304800"/>
          </a:xfrm>
          <a:prstGeom prst="rect">
            <a:avLst/>
          </a:prstGeom>
          <a:noFill/>
          <a:ln w="12700" cap="sq">
            <a:noFill/>
            <a:miter lim="800000"/>
            <a:headEnd type="none" w="sm" len="sm"/>
            <a:tailEnd type="none" w="sm" len="sm"/>
          </a:ln>
          <a:effectLst/>
        </p:spPr>
        <p:txBody>
          <a:bodyPr wrap="none">
            <a:spAutoFit/>
          </a:bodyPr>
          <a:lstStyle/>
          <a:p>
            <a:pPr defTabSz="914400" eaLnBrk="0" fontAlgn="base" hangingPunct="0">
              <a:spcBef>
                <a:spcPct val="0"/>
              </a:spcBef>
              <a:spcAft>
                <a:spcPct val="0"/>
              </a:spcAft>
            </a:pPr>
            <a:endParaRPr lang="en-US" sz="1400" b="1" dirty="0">
              <a:solidFill>
                <a:srgbClr val="003366"/>
              </a:solidFill>
              <a:latin typeface="Arial" charset="0"/>
            </a:endParaRPr>
          </a:p>
        </p:txBody>
      </p:sp>
      <p:sp>
        <p:nvSpPr>
          <p:cNvPr id="400563" name="Line 179"/>
          <p:cNvSpPr>
            <a:spLocks noChangeShapeType="1"/>
          </p:cNvSpPr>
          <p:nvPr/>
        </p:nvSpPr>
        <p:spPr bwMode="auto">
          <a:xfrm>
            <a:off x="8610600" y="2743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64" name="Line 180"/>
          <p:cNvSpPr>
            <a:spLocks noChangeShapeType="1"/>
          </p:cNvSpPr>
          <p:nvPr/>
        </p:nvSpPr>
        <p:spPr bwMode="auto">
          <a:xfrm>
            <a:off x="8610600" y="2819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65" name="Line 181"/>
          <p:cNvSpPr>
            <a:spLocks noChangeShapeType="1"/>
          </p:cNvSpPr>
          <p:nvPr/>
        </p:nvSpPr>
        <p:spPr bwMode="auto">
          <a:xfrm>
            <a:off x="9525000" y="2743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66" name="Line 182"/>
          <p:cNvSpPr>
            <a:spLocks noChangeShapeType="1"/>
          </p:cNvSpPr>
          <p:nvPr/>
        </p:nvSpPr>
        <p:spPr bwMode="auto">
          <a:xfrm>
            <a:off x="9525000" y="2819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67" name="Line 183"/>
          <p:cNvSpPr>
            <a:spLocks noChangeShapeType="1"/>
          </p:cNvSpPr>
          <p:nvPr/>
        </p:nvSpPr>
        <p:spPr bwMode="auto">
          <a:xfrm>
            <a:off x="9525000" y="3124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68" name="Line 184"/>
          <p:cNvSpPr>
            <a:spLocks noChangeShapeType="1"/>
          </p:cNvSpPr>
          <p:nvPr/>
        </p:nvSpPr>
        <p:spPr bwMode="auto">
          <a:xfrm>
            <a:off x="9525000" y="3200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69" name="Rectangle 185"/>
          <p:cNvSpPr>
            <a:spLocks noChangeArrowheads="1"/>
          </p:cNvSpPr>
          <p:nvPr/>
        </p:nvSpPr>
        <p:spPr bwMode="auto">
          <a:xfrm>
            <a:off x="15240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70" name="Rectangle 186"/>
          <p:cNvSpPr>
            <a:spLocks noChangeArrowheads="1"/>
          </p:cNvSpPr>
          <p:nvPr/>
        </p:nvSpPr>
        <p:spPr bwMode="auto">
          <a:xfrm>
            <a:off x="20574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71" name="Rectangle 187"/>
          <p:cNvSpPr>
            <a:spLocks noChangeArrowheads="1"/>
          </p:cNvSpPr>
          <p:nvPr/>
        </p:nvSpPr>
        <p:spPr bwMode="auto">
          <a:xfrm>
            <a:off x="25908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72" name="Rectangle 188"/>
          <p:cNvSpPr>
            <a:spLocks noChangeArrowheads="1"/>
          </p:cNvSpPr>
          <p:nvPr/>
        </p:nvSpPr>
        <p:spPr bwMode="auto">
          <a:xfrm>
            <a:off x="31242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73" name="Rectangle 189"/>
          <p:cNvSpPr>
            <a:spLocks noChangeArrowheads="1"/>
          </p:cNvSpPr>
          <p:nvPr/>
        </p:nvSpPr>
        <p:spPr bwMode="auto">
          <a:xfrm>
            <a:off x="36576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74" name="Rectangle 190"/>
          <p:cNvSpPr>
            <a:spLocks noChangeArrowheads="1"/>
          </p:cNvSpPr>
          <p:nvPr/>
        </p:nvSpPr>
        <p:spPr bwMode="auto">
          <a:xfrm>
            <a:off x="41910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75" name="Rectangle 191"/>
          <p:cNvSpPr>
            <a:spLocks noChangeArrowheads="1"/>
          </p:cNvSpPr>
          <p:nvPr/>
        </p:nvSpPr>
        <p:spPr bwMode="auto">
          <a:xfrm>
            <a:off x="46482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76" name="Rectangle 192"/>
          <p:cNvSpPr>
            <a:spLocks noChangeArrowheads="1"/>
          </p:cNvSpPr>
          <p:nvPr/>
        </p:nvSpPr>
        <p:spPr bwMode="auto">
          <a:xfrm>
            <a:off x="51054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77" name="Rectangle 193"/>
          <p:cNvSpPr>
            <a:spLocks noChangeArrowheads="1"/>
          </p:cNvSpPr>
          <p:nvPr/>
        </p:nvSpPr>
        <p:spPr bwMode="auto">
          <a:xfrm>
            <a:off x="55626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78" name="Rectangle 194"/>
          <p:cNvSpPr>
            <a:spLocks noChangeArrowheads="1"/>
          </p:cNvSpPr>
          <p:nvPr/>
        </p:nvSpPr>
        <p:spPr bwMode="auto">
          <a:xfrm>
            <a:off x="60198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79" name="Rectangle 195"/>
          <p:cNvSpPr>
            <a:spLocks noChangeArrowheads="1"/>
          </p:cNvSpPr>
          <p:nvPr/>
        </p:nvSpPr>
        <p:spPr bwMode="auto">
          <a:xfrm>
            <a:off x="64770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80" name="Rectangle 196"/>
          <p:cNvSpPr>
            <a:spLocks noChangeArrowheads="1"/>
          </p:cNvSpPr>
          <p:nvPr/>
        </p:nvSpPr>
        <p:spPr bwMode="auto">
          <a:xfrm>
            <a:off x="69342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81" name="Rectangle 197"/>
          <p:cNvSpPr>
            <a:spLocks noChangeArrowheads="1"/>
          </p:cNvSpPr>
          <p:nvPr/>
        </p:nvSpPr>
        <p:spPr bwMode="auto">
          <a:xfrm>
            <a:off x="73914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82" name="Rectangle 198"/>
          <p:cNvSpPr>
            <a:spLocks noChangeArrowheads="1"/>
          </p:cNvSpPr>
          <p:nvPr/>
        </p:nvSpPr>
        <p:spPr bwMode="auto">
          <a:xfrm>
            <a:off x="78486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83" name="Rectangle 199"/>
          <p:cNvSpPr>
            <a:spLocks noChangeArrowheads="1"/>
          </p:cNvSpPr>
          <p:nvPr/>
        </p:nvSpPr>
        <p:spPr bwMode="auto">
          <a:xfrm>
            <a:off x="83058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84" name="Rectangle 200"/>
          <p:cNvSpPr>
            <a:spLocks noChangeArrowheads="1"/>
          </p:cNvSpPr>
          <p:nvPr/>
        </p:nvSpPr>
        <p:spPr bwMode="auto">
          <a:xfrm>
            <a:off x="87630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85" name="Rectangle 201"/>
          <p:cNvSpPr>
            <a:spLocks noChangeArrowheads="1"/>
          </p:cNvSpPr>
          <p:nvPr/>
        </p:nvSpPr>
        <p:spPr bwMode="auto">
          <a:xfrm>
            <a:off x="92202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86" name="Rectangle 202"/>
          <p:cNvSpPr>
            <a:spLocks noChangeArrowheads="1"/>
          </p:cNvSpPr>
          <p:nvPr/>
        </p:nvSpPr>
        <p:spPr bwMode="auto">
          <a:xfrm>
            <a:off x="96774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87" name="Rectangle 203"/>
          <p:cNvSpPr>
            <a:spLocks noChangeArrowheads="1"/>
          </p:cNvSpPr>
          <p:nvPr/>
        </p:nvSpPr>
        <p:spPr bwMode="auto">
          <a:xfrm>
            <a:off x="10134600" y="1905000"/>
            <a:ext cx="304800" cy="228600"/>
          </a:xfrm>
          <a:prstGeom prst="rect">
            <a:avLst/>
          </a:prstGeom>
          <a:solidFill>
            <a:srgbClr val="969696"/>
          </a:solidFill>
          <a:ln w="9525">
            <a:solidFill>
              <a:schemeClr val="bg2"/>
            </a:solidFill>
            <a:miter lim="800000"/>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88" name="Line 204"/>
          <p:cNvSpPr>
            <a:spLocks noChangeShapeType="1"/>
          </p:cNvSpPr>
          <p:nvPr/>
        </p:nvSpPr>
        <p:spPr bwMode="auto">
          <a:xfrm>
            <a:off x="1828800" y="2438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89" name="Line 205"/>
          <p:cNvSpPr>
            <a:spLocks noChangeShapeType="1"/>
          </p:cNvSpPr>
          <p:nvPr/>
        </p:nvSpPr>
        <p:spPr bwMode="auto">
          <a:xfrm>
            <a:off x="1981200" y="29718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91" name="Line 207"/>
          <p:cNvSpPr>
            <a:spLocks noChangeShapeType="1"/>
          </p:cNvSpPr>
          <p:nvPr/>
        </p:nvSpPr>
        <p:spPr bwMode="auto">
          <a:xfrm>
            <a:off x="1828800" y="2362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92" name="Line 208"/>
          <p:cNvSpPr>
            <a:spLocks noChangeShapeType="1"/>
          </p:cNvSpPr>
          <p:nvPr/>
        </p:nvSpPr>
        <p:spPr bwMode="auto">
          <a:xfrm>
            <a:off x="2362200" y="2362200"/>
            <a:ext cx="2286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93" name="Line 209"/>
          <p:cNvSpPr>
            <a:spLocks noChangeShapeType="1"/>
          </p:cNvSpPr>
          <p:nvPr/>
        </p:nvSpPr>
        <p:spPr bwMode="auto">
          <a:xfrm>
            <a:off x="2362200" y="2438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94" name="Line 210"/>
          <p:cNvSpPr>
            <a:spLocks noChangeShapeType="1"/>
          </p:cNvSpPr>
          <p:nvPr/>
        </p:nvSpPr>
        <p:spPr bwMode="auto">
          <a:xfrm>
            <a:off x="2895600" y="2362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95" name="Line 211"/>
          <p:cNvSpPr>
            <a:spLocks noChangeShapeType="1"/>
          </p:cNvSpPr>
          <p:nvPr/>
        </p:nvSpPr>
        <p:spPr bwMode="auto">
          <a:xfrm>
            <a:off x="2895600" y="2438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96" name="Line 212"/>
          <p:cNvSpPr>
            <a:spLocks noChangeShapeType="1"/>
          </p:cNvSpPr>
          <p:nvPr/>
        </p:nvSpPr>
        <p:spPr bwMode="auto">
          <a:xfrm>
            <a:off x="3429000" y="2362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97" name="Line 213"/>
          <p:cNvSpPr>
            <a:spLocks noChangeShapeType="1"/>
          </p:cNvSpPr>
          <p:nvPr/>
        </p:nvSpPr>
        <p:spPr bwMode="auto">
          <a:xfrm>
            <a:off x="3429000" y="2438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98" name="Line 214"/>
          <p:cNvSpPr>
            <a:spLocks noChangeShapeType="1"/>
          </p:cNvSpPr>
          <p:nvPr/>
        </p:nvSpPr>
        <p:spPr bwMode="auto">
          <a:xfrm>
            <a:off x="3962400" y="23622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599" name="Line 215"/>
          <p:cNvSpPr>
            <a:spLocks noChangeShapeType="1"/>
          </p:cNvSpPr>
          <p:nvPr/>
        </p:nvSpPr>
        <p:spPr bwMode="auto">
          <a:xfrm>
            <a:off x="3962400" y="2438400"/>
            <a:ext cx="2286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02" name="Line 218"/>
          <p:cNvSpPr>
            <a:spLocks noChangeShapeType="1"/>
          </p:cNvSpPr>
          <p:nvPr/>
        </p:nvSpPr>
        <p:spPr bwMode="auto">
          <a:xfrm>
            <a:off x="49530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03" name="Line 219"/>
          <p:cNvSpPr>
            <a:spLocks noChangeShapeType="1"/>
          </p:cNvSpPr>
          <p:nvPr/>
        </p:nvSpPr>
        <p:spPr bwMode="auto">
          <a:xfrm>
            <a:off x="5105400" y="25146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04" name="Line 220"/>
          <p:cNvSpPr>
            <a:spLocks noChangeShapeType="1"/>
          </p:cNvSpPr>
          <p:nvPr/>
        </p:nvSpPr>
        <p:spPr bwMode="auto">
          <a:xfrm>
            <a:off x="5257800" y="26670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05" name="Line 221"/>
          <p:cNvSpPr>
            <a:spLocks noChangeShapeType="1"/>
          </p:cNvSpPr>
          <p:nvPr/>
        </p:nvSpPr>
        <p:spPr bwMode="auto">
          <a:xfrm>
            <a:off x="49530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06" name="Line 222"/>
          <p:cNvSpPr>
            <a:spLocks noChangeShapeType="1"/>
          </p:cNvSpPr>
          <p:nvPr/>
        </p:nvSpPr>
        <p:spPr bwMode="auto">
          <a:xfrm>
            <a:off x="54102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07" name="Line 223"/>
          <p:cNvSpPr>
            <a:spLocks noChangeShapeType="1"/>
          </p:cNvSpPr>
          <p:nvPr/>
        </p:nvSpPr>
        <p:spPr bwMode="auto">
          <a:xfrm>
            <a:off x="54102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08" name="Line 224"/>
          <p:cNvSpPr>
            <a:spLocks noChangeShapeType="1"/>
          </p:cNvSpPr>
          <p:nvPr/>
        </p:nvSpPr>
        <p:spPr bwMode="auto">
          <a:xfrm>
            <a:off x="58674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09" name="Line 225"/>
          <p:cNvSpPr>
            <a:spLocks noChangeShapeType="1"/>
          </p:cNvSpPr>
          <p:nvPr/>
        </p:nvSpPr>
        <p:spPr bwMode="auto">
          <a:xfrm>
            <a:off x="58674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10" name="Line 226"/>
          <p:cNvSpPr>
            <a:spLocks noChangeShapeType="1"/>
          </p:cNvSpPr>
          <p:nvPr/>
        </p:nvSpPr>
        <p:spPr bwMode="auto">
          <a:xfrm>
            <a:off x="63246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11" name="Line 227"/>
          <p:cNvSpPr>
            <a:spLocks noChangeShapeType="1"/>
          </p:cNvSpPr>
          <p:nvPr/>
        </p:nvSpPr>
        <p:spPr bwMode="auto">
          <a:xfrm>
            <a:off x="63246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14" name="Line 230"/>
          <p:cNvSpPr>
            <a:spLocks noChangeShapeType="1"/>
          </p:cNvSpPr>
          <p:nvPr/>
        </p:nvSpPr>
        <p:spPr bwMode="auto">
          <a:xfrm>
            <a:off x="72390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15" name="Line 231"/>
          <p:cNvSpPr>
            <a:spLocks noChangeShapeType="1"/>
          </p:cNvSpPr>
          <p:nvPr/>
        </p:nvSpPr>
        <p:spPr bwMode="auto">
          <a:xfrm>
            <a:off x="72390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16" name="Line 232"/>
          <p:cNvSpPr>
            <a:spLocks noChangeShapeType="1"/>
          </p:cNvSpPr>
          <p:nvPr/>
        </p:nvSpPr>
        <p:spPr bwMode="auto">
          <a:xfrm>
            <a:off x="7391400" y="25146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17" name="Line 233"/>
          <p:cNvSpPr>
            <a:spLocks noChangeShapeType="1"/>
          </p:cNvSpPr>
          <p:nvPr/>
        </p:nvSpPr>
        <p:spPr bwMode="auto">
          <a:xfrm>
            <a:off x="76962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18" name="Line 234"/>
          <p:cNvSpPr>
            <a:spLocks noChangeShapeType="1"/>
          </p:cNvSpPr>
          <p:nvPr/>
        </p:nvSpPr>
        <p:spPr bwMode="auto">
          <a:xfrm>
            <a:off x="7543800" y="26670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19" name="Line 235"/>
          <p:cNvSpPr>
            <a:spLocks noChangeShapeType="1"/>
          </p:cNvSpPr>
          <p:nvPr/>
        </p:nvSpPr>
        <p:spPr bwMode="auto">
          <a:xfrm>
            <a:off x="76962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20" name="Line 236"/>
          <p:cNvSpPr>
            <a:spLocks noChangeShapeType="1"/>
          </p:cNvSpPr>
          <p:nvPr/>
        </p:nvSpPr>
        <p:spPr bwMode="auto">
          <a:xfrm>
            <a:off x="81534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21" name="Line 237"/>
          <p:cNvSpPr>
            <a:spLocks noChangeShapeType="1"/>
          </p:cNvSpPr>
          <p:nvPr/>
        </p:nvSpPr>
        <p:spPr bwMode="auto">
          <a:xfrm>
            <a:off x="81534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22" name="Line 238"/>
          <p:cNvSpPr>
            <a:spLocks noChangeShapeType="1"/>
          </p:cNvSpPr>
          <p:nvPr/>
        </p:nvSpPr>
        <p:spPr bwMode="auto">
          <a:xfrm>
            <a:off x="86106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23" name="Line 239"/>
          <p:cNvSpPr>
            <a:spLocks noChangeShapeType="1"/>
          </p:cNvSpPr>
          <p:nvPr/>
        </p:nvSpPr>
        <p:spPr bwMode="auto">
          <a:xfrm>
            <a:off x="86106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24" name="Line 240"/>
          <p:cNvSpPr>
            <a:spLocks noChangeShapeType="1"/>
          </p:cNvSpPr>
          <p:nvPr/>
        </p:nvSpPr>
        <p:spPr bwMode="auto">
          <a:xfrm>
            <a:off x="90678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25" name="Line 241"/>
          <p:cNvSpPr>
            <a:spLocks noChangeShapeType="1"/>
          </p:cNvSpPr>
          <p:nvPr/>
        </p:nvSpPr>
        <p:spPr bwMode="auto">
          <a:xfrm>
            <a:off x="90678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26" name="Line 242"/>
          <p:cNvSpPr>
            <a:spLocks noChangeShapeType="1"/>
          </p:cNvSpPr>
          <p:nvPr/>
        </p:nvSpPr>
        <p:spPr bwMode="auto">
          <a:xfrm>
            <a:off x="9525000" y="23622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27" name="Line 243"/>
          <p:cNvSpPr>
            <a:spLocks noChangeShapeType="1"/>
          </p:cNvSpPr>
          <p:nvPr/>
        </p:nvSpPr>
        <p:spPr bwMode="auto">
          <a:xfrm>
            <a:off x="9525000" y="2438400"/>
            <a:ext cx="152400" cy="0"/>
          </a:xfrm>
          <a:prstGeom prst="line">
            <a:avLst/>
          </a:prstGeom>
          <a:noFill/>
          <a:ln w="9525">
            <a:solidFill>
              <a:schemeClr val="bg2"/>
            </a:solidFill>
            <a:round/>
            <a:headEnd/>
            <a:tailEnd/>
          </a:ln>
          <a:effectLst/>
        </p:spPr>
        <p:txBody>
          <a:bodyPr wrap="none" anchor="ct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32" name="Line 248"/>
          <p:cNvSpPr>
            <a:spLocks noChangeShapeType="1"/>
          </p:cNvSpPr>
          <p:nvPr/>
        </p:nvSpPr>
        <p:spPr bwMode="auto">
          <a:xfrm>
            <a:off x="1524000" y="2590800"/>
            <a:ext cx="7162800" cy="0"/>
          </a:xfrm>
          <a:prstGeom prst="line">
            <a:avLst/>
          </a:prstGeom>
          <a:noFill/>
          <a:ln w="57150" cmpd="thickThin">
            <a:solidFill>
              <a:srgbClr val="009900"/>
            </a:solidFill>
            <a:prstDash val="sysDot"/>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36" name="Text Box 252"/>
          <p:cNvSpPr txBox="1">
            <a:spLocks noChangeArrowheads="1"/>
          </p:cNvSpPr>
          <p:nvPr/>
        </p:nvSpPr>
        <p:spPr bwMode="auto">
          <a:xfrm>
            <a:off x="4124479" y="304800"/>
            <a:ext cx="3382657" cy="461665"/>
          </a:xfrm>
          <a:prstGeom prst="rect">
            <a:avLst/>
          </a:prstGeom>
          <a:noFill/>
          <a:ln w="12700" cap="sq">
            <a:noFill/>
            <a:miter lim="800000"/>
            <a:headEnd type="none" w="sm" len="sm"/>
            <a:tailEnd type="none" w="sm" len="sm"/>
          </a:ln>
          <a:effectLst/>
        </p:spPr>
        <p:txBody>
          <a:bodyPr wrap="none">
            <a:spAutoFit/>
          </a:bodyPr>
          <a:lstStyle/>
          <a:p>
            <a:pPr algn="ctr" defTabSz="914400" eaLnBrk="0" fontAlgn="base" hangingPunct="0">
              <a:spcBef>
                <a:spcPct val="0"/>
              </a:spcBef>
              <a:spcAft>
                <a:spcPct val="0"/>
              </a:spcAft>
            </a:pPr>
            <a:r>
              <a:rPr lang="en-US" sz="2400" b="1" dirty="0">
                <a:solidFill>
                  <a:srgbClr val="003366"/>
                </a:solidFill>
                <a:latin typeface="Arial" charset="0"/>
              </a:rPr>
              <a:t>Pre-shift Examination</a:t>
            </a:r>
            <a:r>
              <a:rPr lang="en-US" sz="1000" dirty="0">
                <a:solidFill>
                  <a:srgbClr val="003366"/>
                </a:solidFill>
                <a:latin typeface="Arial" charset="0"/>
              </a:rPr>
              <a:t> </a:t>
            </a:r>
          </a:p>
        </p:txBody>
      </p:sp>
      <p:sp>
        <p:nvSpPr>
          <p:cNvPr id="400637" name="Text Box 253"/>
          <p:cNvSpPr txBox="1">
            <a:spLocks noChangeArrowheads="1"/>
          </p:cNvSpPr>
          <p:nvPr/>
        </p:nvSpPr>
        <p:spPr bwMode="auto">
          <a:xfrm rot="5400000">
            <a:off x="9490869" y="2639219"/>
            <a:ext cx="1987550" cy="366712"/>
          </a:xfrm>
          <a:prstGeom prst="rect">
            <a:avLst/>
          </a:prstGeom>
          <a:noFill/>
          <a:ln w="12700" cap="sq">
            <a:noFill/>
            <a:miter lim="800000"/>
            <a:headEnd type="none" w="sm" len="sm"/>
            <a:tailEnd type="none" w="sm" len="sm"/>
          </a:ln>
          <a:effectLst/>
        </p:spPr>
        <p:txBody>
          <a:bodyPr wrap="none">
            <a:spAutoFit/>
          </a:bodyPr>
          <a:lstStyle/>
          <a:p>
            <a:pPr algn="ctr" defTabSz="914400" eaLnBrk="0" fontAlgn="base" hangingPunct="0">
              <a:spcBef>
                <a:spcPct val="0"/>
              </a:spcBef>
              <a:spcAft>
                <a:spcPct val="0"/>
              </a:spcAft>
            </a:pPr>
            <a:r>
              <a:rPr lang="en-US" b="1" dirty="0">
                <a:solidFill>
                  <a:srgbClr val="003366"/>
                </a:solidFill>
                <a:latin typeface="Arial" charset="0"/>
              </a:rPr>
              <a:t>Working Section</a:t>
            </a:r>
          </a:p>
        </p:txBody>
      </p:sp>
      <p:sp>
        <p:nvSpPr>
          <p:cNvPr id="400638" name="Rectangle 254"/>
          <p:cNvSpPr>
            <a:spLocks noChangeArrowheads="1"/>
          </p:cNvSpPr>
          <p:nvPr/>
        </p:nvSpPr>
        <p:spPr bwMode="auto">
          <a:xfrm>
            <a:off x="1828800" y="2743200"/>
            <a:ext cx="228600" cy="76200"/>
          </a:xfrm>
          <a:prstGeom prst="rect">
            <a:avLst/>
          </a:prstGeom>
          <a:solidFill>
            <a:schemeClr val="accent1"/>
          </a:solidFill>
          <a:ln w="12700" cap="sq">
            <a:solidFill>
              <a:srgbClr val="FF0000"/>
            </a:solidFill>
            <a:miter lim="800000"/>
            <a:headEnd type="none" w="sm" len="sm"/>
            <a:tailEnd type="none" w="sm" len="sm"/>
          </a:ln>
          <a:effectLst/>
        </p:spPr>
        <p:txBody>
          <a:bodyPr wrap="none" anchor="ctr"/>
          <a:lstStyle/>
          <a:p>
            <a:pPr algn="ctr" defTabSz="914400" eaLnBrk="0" fontAlgn="base" hangingPunct="0">
              <a:spcBef>
                <a:spcPct val="0"/>
              </a:spcBef>
              <a:spcAft>
                <a:spcPct val="0"/>
              </a:spcAft>
            </a:pPr>
            <a:endParaRPr lang="en-US" sz="1000" dirty="0">
              <a:solidFill>
                <a:srgbClr val="003366"/>
              </a:solidFill>
              <a:latin typeface="Arial" charset="0"/>
            </a:endParaRPr>
          </a:p>
        </p:txBody>
      </p:sp>
      <p:sp>
        <p:nvSpPr>
          <p:cNvPr id="400639" name="Rectangle 255"/>
          <p:cNvSpPr>
            <a:spLocks noChangeArrowheads="1"/>
          </p:cNvSpPr>
          <p:nvPr/>
        </p:nvSpPr>
        <p:spPr bwMode="auto">
          <a:xfrm>
            <a:off x="4419600" y="2743200"/>
            <a:ext cx="228600" cy="76200"/>
          </a:xfrm>
          <a:prstGeom prst="rect">
            <a:avLst/>
          </a:prstGeom>
          <a:solidFill>
            <a:schemeClr val="accent1"/>
          </a:solidFill>
          <a:ln w="12700" cap="sq">
            <a:solidFill>
              <a:srgbClr val="FF0000"/>
            </a:solidFill>
            <a:miter lim="800000"/>
            <a:headEnd type="none" w="sm" len="sm"/>
            <a:tailEnd type="none" w="sm" len="sm"/>
          </a:ln>
          <a:effectLst/>
        </p:spPr>
        <p:txBody>
          <a:bodyPr wrap="none" anchor="ctr"/>
          <a:lstStyle/>
          <a:p>
            <a:pPr algn="ctr" defTabSz="914400" eaLnBrk="0" fontAlgn="base" hangingPunct="0">
              <a:spcBef>
                <a:spcPct val="0"/>
              </a:spcBef>
              <a:spcAft>
                <a:spcPct val="0"/>
              </a:spcAft>
            </a:pPr>
            <a:endParaRPr lang="en-US" sz="1000" dirty="0">
              <a:solidFill>
                <a:srgbClr val="003366"/>
              </a:solidFill>
              <a:latin typeface="Arial" charset="0"/>
            </a:endParaRPr>
          </a:p>
        </p:txBody>
      </p:sp>
      <p:sp>
        <p:nvSpPr>
          <p:cNvPr id="400641" name="Line 257"/>
          <p:cNvSpPr>
            <a:spLocks noChangeShapeType="1"/>
          </p:cNvSpPr>
          <p:nvPr/>
        </p:nvSpPr>
        <p:spPr bwMode="auto">
          <a:xfrm flipH="1">
            <a:off x="4495800" y="2895600"/>
            <a:ext cx="15240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42" name="Line 258"/>
          <p:cNvSpPr>
            <a:spLocks noChangeShapeType="1"/>
          </p:cNvSpPr>
          <p:nvPr/>
        </p:nvSpPr>
        <p:spPr bwMode="auto">
          <a:xfrm>
            <a:off x="4495800" y="2895600"/>
            <a:ext cx="15240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47" name="Line 263"/>
          <p:cNvSpPr>
            <a:spLocks noChangeShapeType="1"/>
          </p:cNvSpPr>
          <p:nvPr/>
        </p:nvSpPr>
        <p:spPr bwMode="auto">
          <a:xfrm flipH="1">
            <a:off x="4495800" y="2514600"/>
            <a:ext cx="15240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48" name="Line 264"/>
          <p:cNvSpPr>
            <a:spLocks noChangeShapeType="1"/>
          </p:cNvSpPr>
          <p:nvPr/>
        </p:nvSpPr>
        <p:spPr bwMode="auto">
          <a:xfrm>
            <a:off x="4495800" y="2514600"/>
            <a:ext cx="152400" cy="15240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49" name="Text Box 265"/>
          <p:cNvSpPr txBox="1">
            <a:spLocks noChangeArrowheads="1"/>
          </p:cNvSpPr>
          <p:nvPr/>
        </p:nvSpPr>
        <p:spPr bwMode="auto">
          <a:xfrm rot="5815171">
            <a:off x="4380707" y="2323307"/>
            <a:ext cx="319088" cy="244475"/>
          </a:xfrm>
          <a:prstGeom prst="rect">
            <a:avLst/>
          </a:prstGeom>
          <a:noFill/>
          <a:ln w="12700" cap="sq">
            <a:noFill/>
            <a:miter lim="800000"/>
            <a:headEnd type="none" w="sm" len="sm"/>
            <a:tailEnd type="none" w="sm" len="sm"/>
          </a:ln>
          <a:effectLst/>
        </p:spPr>
        <p:txBody>
          <a:bodyPr>
            <a:spAutoFit/>
          </a:bodyPr>
          <a:lstStyle/>
          <a:p>
            <a:pPr algn="ctr" defTabSz="914400" eaLnBrk="0" fontAlgn="base" hangingPunct="0">
              <a:spcBef>
                <a:spcPct val="0"/>
              </a:spcBef>
              <a:spcAft>
                <a:spcPct val="0"/>
              </a:spcAft>
            </a:pPr>
            <a:r>
              <a:rPr lang="en-US" sz="1000" b="1" dirty="0">
                <a:solidFill>
                  <a:srgbClr val="003366"/>
                </a:solidFill>
                <a:latin typeface="Arial" charset="0"/>
              </a:rPr>
              <a:t>R</a:t>
            </a:r>
          </a:p>
        </p:txBody>
      </p:sp>
      <p:sp>
        <p:nvSpPr>
          <p:cNvPr id="400650" name="Text Box 266"/>
          <p:cNvSpPr txBox="1">
            <a:spLocks noChangeArrowheads="1"/>
          </p:cNvSpPr>
          <p:nvPr/>
        </p:nvSpPr>
        <p:spPr bwMode="auto">
          <a:xfrm>
            <a:off x="2060360" y="4244975"/>
            <a:ext cx="1160895" cy="523220"/>
          </a:xfrm>
          <a:prstGeom prst="rect">
            <a:avLst/>
          </a:prstGeom>
          <a:noFill/>
          <a:ln w="12700" cap="sq">
            <a:noFill/>
            <a:miter lim="800000"/>
            <a:headEnd type="none" w="sm" len="sm"/>
            <a:tailEnd type="none" w="sm" len="sm"/>
          </a:ln>
          <a:effectLst/>
        </p:spPr>
        <p:txBody>
          <a:bodyPr wrap="none">
            <a:spAutoFit/>
          </a:bodyPr>
          <a:lstStyle/>
          <a:p>
            <a:pPr algn="ctr" defTabSz="914400" eaLnBrk="0" fontAlgn="base" hangingPunct="0">
              <a:spcBef>
                <a:spcPct val="0"/>
              </a:spcBef>
              <a:spcAft>
                <a:spcPct val="0"/>
              </a:spcAft>
            </a:pPr>
            <a:r>
              <a:rPr lang="en-US" sz="1400" b="1" dirty="0">
                <a:solidFill>
                  <a:srgbClr val="FF0000"/>
                </a:solidFill>
                <a:latin typeface="Arial" charset="0"/>
              </a:rPr>
              <a:t>Belt Drive</a:t>
            </a:r>
          </a:p>
          <a:p>
            <a:pPr algn="ctr" defTabSz="914400" eaLnBrk="0" fontAlgn="base" hangingPunct="0">
              <a:spcBef>
                <a:spcPct val="0"/>
              </a:spcBef>
              <a:spcAft>
                <a:spcPct val="0"/>
              </a:spcAft>
            </a:pPr>
            <a:r>
              <a:rPr lang="en-US" sz="1400" b="1" dirty="0">
                <a:solidFill>
                  <a:srgbClr val="FF0000"/>
                </a:solidFill>
                <a:latin typeface="Arial" charset="0"/>
              </a:rPr>
              <a:t> Power Box</a:t>
            </a:r>
          </a:p>
        </p:txBody>
      </p:sp>
      <p:sp>
        <p:nvSpPr>
          <p:cNvPr id="400652" name="Line 268"/>
          <p:cNvSpPr>
            <a:spLocks noChangeShapeType="1"/>
          </p:cNvSpPr>
          <p:nvPr/>
        </p:nvSpPr>
        <p:spPr bwMode="auto">
          <a:xfrm flipH="1" flipV="1">
            <a:off x="1981200" y="2819400"/>
            <a:ext cx="609600" cy="1447800"/>
          </a:xfrm>
          <a:prstGeom prst="line">
            <a:avLst/>
          </a:prstGeom>
          <a:noFill/>
          <a:ln w="12700" cap="sq">
            <a:solidFill>
              <a:srgbClr val="FF0000"/>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53" name="Text Box 269"/>
          <p:cNvSpPr txBox="1">
            <a:spLocks noChangeArrowheads="1"/>
          </p:cNvSpPr>
          <p:nvPr/>
        </p:nvSpPr>
        <p:spPr bwMode="auto">
          <a:xfrm>
            <a:off x="3785344" y="4016375"/>
            <a:ext cx="1290738" cy="523220"/>
          </a:xfrm>
          <a:prstGeom prst="rect">
            <a:avLst/>
          </a:prstGeom>
          <a:noFill/>
          <a:ln w="12700" cap="sq">
            <a:noFill/>
            <a:miter lim="800000"/>
            <a:headEnd type="none" w="sm" len="sm"/>
            <a:tailEnd type="none" w="sm" len="sm"/>
          </a:ln>
          <a:effectLst/>
        </p:spPr>
        <p:txBody>
          <a:bodyPr wrap="none">
            <a:spAutoFit/>
          </a:bodyPr>
          <a:lstStyle/>
          <a:p>
            <a:pPr algn="ctr" defTabSz="914400" eaLnBrk="0" fontAlgn="base" hangingPunct="0">
              <a:spcBef>
                <a:spcPct val="0"/>
              </a:spcBef>
              <a:spcAft>
                <a:spcPct val="0"/>
              </a:spcAft>
            </a:pPr>
            <a:r>
              <a:rPr lang="en-US" sz="1400" b="1" dirty="0">
                <a:solidFill>
                  <a:srgbClr val="FF0000"/>
                </a:solidFill>
                <a:latin typeface="Arial" charset="0"/>
              </a:rPr>
              <a:t>Unattended</a:t>
            </a:r>
          </a:p>
          <a:p>
            <a:pPr algn="ctr" defTabSz="914400" eaLnBrk="0" fontAlgn="base" hangingPunct="0">
              <a:spcBef>
                <a:spcPct val="0"/>
              </a:spcBef>
              <a:spcAft>
                <a:spcPct val="0"/>
              </a:spcAft>
            </a:pPr>
            <a:r>
              <a:rPr lang="en-US" sz="1400" b="1" dirty="0">
                <a:solidFill>
                  <a:srgbClr val="FF0000"/>
                </a:solidFill>
                <a:latin typeface="Arial" charset="0"/>
              </a:rPr>
              <a:t> Compressor</a:t>
            </a:r>
          </a:p>
        </p:txBody>
      </p:sp>
      <p:sp>
        <p:nvSpPr>
          <p:cNvPr id="400654" name="Line 270"/>
          <p:cNvSpPr>
            <a:spLocks noChangeShapeType="1"/>
          </p:cNvSpPr>
          <p:nvPr/>
        </p:nvSpPr>
        <p:spPr bwMode="auto">
          <a:xfrm flipV="1">
            <a:off x="4495800" y="2895600"/>
            <a:ext cx="76200" cy="1219200"/>
          </a:xfrm>
          <a:prstGeom prst="line">
            <a:avLst/>
          </a:prstGeom>
          <a:noFill/>
          <a:ln w="12700" cap="sq">
            <a:solidFill>
              <a:srgbClr val="FF0000"/>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55" name="Rectangle 271"/>
          <p:cNvSpPr>
            <a:spLocks noChangeArrowheads="1"/>
          </p:cNvSpPr>
          <p:nvPr/>
        </p:nvSpPr>
        <p:spPr bwMode="auto">
          <a:xfrm>
            <a:off x="9525000" y="2438400"/>
            <a:ext cx="152400" cy="76200"/>
          </a:xfrm>
          <a:prstGeom prst="rect">
            <a:avLst/>
          </a:prstGeom>
          <a:solidFill>
            <a:schemeClr val="accent1"/>
          </a:solidFill>
          <a:ln w="12700" cap="sq">
            <a:solidFill>
              <a:srgbClr val="FF0000"/>
            </a:solidFill>
            <a:miter lim="800000"/>
            <a:headEnd type="none" w="sm" len="sm"/>
            <a:tailEnd type="none" w="sm" len="sm"/>
          </a:ln>
          <a:effectLst/>
        </p:spPr>
        <p:txBody>
          <a:bodyPr wrap="none" anchor="ctr"/>
          <a:lstStyle/>
          <a:p>
            <a:pPr algn="ctr" defTabSz="914400" eaLnBrk="0" fontAlgn="base" hangingPunct="0">
              <a:spcBef>
                <a:spcPct val="0"/>
              </a:spcBef>
              <a:spcAft>
                <a:spcPct val="0"/>
              </a:spcAft>
            </a:pPr>
            <a:endParaRPr lang="en-US" sz="1000" dirty="0">
              <a:solidFill>
                <a:srgbClr val="003366"/>
              </a:solidFill>
              <a:latin typeface="Arial" charset="0"/>
            </a:endParaRPr>
          </a:p>
        </p:txBody>
      </p:sp>
      <p:sp>
        <p:nvSpPr>
          <p:cNvPr id="400659" name="Line 275"/>
          <p:cNvSpPr>
            <a:spLocks noChangeShapeType="1"/>
          </p:cNvSpPr>
          <p:nvPr/>
        </p:nvSpPr>
        <p:spPr bwMode="auto">
          <a:xfrm flipH="1">
            <a:off x="1905000" y="1828800"/>
            <a:ext cx="685800" cy="0"/>
          </a:xfrm>
          <a:prstGeom prst="line">
            <a:avLst/>
          </a:prstGeom>
          <a:noFill/>
          <a:ln w="19050" cap="sq">
            <a:solidFill>
              <a:srgbClr val="FF0000"/>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60" name="Line 276"/>
          <p:cNvSpPr>
            <a:spLocks noChangeShapeType="1"/>
          </p:cNvSpPr>
          <p:nvPr/>
        </p:nvSpPr>
        <p:spPr bwMode="auto">
          <a:xfrm flipH="1">
            <a:off x="2895600" y="2209800"/>
            <a:ext cx="609600" cy="0"/>
          </a:xfrm>
          <a:prstGeom prst="line">
            <a:avLst/>
          </a:prstGeom>
          <a:noFill/>
          <a:ln w="19050" cap="sq">
            <a:solidFill>
              <a:srgbClr val="FF0000"/>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61" name="Line 277"/>
          <p:cNvSpPr>
            <a:spLocks noChangeShapeType="1"/>
          </p:cNvSpPr>
          <p:nvPr/>
        </p:nvSpPr>
        <p:spPr bwMode="auto">
          <a:xfrm flipH="1">
            <a:off x="4495800" y="1828800"/>
            <a:ext cx="533400" cy="0"/>
          </a:xfrm>
          <a:prstGeom prst="line">
            <a:avLst/>
          </a:prstGeom>
          <a:noFill/>
          <a:ln w="19050" cap="sq">
            <a:solidFill>
              <a:srgbClr val="FF0000"/>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62" name="Line 278"/>
          <p:cNvSpPr>
            <a:spLocks noChangeShapeType="1"/>
          </p:cNvSpPr>
          <p:nvPr/>
        </p:nvSpPr>
        <p:spPr bwMode="auto">
          <a:xfrm flipH="1">
            <a:off x="5562600" y="2209800"/>
            <a:ext cx="762000" cy="0"/>
          </a:xfrm>
          <a:prstGeom prst="line">
            <a:avLst/>
          </a:prstGeom>
          <a:noFill/>
          <a:ln w="19050" cap="sq">
            <a:solidFill>
              <a:srgbClr val="FF0000"/>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63" name="Line 279"/>
          <p:cNvSpPr>
            <a:spLocks noChangeShapeType="1"/>
          </p:cNvSpPr>
          <p:nvPr/>
        </p:nvSpPr>
        <p:spPr bwMode="auto">
          <a:xfrm flipH="1">
            <a:off x="6629400" y="1828800"/>
            <a:ext cx="609600" cy="0"/>
          </a:xfrm>
          <a:prstGeom prst="line">
            <a:avLst/>
          </a:prstGeom>
          <a:noFill/>
          <a:ln w="19050" cap="sq">
            <a:solidFill>
              <a:srgbClr val="FF0000"/>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64" name="Line 280"/>
          <p:cNvSpPr>
            <a:spLocks noChangeShapeType="1"/>
          </p:cNvSpPr>
          <p:nvPr/>
        </p:nvSpPr>
        <p:spPr bwMode="auto">
          <a:xfrm flipH="1">
            <a:off x="7620000" y="2209800"/>
            <a:ext cx="457200" cy="0"/>
          </a:xfrm>
          <a:prstGeom prst="line">
            <a:avLst/>
          </a:prstGeom>
          <a:noFill/>
          <a:ln w="19050" cap="sq">
            <a:solidFill>
              <a:srgbClr val="FF0000"/>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65" name="Text Box 281"/>
          <p:cNvSpPr txBox="1">
            <a:spLocks noChangeArrowheads="1"/>
          </p:cNvSpPr>
          <p:nvPr/>
        </p:nvSpPr>
        <p:spPr bwMode="auto">
          <a:xfrm>
            <a:off x="8361364" y="739775"/>
            <a:ext cx="1525587" cy="304800"/>
          </a:xfrm>
          <a:prstGeom prst="rect">
            <a:avLst/>
          </a:prstGeom>
          <a:noFill/>
          <a:ln w="12700" cap="sq">
            <a:noFill/>
            <a:miter lim="800000"/>
            <a:headEnd type="none" w="sm" len="sm"/>
            <a:tailEnd type="none" w="sm" len="sm"/>
          </a:ln>
          <a:effectLst/>
        </p:spPr>
        <p:txBody>
          <a:bodyPr wrap="none">
            <a:spAutoFit/>
          </a:bodyPr>
          <a:lstStyle/>
          <a:p>
            <a:pPr algn="ctr" defTabSz="914400" eaLnBrk="0" fontAlgn="base" hangingPunct="0">
              <a:spcBef>
                <a:spcPct val="0"/>
              </a:spcBef>
              <a:spcAft>
                <a:spcPct val="0"/>
              </a:spcAft>
            </a:pPr>
            <a:r>
              <a:rPr lang="en-US" sz="1400" b="1" dirty="0">
                <a:solidFill>
                  <a:srgbClr val="FF0000"/>
                </a:solidFill>
                <a:latin typeface="Arial" charset="0"/>
              </a:rPr>
              <a:t>Battery Charger</a:t>
            </a:r>
          </a:p>
        </p:txBody>
      </p:sp>
      <p:sp>
        <p:nvSpPr>
          <p:cNvPr id="400666" name="Line 282"/>
          <p:cNvSpPr>
            <a:spLocks noChangeShapeType="1"/>
          </p:cNvSpPr>
          <p:nvPr/>
        </p:nvSpPr>
        <p:spPr bwMode="auto">
          <a:xfrm>
            <a:off x="9220200" y="1143000"/>
            <a:ext cx="381000" cy="1219200"/>
          </a:xfrm>
          <a:prstGeom prst="line">
            <a:avLst/>
          </a:prstGeom>
          <a:noFill/>
          <a:ln w="12700" cap="sq">
            <a:solidFill>
              <a:srgbClr val="FF0000"/>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67" name="Rectangle 283"/>
          <p:cNvSpPr>
            <a:spLocks noChangeArrowheads="1"/>
          </p:cNvSpPr>
          <p:nvPr/>
        </p:nvSpPr>
        <p:spPr bwMode="auto">
          <a:xfrm>
            <a:off x="8839200" y="2514600"/>
            <a:ext cx="228600" cy="76200"/>
          </a:xfrm>
          <a:prstGeom prst="rect">
            <a:avLst/>
          </a:prstGeom>
          <a:solidFill>
            <a:schemeClr val="accent1"/>
          </a:solidFill>
          <a:ln w="12700" cap="sq">
            <a:solidFill>
              <a:srgbClr val="FF0000"/>
            </a:solidFill>
            <a:miter lim="800000"/>
            <a:headEnd type="none" w="sm" len="sm"/>
            <a:tailEnd type="none" w="sm" len="sm"/>
          </a:ln>
          <a:effectLst/>
        </p:spPr>
        <p:txBody>
          <a:bodyPr wrap="none" anchor="ctr"/>
          <a:lstStyle/>
          <a:p>
            <a:pPr algn="ctr" defTabSz="914400" eaLnBrk="0" fontAlgn="base" hangingPunct="0">
              <a:spcBef>
                <a:spcPct val="0"/>
              </a:spcBef>
              <a:spcAft>
                <a:spcPct val="0"/>
              </a:spcAft>
            </a:pPr>
            <a:endParaRPr lang="en-US" sz="1000" dirty="0">
              <a:solidFill>
                <a:srgbClr val="003366"/>
              </a:solidFill>
              <a:latin typeface="Arial" charset="0"/>
            </a:endParaRPr>
          </a:p>
        </p:txBody>
      </p:sp>
      <p:sp>
        <p:nvSpPr>
          <p:cNvPr id="400668" name="Text Box 284"/>
          <p:cNvSpPr txBox="1">
            <a:spLocks noChangeArrowheads="1"/>
          </p:cNvSpPr>
          <p:nvPr/>
        </p:nvSpPr>
        <p:spPr bwMode="auto">
          <a:xfrm>
            <a:off x="7345364" y="1077913"/>
            <a:ext cx="1328737" cy="304800"/>
          </a:xfrm>
          <a:prstGeom prst="rect">
            <a:avLst/>
          </a:prstGeom>
          <a:noFill/>
          <a:ln w="12700" cap="sq">
            <a:noFill/>
            <a:miter lim="800000"/>
            <a:headEnd type="none" w="sm" len="sm"/>
            <a:tailEnd type="none" w="sm" len="sm"/>
          </a:ln>
          <a:effectLst/>
        </p:spPr>
        <p:txBody>
          <a:bodyPr wrap="none">
            <a:spAutoFit/>
          </a:bodyPr>
          <a:lstStyle/>
          <a:p>
            <a:pPr algn="ctr" defTabSz="914400" eaLnBrk="0" fontAlgn="base" hangingPunct="0">
              <a:spcBef>
                <a:spcPct val="0"/>
              </a:spcBef>
              <a:spcAft>
                <a:spcPct val="0"/>
              </a:spcAft>
            </a:pPr>
            <a:r>
              <a:rPr lang="en-US" sz="1400" b="1" dirty="0">
                <a:solidFill>
                  <a:srgbClr val="FF0000"/>
                </a:solidFill>
                <a:latin typeface="Arial" charset="0"/>
              </a:rPr>
              <a:t>Power Center</a:t>
            </a:r>
          </a:p>
        </p:txBody>
      </p:sp>
      <p:sp>
        <p:nvSpPr>
          <p:cNvPr id="400669" name="Line 285"/>
          <p:cNvSpPr>
            <a:spLocks noChangeShapeType="1"/>
          </p:cNvSpPr>
          <p:nvPr/>
        </p:nvSpPr>
        <p:spPr bwMode="auto">
          <a:xfrm>
            <a:off x="8458200" y="1447800"/>
            <a:ext cx="457200" cy="990600"/>
          </a:xfrm>
          <a:prstGeom prst="line">
            <a:avLst/>
          </a:prstGeom>
          <a:noFill/>
          <a:ln w="12700" cap="sq">
            <a:solidFill>
              <a:srgbClr val="FF0000"/>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70" name="Rectangle 286"/>
          <p:cNvSpPr>
            <a:spLocks noChangeArrowheads="1"/>
          </p:cNvSpPr>
          <p:nvPr/>
        </p:nvSpPr>
        <p:spPr bwMode="auto">
          <a:xfrm>
            <a:off x="6781800" y="2362200"/>
            <a:ext cx="152400" cy="76200"/>
          </a:xfrm>
          <a:prstGeom prst="rect">
            <a:avLst/>
          </a:prstGeom>
          <a:solidFill>
            <a:schemeClr val="accent1"/>
          </a:solidFill>
          <a:ln w="19050" cap="sq">
            <a:solidFill>
              <a:srgbClr val="FF0000"/>
            </a:solidFill>
            <a:miter lim="800000"/>
            <a:headEnd type="none" w="sm" len="sm"/>
            <a:tailEnd type="none" w="sm" len="sm"/>
          </a:ln>
          <a:effectLst/>
        </p:spPr>
        <p:txBody>
          <a:bodyPr wrap="none" anchor="ctr"/>
          <a:lstStyle/>
          <a:p>
            <a:pPr algn="ctr" defTabSz="914400" eaLnBrk="0" fontAlgn="base" hangingPunct="0">
              <a:spcBef>
                <a:spcPct val="0"/>
              </a:spcBef>
              <a:spcAft>
                <a:spcPct val="0"/>
              </a:spcAft>
            </a:pPr>
            <a:endParaRPr lang="en-US" sz="1000" dirty="0">
              <a:solidFill>
                <a:srgbClr val="003366"/>
              </a:solidFill>
              <a:latin typeface="Arial" charset="0"/>
            </a:endParaRPr>
          </a:p>
        </p:txBody>
      </p:sp>
      <p:sp>
        <p:nvSpPr>
          <p:cNvPr id="400672" name="Line 288"/>
          <p:cNvSpPr>
            <a:spLocks noChangeShapeType="1"/>
          </p:cNvSpPr>
          <p:nvPr/>
        </p:nvSpPr>
        <p:spPr bwMode="auto">
          <a:xfrm>
            <a:off x="6781800" y="22860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73" name="Line 289"/>
          <p:cNvSpPr>
            <a:spLocks noChangeShapeType="1"/>
          </p:cNvSpPr>
          <p:nvPr/>
        </p:nvSpPr>
        <p:spPr bwMode="auto">
          <a:xfrm>
            <a:off x="6781800" y="2438400"/>
            <a:ext cx="152400" cy="0"/>
          </a:xfrm>
          <a:prstGeom prst="line">
            <a:avLst/>
          </a:prstGeom>
          <a:noFill/>
          <a:ln w="28575"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74" name="Text Box 290"/>
          <p:cNvSpPr txBox="1">
            <a:spLocks noChangeArrowheads="1"/>
          </p:cNvSpPr>
          <p:nvPr/>
        </p:nvSpPr>
        <p:spPr bwMode="auto">
          <a:xfrm>
            <a:off x="5252984" y="838200"/>
            <a:ext cx="1127232" cy="738664"/>
          </a:xfrm>
          <a:prstGeom prst="rect">
            <a:avLst/>
          </a:prstGeom>
          <a:noFill/>
          <a:ln w="12700" cap="sq">
            <a:noFill/>
            <a:miter lim="800000"/>
            <a:headEnd type="none" w="sm" len="sm"/>
            <a:tailEnd type="none" w="sm" len="sm"/>
          </a:ln>
          <a:effectLst/>
        </p:spPr>
        <p:txBody>
          <a:bodyPr wrap="none">
            <a:spAutoFit/>
          </a:bodyPr>
          <a:lstStyle/>
          <a:p>
            <a:pPr algn="ctr" defTabSz="914400" eaLnBrk="0" fontAlgn="base" hangingPunct="0">
              <a:spcBef>
                <a:spcPct val="0"/>
              </a:spcBef>
              <a:spcAft>
                <a:spcPct val="0"/>
              </a:spcAft>
            </a:pPr>
            <a:r>
              <a:rPr lang="en-US" sz="1400" b="1" dirty="0">
                <a:solidFill>
                  <a:srgbClr val="FF0000"/>
                </a:solidFill>
                <a:latin typeface="Arial" charset="0"/>
              </a:rPr>
              <a:t>Enclosed</a:t>
            </a:r>
          </a:p>
          <a:p>
            <a:pPr algn="ctr" defTabSz="914400" eaLnBrk="0" fontAlgn="base" hangingPunct="0">
              <a:spcBef>
                <a:spcPct val="0"/>
              </a:spcBef>
              <a:spcAft>
                <a:spcPct val="0"/>
              </a:spcAft>
            </a:pPr>
            <a:r>
              <a:rPr lang="en-US" sz="1400" b="1" dirty="0">
                <a:solidFill>
                  <a:srgbClr val="FF0000"/>
                </a:solidFill>
                <a:latin typeface="Arial" charset="0"/>
              </a:rPr>
              <a:t>Electrical </a:t>
            </a:r>
          </a:p>
          <a:p>
            <a:pPr algn="ctr" defTabSz="914400" eaLnBrk="0" fontAlgn="base" hangingPunct="0">
              <a:spcBef>
                <a:spcPct val="0"/>
              </a:spcBef>
              <a:spcAft>
                <a:spcPct val="0"/>
              </a:spcAft>
            </a:pPr>
            <a:r>
              <a:rPr lang="en-US" sz="1400" b="1" dirty="0">
                <a:solidFill>
                  <a:srgbClr val="FF0000"/>
                </a:solidFill>
                <a:latin typeface="Arial" charset="0"/>
              </a:rPr>
              <a:t>Installation</a:t>
            </a:r>
          </a:p>
        </p:txBody>
      </p:sp>
      <p:sp>
        <p:nvSpPr>
          <p:cNvPr id="400675" name="Line 291"/>
          <p:cNvSpPr>
            <a:spLocks noChangeShapeType="1"/>
          </p:cNvSpPr>
          <p:nvPr/>
        </p:nvSpPr>
        <p:spPr bwMode="auto">
          <a:xfrm>
            <a:off x="6096000" y="1524000"/>
            <a:ext cx="685800" cy="762000"/>
          </a:xfrm>
          <a:prstGeom prst="line">
            <a:avLst/>
          </a:prstGeom>
          <a:noFill/>
          <a:ln w="12700" cap="sq">
            <a:solidFill>
              <a:srgbClr val="FF0000"/>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76" name="Rectangle 292"/>
          <p:cNvSpPr>
            <a:spLocks noChangeArrowheads="1"/>
          </p:cNvSpPr>
          <p:nvPr/>
        </p:nvSpPr>
        <p:spPr bwMode="auto">
          <a:xfrm>
            <a:off x="5791200" y="3352800"/>
            <a:ext cx="228600" cy="76200"/>
          </a:xfrm>
          <a:prstGeom prst="rect">
            <a:avLst/>
          </a:prstGeom>
          <a:solidFill>
            <a:schemeClr val="accent1"/>
          </a:solidFill>
          <a:ln w="12700" cap="sq">
            <a:solidFill>
              <a:srgbClr val="FF0000"/>
            </a:solidFill>
            <a:miter lim="800000"/>
            <a:headEnd type="none" w="sm" len="sm"/>
            <a:tailEnd type="none" w="sm" len="sm"/>
          </a:ln>
          <a:effectLst/>
        </p:spPr>
        <p:txBody>
          <a:bodyPr wrap="none" anchor="ctr"/>
          <a:lstStyle/>
          <a:p>
            <a:pPr algn="ctr" defTabSz="914400" eaLnBrk="0" fontAlgn="base" hangingPunct="0">
              <a:spcBef>
                <a:spcPct val="0"/>
              </a:spcBef>
              <a:spcAft>
                <a:spcPct val="0"/>
              </a:spcAft>
            </a:pPr>
            <a:endParaRPr lang="en-US" sz="1000" dirty="0">
              <a:solidFill>
                <a:srgbClr val="003366"/>
              </a:solidFill>
              <a:latin typeface="Arial" charset="0"/>
            </a:endParaRPr>
          </a:p>
        </p:txBody>
      </p:sp>
      <p:sp>
        <p:nvSpPr>
          <p:cNvPr id="400677" name="Text Box 293"/>
          <p:cNvSpPr txBox="1">
            <a:spLocks noChangeArrowheads="1"/>
          </p:cNvSpPr>
          <p:nvPr/>
        </p:nvSpPr>
        <p:spPr bwMode="auto">
          <a:xfrm>
            <a:off x="5676685" y="4202113"/>
            <a:ext cx="1160895" cy="523220"/>
          </a:xfrm>
          <a:prstGeom prst="rect">
            <a:avLst/>
          </a:prstGeom>
          <a:noFill/>
          <a:ln w="12700" cap="sq">
            <a:noFill/>
            <a:miter lim="800000"/>
            <a:headEnd type="none" w="sm" len="sm"/>
            <a:tailEnd type="none" w="sm" len="sm"/>
          </a:ln>
          <a:effectLst/>
        </p:spPr>
        <p:txBody>
          <a:bodyPr wrap="none">
            <a:spAutoFit/>
          </a:bodyPr>
          <a:lstStyle/>
          <a:p>
            <a:pPr algn="ctr" defTabSz="914400" eaLnBrk="0" fontAlgn="base" hangingPunct="0">
              <a:spcBef>
                <a:spcPct val="0"/>
              </a:spcBef>
              <a:spcAft>
                <a:spcPct val="0"/>
              </a:spcAft>
            </a:pPr>
            <a:r>
              <a:rPr lang="en-US" sz="1400" b="1" dirty="0">
                <a:solidFill>
                  <a:srgbClr val="FF0000"/>
                </a:solidFill>
                <a:latin typeface="Arial" charset="0"/>
              </a:rPr>
              <a:t>Permanent </a:t>
            </a:r>
          </a:p>
          <a:p>
            <a:pPr algn="ctr" defTabSz="914400" eaLnBrk="0" fontAlgn="base" hangingPunct="0">
              <a:spcBef>
                <a:spcPct val="0"/>
              </a:spcBef>
              <a:spcAft>
                <a:spcPct val="0"/>
              </a:spcAft>
            </a:pPr>
            <a:r>
              <a:rPr lang="en-US" sz="1400" b="1" dirty="0">
                <a:solidFill>
                  <a:srgbClr val="FF0000"/>
                </a:solidFill>
                <a:latin typeface="Arial" charset="0"/>
              </a:rPr>
              <a:t>Pump</a:t>
            </a:r>
          </a:p>
        </p:txBody>
      </p:sp>
      <p:sp>
        <p:nvSpPr>
          <p:cNvPr id="400679" name="Line 295"/>
          <p:cNvSpPr>
            <a:spLocks noChangeShapeType="1"/>
          </p:cNvSpPr>
          <p:nvPr/>
        </p:nvSpPr>
        <p:spPr bwMode="auto">
          <a:xfrm flipH="1" flipV="1">
            <a:off x="5943600" y="3429000"/>
            <a:ext cx="152400" cy="762000"/>
          </a:xfrm>
          <a:prstGeom prst="line">
            <a:avLst/>
          </a:prstGeom>
          <a:noFill/>
          <a:ln w="12700" cap="sq">
            <a:solidFill>
              <a:srgbClr val="FF0000"/>
            </a:solidFill>
            <a:round/>
            <a:headEnd type="none" w="sm" len="sm"/>
            <a:tailEnd type="triangl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80" name="Line 296"/>
          <p:cNvSpPr>
            <a:spLocks noChangeShapeType="1"/>
          </p:cNvSpPr>
          <p:nvPr/>
        </p:nvSpPr>
        <p:spPr bwMode="auto">
          <a:xfrm>
            <a:off x="6781800" y="2362200"/>
            <a:ext cx="152400" cy="0"/>
          </a:xfrm>
          <a:prstGeom prst="line">
            <a:avLst/>
          </a:prstGeom>
          <a:noFill/>
          <a:ln w="28575"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81" name="Line 297"/>
          <p:cNvSpPr>
            <a:spLocks noChangeShapeType="1"/>
          </p:cNvSpPr>
          <p:nvPr/>
        </p:nvSpPr>
        <p:spPr bwMode="auto">
          <a:xfrm>
            <a:off x="6781800" y="2438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82" name="Line 298"/>
          <p:cNvSpPr>
            <a:spLocks noChangeShapeType="1"/>
          </p:cNvSpPr>
          <p:nvPr/>
        </p:nvSpPr>
        <p:spPr bwMode="auto">
          <a:xfrm>
            <a:off x="9982200" y="2362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83" name="Line 299"/>
          <p:cNvSpPr>
            <a:spLocks noChangeShapeType="1"/>
          </p:cNvSpPr>
          <p:nvPr/>
        </p:nvSpPr>
        <p:spPr bwMode="auto">
          <a:xfrm>
            <a:off x="9982200" y="2438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84" name="Line 300"/>
          <p:cNvSpPr>
            <a:spLocks noChangeShapeType="1"/>
          </p:cNvSpPr>
          <p:nvPr/>
        </p:nvSpPr>
        <p:spPr bwMode="auto">
          <a:xfrm>
            <a:off x="9982200" y="2743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85" name="Line 301"/>
          <p:cNvSpPr>
            <a:spLocks noChangeShapeType="1"/>
          </p:cNvSpPr>
          <p:nvPr/>
        </p:nvSpPr>
        <p:spPr bwMode="auto">
          <a:xfrm>
            <a:off x="9982200" y="2819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86" name="Line 302"/>
          <p:cNvSpPr>
            <a:spLocks noChangeShapeType="1"/>
          </p:cNvSpPr>
          <p:nvPr/>
        </p:nvSpPr>
        <p:spPr bwMode="auto">
          <a:xfrm>
            <a:off x="9982200" y="31242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
        <p:nvSpPr>
          <p:cNvPr id="400687" name="Line 303"/>
          <p:cNvSpPr>
            <a:spLocks noChangeShapeType="1"/>
          </p:cNvSpPr>
          <p:nvPr/>
        </p:nvSpPr>
        <p:spPr bwMode="auto">
          <a:xfrm>
            <a:off x="9982200" y="3200400"/>
            <a:ext cx="152400" cy="0"/>
          </a:xfrm>
          <a:prstGeom prst="line">
            <a:avLst/>
          </a:prstGeom>
          <a:noFill/>
          <a:ln w="12700" cap="sq">
            <a:solidFill>
              <a:schemeClr val="bg2"/>
            </a:solidFill>
            <a:round/>
            <a:headEnd type="none" w="sm" len="sm"/>
            <a:tailEnd type="none" w="sm" len="sm"/>
          </a:ln>
          <a:effectLst/>
        </p:spPr>
        <p:txBody>
          <a:bodyPr/>
          <a:lstStyle/>
          <a:p>
            <a:pPr algn="ctr" defTabSz="914400" eaLnBrk="0" fontAlgn="base" hangingPunct="0">
              <a:spcBef>
                <a:spcPct val="0"/>
              </a:spcBef>
              <a:spcAft>
                <a:spcPct val="0"/>
              </a:spcAft>
            </a:pPr>
            <a:endParaRPr lang="en-US" sz="1200" b="1" dirty="0">
              <a:solidFill>
                <a:srgbClr val="003366"/>
              </a:solidFill>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preshift17"/>
          <p:cNvPicPr>
            <a:picLocks noChangeAspect="1" noChangeArrowheads="1"/>
          </p:cNvPicPr>
          <p:nvPr/>
        </p:nvPicPr>
        <p:blipFill>
          <a:blip r:embed="rId2" cstate="print"/>
          <a:srcRect/>
          <a:stretch>
            <a:fillRect/>
          </a:stretch>
        </p:blipFill>
        <p:spPr bwMode="auto">
          <a:xfrm>
            <a:off x="0" y="0"/>
            <a:ext cx="12192000" cy="687228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4C9FD7-DF9D-D88F-A2FB-C0CDB03D2242}"/>
              </a:ext>
            </a:extLst>
          </p:cNvPr>
          <p:cNvSpPr>
            <a:spLocks noGrp="1"/>
          </p:cNvSpPr>
          <p:nvPr>
            <p:ph type="title"/>
          </p:nvPr>
        </p:nvSpPr>
        <p:spPr>
          <a:xfrm>
            <a:off x="424542" y="410198"/>
            <a:ext cx="8262257" cy="885202"/>
          </a:xfrm>
        </p:spPr>
        <p:txBody>
          <a:bodyPr>
            <a:normAutofit/>
          </a:bodyPr>
          <a:lstStyle/>
          <a:p>
            <a:pPr algn="l"/>
            <a:r>
              <a:rPr lang="en-US" sz="2400" b="1" dirty="0"/>
              <a:t>30 CFR § 75.360</a:t>
            </a:r>
            <a:br>
              <a:rPr lang="en-US" sz="2400" b="1" dirty="0"/>
            </a:br>
            <a:r>
              <a:rPr lang="en-US" sz="2400" dirty="0"/>
              <a:t>Pre-shift examination</a:t>
            </a:r>
          </a:p>
        </p:txBody>
      </p:sp>
      <p:sp>
        <p:nvSpPr>
          <p:cNvPr id="15" name="Rectangle 14">
            <a:extLst>
              <a:ext uri="{FF2B5EF4-FFF2-40B4-BE49-F238E27FC236}">
                <a16:creationId xmlns:a16="http://schemas.microsoft.com/office/drawing/2014/main" id="{572518FD-7CD0-91B6-8BA0-F7CCF76162C3}"/>
              </a:ext>
            </a:extLst>
          </p:cNvPr>
          <p:cNvSpPr/>
          <p:nvPr/>
        </p:nvSpPr>
        <p:spPr>
          <a:xfrm>
            <a:off x="424543" y="1295400"/>
            <a:ext cx="9144000" cy="3570208"/>
          </a:xfrm>
          <a:prstGeom prst="rect">
            <a:avLst/>
          </a:prstGeom>
        </p:spPr>
        <p:txBody>
          <a:bodyPr wrap="square">
            <a:spAutoFit/>
          </a:bodyPr>
          <a:lstStyle/>
          <a:p>
            <a:pPr marL="342900" indent="-342900" defTabSz="914400" eaLnBrk="0" fontAlgn="base" hangingPunct="0">
              <a:spcBef>
                <a:spcPct val="0"/>
              </a:spcBef>
              <a:spcAft>
                <a:spcPct val="0"/>
              </a:spcAft>
              <a:buClr>
                <a:schemeClr val="accent1"/>
              </a:buClr>
              <a:buFont typeface="Wingdings 3" panose="05040102010807070707" pitchFamily="18" charset="2"/>
              <a:buChar char="u"/>
            </a:pP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c) The person conducting the pre-shift examination shall determine the volume of air entering each of the following areas if anyone is scheduled to work in the areas during the oncoming shift:</a:t>
            </a:r>
          </a:p>
          <a:p>
            <a:pPr marL="342900" indent="-342900" defTabSz="914400" eaLnBrk="0" fontAlgn="base" hangingPunct="0">
              <a:spcBef>
                <a:spcPts val="1200"/>
              </a:spcBef>
              <a:spcAft>
                <a:spcPct val="0"/>
              </a:spcAft>
              <a:buClr>
                <a:schemeClr val="accent1"/>
              </a:buClr>
              <a:buFont typeface="Wingdings 3" panose="05040102010807070707" pitchFamily="18" charset="2"/>
              <a:buChar char="u"/>
            </a:pPr>
            <a:r>
              <a:rPr lang="en-US" sz="2400" dirty="0">
                <a:latin typeface="Times New Roman" panose="02020603050405020304" pitchFamily="18" charset="0"/>
                <a:cs typeface="Times New Roman" panose="02020603050405020304" pitchFamily="18" charset="0"/>
              </a:rPr>
              <a:t>(1) In the last open crosscut of each set of entries or rooms on each working section and areas where mechanized mining equipment is being installed or removed. The last open crosscut is the crosscut in the line of pillars </a:t>
            </a:r>
            <a:r>
              <a:rPr lang="en-US" sz="2400" dirty="0">
                <a:highlight>
                  <a:srgbClr val="FFFF00"/>
                </a:highlight>
                <a:latin typeface="Times New Roman" panose="02020603050405020304" pitchFamily="18" charset="0"/>
                <a:cs typeface="Times New Roman" panose="02020603050405020304" pitchFamily="18" charset="0"/>
              </a:rPr>
              <a:t>containing the permanent stoppings </a:t>
            </a:r>
            <a:r>
              <a:rPr lang="en-US" sz="2400" dirty="0">
                <a:latin typeface="Times New Roman" panose="02020603050405020304" pitchFamily="18" charset="0"/>
                <a:cs typeface="Times New Roman" panose="02020603050405020304" pitchFamily="18" charset="0"/>
              </a:rPr>
              <a:t>that separate the intake air courses and the return air courses.</a:t>
            </a:r>
            <a:br>
              <a:rPr lang="en-US" sz="2400" dirty="0">
                <a:solidFill>
                  <a:srgbClr val="FFC000"/>
                </a:solidFill>
                <a:latin typeface="Arial" charset="0"/>
              </a:rPr>
            </a:br>
            <a:endParaRPr lang="en-US" sz="2400" dirty="0">
              <a:solidFill>
                <a:srgbClr val="FFC000"/>
              </a:solidFill>
              <a:latin typeface="Arial" charset="0"/>
            </a:endParaRPr>
          </a:p>
        </p:txBody>
      </p:sp>
    </p:spTree>
    <p:extLst>
      <p:ext uri="{BB962C8B-B14F-4D97-AF65-F5344CB8AC3E}">
        <p14:creationId xmlns:p14="http://schemas.microsoft.com/office/powerpoint/2010/main" val="2972257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8CB42-BF7C-640E-68B3-4F294B31BEF0}"/>
              </a:ext>
            </a:extLst>
          </p:cNvPr>
          <p:cNvSpPr>
            <a:spLocks noGrp="1"/>
          </p:cNvSpPr>
          <p:nvPr>
            <p:ph type="title"/>
          </p:nvPr>
        </p:nvSpPr>
        <p:spPr>
          <a:xfrm>
            <a:off x="367392" y="307648"/>
            <a:ext cx="8319407" cy="987751"/>
          </a:xfrm>
        </p:spPr>
        <p:txBody>
          <a:bodyPr>
            <a:normAutofit/>
          </a:bodyPr>
          <a:lstStyle/>
          <a:p>
            <a:pPr algn="l"/>
            <a:r>
              <a:rPr lang="en-US" sz="2400" b="1" dirty="0">
                <a:latin typeface="Times New Roman" panose="02020603050405020304" pitchFamily="18" charset="0"/>
                <a:cs typeface="Times New Roman" panose="02020603050405020304" pitchFamily="18" charset="0"/>
              </a:rPr>
              <a:t>30 CFR § 75.360</a:t>
            </a:r>
            <a:br>
              <a:rPr lang="en-US" sz="2400" b="1"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Pre-shift examination</a:t>
            </a:r>
          </a:p>
        </p:txBody>
      </p:sp>
      <p:sp>
        <p:nvSpPr>
          <p:cNvPr id="4" name="TextBox 3">
            <a:extLst>
              <a:ext uri="{FF2B5EF4-FFF2-40B4-BE49-F238E27FC236}">
                <a16:creationId xmlns:a16="http://schemas.microsoft.com/office/drawing/2014/main" id="{DE5A3452-021E-7F7B-B747-7C11652276F1}"/>
              </a:ext>
            </a:extLst>
          </p:cNvPr>
          <p:cNvSpPr txBox="1"/>
          <p:nvPr/>
        </p:nvSpPr>
        <p:spPr>
          <a:xfrm>
            <a:off x="367393" y="1295400"/>
            <a:ext cx="9707336" cy="4616648"/>
          </a:xfrm>
          <a:prstGeom prst="rect">
            <a:avLst/>
          </a:prstGeom>
          <a:noFill/>
        </p:spPr>
        <p:txBody>
          <a:bodyPr wrap="square">
            <a:spAutoFit/>
          </a:bodyPr>
          <a:lstStyle/>
          <a:p>
            <a:pPr marL="342900" indent="-342900">
              <a:buClr>
                <a:schemeClr val="accent1"/>
              </a:buClr>
              <a:buFont typeface="Wingdings 3" panose="05040102010807070707" pitchFamily="18" charset="2"/>
              <a:buChar char="u"/>
            </a:pPr>
            <a:r>
              <a:rPr lang="en-US" sz="2400" dirty="0">
                <a:latin typeface="Times New Roman" panose="02020603050405020304" pitchFamily="18" charset="0"/>
                <a:cs typeface="Times New Roman" panose="02020603050405020304" pitchFamily="18" charset="0"/>
              </a:rPr>
              <a:t>(2) On each longwall or shortwall in the intake entry or entries at the intake end of the longwall or shortwall face immediately outby the face and the velocity of air at each end of the face at the locations specified in the approved ventilation plan.</a:t>
            </a:r>
          </a:p>
          <a:p>
            <a:pPr marL="342900" indent="-342900">
              <a:spcBef>
                <a:spcPts val="1200"/>
              </a:spcBef>
              <a:buClr>
                <a:schemeClr val="accent1"/>
              </a:buClr>
              <a:buFont typeface="Wingdings 3" panose="05040102010807070707" pitchFamily="18" charset="2"/>
              <a:buChar char="u"/>
            </a:pPr>
            <a:r>
              <a:rPr lang="en-US" sz="2400" dirty="0">
                <a:latin typeface="Times New Roman" panose="02020603050405020304" pitchFamily="18" charset="0"/>
                <a:cs typeface="Times New Roman" panose="02020603050405020304" pitchFamily="18" charset="0"/>
              </a:rPr>
              <a:t>(3) At the intake end of any pillar line—</a:t>
            </a:r>
          </a:p>
          <a:p>
            <a:pPr marL="800100" lvl="1" indent="-342900">
              <a:spcBef>
                <a:spcPts val="1200"/>
              </a:spcBef>
              <a:buClr>
                <a:schemeClr val="accent1"/>
              </a:buClr>
              <a:buFont typeface="Wingdings 3" panose="05040102010807070707" pitchFamily="18" charset="2"/>
              <a:buChar char="u"/>
            </a:pPr>
            <a:r>
              <a:rPr lang="en-US" sz="2400" dirty="0">
                <a:latin typeface="Times New Roman" panose="02020603050405020304" pitchFamily="18" charset="0"/>
                <a:cs typeface="Times New Roman" panose="02020603050405020304" pitchFamily="18" charset="0"/>
              </a:rPr>
              <a:t>(i) If a single split of air is used, in the intake entry furthest from the return air course, immediately outby the first open crosscut outby the line of pillars being mined; or</a:t>
            </a:r>
          </a:p>
          <a:p>
            <a:pPr marL="800100" lvl="1" indent="-342900">
              <a:spcBef>
                <a:spcPts val="1200"/>
              </a:spcBef>
              <a:buClr>
                <a:schemeClr val="accent1"/>
              </a:buClr>
              <a:buFont typeface="Wingdings 3" panose="05040102010807070707" pitchFamily="18" charset="2"/>
              <a:buChar char="u"/>
            </a:pPr>
            <a:r>
              <a:rPr lang="en-US" sz="2400" dirty="0">
                <a:latin typeface="Times New Roman" panose="02020603050405020304" pitchFamily="18" charset="0"/>
                <a:cs typeface="Times New Roman" panose="02020603050405020304" pitchFamily="18" charset="0"/>
              </a:rPr>
              <a:t>(ii) If a split system is used, in the intake entries of each split immediately </a:t>
            </a:r>
            <a:r>
              <a:rPr lang="en-US" sz="2400" dirty="0" err="1">
                <a:latin typeface="Times New Roman" panose="02020603050405020304" pitchFamily="18" charset="0"/>
                <a:cs typeface="Times New Roman" panose="02020603050405020304" pitchFamily="18" charset="0"/>
              </a:rPr>
              <a:t>inby</a:t>
            </a:r>
            <a:r>
              <a:rPr lang="en-US" sz="2400" dirty="0">
                <a:latin typeface="Times New Roman" panose="02020603050405020304" pitchFamily="18" charset="0"/>
                <a:cs typeface="Times New Roman" panose="02020603050405020304" pitchFamily="18" charset="0"/>
              </a:rPr>
              <a:t> the split point.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3273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B2619-93E2-9671-CCAE-B8450C5EE28D}"/>
              </a:ext>
            </a:extLst>
          </p:cNvPr>
          <p:cNvSpPr>
            <a:spLocks noGrp="1"/>
          </p:cNvSpPr>
          <p:nvPr>
            <p:ph type="title"/>
          </p:nvPr>
        </p:nvSpPr>
        <p:spPr>
          <a:xfrm>
            <a:off x="304800" y="0"/>
            <a:ext cx="8382000" cy="1295400"/>
          </a:xfrm>
        </p:spPr>
        <p:txBody>
          <a:bodyPr>
            <a:normAutofit/>
          </a:bodyPr>
          <a:lstStyle/>
          <a:p>
            <a:pPr algn="l"/>
            <a:r>
              <a:rPr lang="en-US" sz="2400" b="1" dirty="0">
                <a:latin typeface="Times New Roman" panose="02020603050405020304" pitchFamily="18" charset="0"/>
                <a:cs typeface="Times New Roman" panose="02020603050405020304" pitchFamily="18" charset="0"/>
              </a:rPr>
              <a:t>30 CFR § 75.360</a:t>
            </a:r>
            <a:br>
              <a:rPr lang="en-US" sz="2400" b="1"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Pre-shift examination</a:t>
            </a:r>
          </a:p>
        </p:txBody>
      </p:sp>
      <p:sp>
        <p:nvSpPr>
          <p:cNvPr id="3" name="Rectangle 2">
            <a:extLst>
              <a:ext uri="{FF2B5EF4-FFF2-40B4-BE49-F238E27FC236}">
                <a16:creationId xmlns:a16="http://schemas.microsoft.com/office/drawing/2014/main" id="{B5430E7C-6B23-DBD0-F033-EC1B9072F052}"/>
              </a:ext>
            </a:extLst>
          </p:cNvPr>
          <p:cNvSpPr/>
          <p:nvPr/>
        </p:nvSpPr>
        <p:spPr>
          <a:xfrm>
            <a:off x="304800" y="952500"/>
            <a:ext cx="10488386" cy="6155531"/>
          </a:xfrm>
          <a:prstGeom prst="rect">
            <a:avLst/>
          </a:prstGeom>
        </p:spPr>
        <p:txBody>
          <a:bodyPr wrap="square">
            <a:spAutoFit/>
          </a:bodyPr>
          <a:lstStyle/>
          <a:p>
            <a:pPr marL="342900" indent="-342900" algn="l">
              <a:buClr>
                <a:schemeClr val="accent1"/>
              </a:buClr>
              <a:buFont typeface="Wingdings 3" panose="05040102010807070707" pitchFamily="18" charset="2"/>
              <a:buChar char="u"/>
            </a:pPr>
            <a:r>
              <a:rPr lang="en-US" sz="2000" b="0" dirty="0">
                <a:latin typeface="Times New Roman" panose="02020603050405020304" pitchFamily="18" charset="0"/>
                <a:cs typeface="Times New Roman" panose="02020603050405020304" pitchFamily="18" charset="0"/>
              </a:rPr>
              <a:t>(d) </a:t>
            </a:r>
            <a:r>
              <a:rPr lang="en-US" sz="2000" b="0" dirty="0">
                <a:highlight>
                  <a:srgbClr val="FFFF00"/>
                </a:highlight>
                <a:latin typeface="Times New Roman" panose="02020603050405020304" pitchFamily="18" charset="0"/>
                <a:cs typeface="Times New Roman" panose="02020603050405020304" pitchFamily="18" charset="0"/>
              </a:rPr>
              <a:t>The person conducting the pre-shift examination shall check the refuge alternative for damage, the integrity of the tamper-evident seal and the mechanisms required to deploy the refuge alternative, and the ready availability of compressed oxygen and air. </a:t>
            </a:r>
          </a:p>
          <a:p>
            <a:pPr marL="342900" indent="-342900" algn="l">
              <a:spcBef>
                <a:spcPts val="1200"/>
              </a:spcBef>
              <a:buClr>
                <a:schemeClr val="accent1"/>
              </a:buClr>
              <a:buFont typeface="Wingdings 3" panose="05040102010807070707" pitchFamily="18" charset="2"/>
              <a:buChar char="u"/>
            </a:pPr>
            <a:r>
              <a:rPr lang="en-US" sz="2000" b="0" dirty="0">
                <a:latin typeface="Times New Roman" panose="02020603050405020304" pitchFamily="18" charset="0"/>
                <a:cs typeface="Times New Roman" panose="02020603050405020304" pitchFamily="18" charset="0"/>
              </a:rPr>
              <a:t>(e) The district manager may require the certified person to examine other areas of the mine or examine for other hazards during the pre-shift examination.</a:t>
            </a:r>
          </a:p>
          <a:p>
            <a:pPr marL="342900" indent="-342900">
              <a:spcBef>
                <a:spcPts val="1200"/>
              </a:spcBef>
              <a:buClr>
                <a:schemeClr val="accent1"/>
              </a:buClr>
              <a:buFont typeface="Wingdings 3" panose="05040102010807070707" pitchFamily="18" charset="2"/>
              <a:buChar char="u"/>
            </a:pPr>
            <a:r>
              <a:rPr lang="en-US" sz="2000" b="0" dirty="0">
                <a:latin typeface="Times New Roman" panose="02020603050405020304" pitchFamily="18" charset="0"/>
                <a:cs typeface="Times New Roman" panose="02020603050405020304" pitchFamily="18" charset="0"/>
              </a:rPr>
              <a:t>(f) </a:t>
            </a:r>
            <a:r>
              <a:rPr lang="en-US" sz="2000" b="0" i="1" dirty="0">
                <a:latin typeface="Times New Roman" panose="02020603050405020304" pitchFamily="18" charset="0"/>
                <a:cs typeface="Times New Roman" panose="02020603050405020304" pitchFamily="18" charset="0"/>
              </a:rPr>
              <a:t>Certification.</a:t>
            </a:r>
            <a:r>
              <a:rPr lang="en-US" sz="2000" b="0" dirty="0">
                <a:latin typeface="Times New Roman" panose="02020603050405020304" pitchFamily="18" charset="0"/>
                <a:cs typeface="Times New Roman" panose="02020603050405020304" pitchFamily="18" charset="0"/>
              </a:rPr>
              <a:t> At each working place examined, the person doing the pre-shift examination shall certify by </a:t>
            </a:r>
            <a:r>
              <a:rPr lang="en-US" sz="2000" b="0" dirty="0">
                <a:highlight>
                  <a:srgbClr val="FFFF00"/>
                </a:highlight>
                <a:latin typeface="Times New Roman" panose="02020603050405020304" pitchFamily="18" charset="0"/>
                <a:cs typeface="Times New Roman" panose="02020603050405020304" pitchFamily="18" charset="0"/>
              </a:rPr>
              <a:t>initials, date, and the time </a:t>
            </a:r>
            <a:r>
              <a:rPr lang="en-US" sz="2000" b="0" dirty="0">
                <a:latin typeface="Times New Roman" panose="02020603050405020304" pitchFamily="18" charset="0"/>
                <a:cs typeface="Times New Roman" panose="02020603050405020304" pitchFamily="18" charset="0"/>
              </a:rPr>
              <a:t>that the examination was made. In areas required to be examined </a:t>
            </a:r>
            <a:r>
              <a:rPr lang="en-US" sz="2000" b="0" dirty="0">
                <a:highlight>
                  <a:srgbClr val="FFFF00"/>
                </a:highlight>
                <a:latin typeface="Times New Roman" panose="02020603050405020304" pitchFamily="18" charset="0"/>
                <a:cs typeface="Times New Roman" panose="02020603050405020304" pitchFamily="18" charset="0"/>
              </a:rPr>
              <a:t>outby a working section</a:t>
            </a:r>
            <a:r>
              <a:rPr lang="en-US" sz="2000" b="0" dirty="0">
                <a:latin typeface="Times New Roman" panose="02020603050405020304" pitchFamily="18" charset="0"/>
                <a:cs typeface="Times New Roman" panose="02020603050405020304" pitchFamily="18" charset="0"/>
              </a:rPr>
              <a:t>, the certified person shall certify by </a:t>
            </a:r>
            <a:r>
              <a:rPr lang="en-US" sz="2000" b="0" dirty="0">
                <a:highlight>
                  <a:srgbClr val="FFFF00"/>
                </a:highlight>
                <a:latin typeface="Times New Roman" panose="02020603050405020304" pitchFamily="18" charset="0"/>
                <a:cs typeface="Times New Roman" panose="02020603050405020304" pitchFamily="18" charset="0"/>
              </a:rPr>
              <a:t>initials, date, and the time at enough locations to show that the entire area has been examined a</a:t>
            </a:r>
            <a:r>
              <a:rPr kumimoji="0" lang="en-US" sz="2000" b="0" i="0" u="none" strike="noStrike" kern="0" cap="none" spc="0" normalizeH="0" baseline="0" noProof="0" dirty="0">
                <a:ln>
                  <a:noFill/>
                </a:ln>
                <a:solidFill>
                  <a:schemeClr val="tx1"/>
                </a:solidFill>
                <a:effectLst/>
                <a:highlight>
                  <a:srgbClr val="FFFF00"/>
                </a:highlight>
                <a:uLnTx/>
                <a:uFillTx/>
                <a:latin typeface="Times New Roman" panose="02020603050405020304" pitchFamily="18" charset="0"/>
                <a:cs typeface="Times New Roman" panose="02020603050405020304" pitchFamily="18" charset="0"/>
              </a:rPr>
              <a:t>t each working place examined, the person conducting the exam shall certify by initials, date and time that the examination was made in areas required to be examined outby the working section, examiner shall certify by initials, date and time at enough locations to show entire area has been examined. Dates, times and initials should be placed frequently and conspicuously to ensure that the entire area has been examined.</a:t>
            </a:r>
          </a:p>
          <a:p>
            <a:pPr marL="342900" indent="-342900">
              <a:spcBef>
                <a:spcPts val="1200"/>
              </a:spcBef>
              <a:buClr>
                <a:schemeClr val="accent1"/>
              </a:buClr>
              <a:buFont typeface="Wingdings 3" panose="05040102010807070707" pitchFamily="18" charset="2"/>
              <a:buChar char="u"/>
            </a:pPr>
            <a:endParaRPr kumimoji="0" lang="en-US" sz="2000" b="0" i="0" u="none" strike="noStrike" kern="0" cap="none" spc="0" normalizeH="0" baseline="0" noProof="0" dirty="0">
              <a:ln>
                <a:noFill/>
              </a:ln>
              <a:solidFill>
                <a:schemeClr val="tx1"/>
              </a:solidFill>
              <a:effectLst/>
              <a:highlight>
                <a:srgbClr val="FFFF00"/>
              </a:highlight>
              <a:uLnTx/>
              <a:uFillTx/>
              <a:latin typeface="Times New Roman" panose="02020603050405020304" pitchFamily="18" charset="0"/>
              <a:cs typeface="Times New Roman" panose="02020603050405020304" pitchFamily="18" charset="0"/>
            </a:endParaRPr>
          </a:p>
          <a:p>
            <a:pPr marL="342900" indent="-342900">
              <a:spcBef>
                <a:spcPts val="1200"/>
              </a:spcBef>
              <a:buClr>
                <a:schemeClr val="accent1"/>
              </a:buClr>
              <a:buFont typeface="Wingdings 3" panose="05040102010807070707" pitchFamily="18" charset="2"/>
              <a:buChar char="u"/>
            </a:pPr>
            <a:endParaRPr kumimoji="0" lang="en-US" sz="2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342900" indent="-342900" algn="l">
              <a:spcBef>
                <a:spcPts val="1200"/>
              </a:spcBef>
              <a:buClr>
                <a:schemeClr val="accent1"/>
              </a:buClr>
              <a:buFont typeface="Wingdings 3" panose="05040102010807070707" pitchFamily="18" charset="2"/>
              <a:buChar char="u"/>
            </a:pPr>
            <a:endParaRPr lang="en-US" sz="24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4234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1" y="0"/>
            <a:ext cx="7726363" cy="1143000"/>
          </a:xfrm>
        </p:spPr>
        <p:txBody>
          <a:bodyPr/>
          <a:lstStyle/>
          <a:p>
            <a:r>
              <a:rPr lang="en-US" b="1" dirty="0">
                <a:latin typeface="Arial" charset="0"/>
              </a:rPr>
              <a:t>Pre-shift</a:t>
            </a:r>
          </a:p>
        </p:txBody>
      </p:sp>
      <p:sp>
        <p:nvSpPr>
          <p:cNvPr id="20483" name="Rectangle 3"/>
          <p:cNvSpPr>
            <a:spLocks noGrp="1" noChangeArrowheads="1"/>
          </p:cNvSpPr>
          <p:nvPr>
            <p:ph idx="1"/>
          </p:nvPr>
        </p:nvSpPr>
        <p:spPr>
          <a:xfrm>
            <a:off x="1524000" y="2438400"/>
            <a:ext cx="8991600" cy="4419600"/>
          </a:xfrm>
        </p:spPr>
        <p:txBody>
          <a:bodyPr/>
          <a:lstStyle/>
          <a:p>
            <a:r>
              <a:rPr lang="en-US" dirty="0">
                <a:latin typeface="Arial" charset="0"/>
              </a:rPr>
              <a:t>30 CFR 75.360   Certification</a:t>
            </a:r>
          </a:p>
          <a:p>
            <a:pPr lvl="1"/>
            <a:r>
              <a:rPr lang="en-US" dirty="0">
                <a:latin typeface="Arial" charset="0"/>
              </a:rPr>
              <a:t>At each working place examined, the person conducting the exam shall certify by initials, date, and time that the examination was made </a:t>
            </a:r>
          </a:p>
          <a:p>
            <a:pPr lvl="1"/>
            <a:endParaRPr lang="en-US" dirty="0">
              <a:latin typeface="Arial" charset="0"/>
            </a:endParaRPr>
          </a:p>
          <a:p>
            <a:pPr lvl="1"/>
            <a:r>
              <a:rPr lang="en-US" dirty="0">
                <a:latin typeface="Arial" charset="0"/>
              </a:rPr>
              <a:t>In areas required to be examined outby the working section, examiner shall certify by initials, date, and time at enough locations to show entire area has been examined</a:t>
            </a:r>
          </a:p>
        </p:txBody>
      </p:sp>
      <p:sp>
        <p:nvSpPr>
          <p:cNvPr id="3" name="Speech Bubble: Rectangle with Corners Rounded 2">
            <a:extLst>
              <a:ext uri="{FF2B5EF4-FFF2-40B4-BE49-F238E27FC236}">
                <a16:creationId xmlns:a16="http://schemas.microsoft.com/office/drawing/2014/main" id="{88F3C386-13C9-A2FD-322C-537EEC17806C}"/>
              </a:ext>
            </a:extLst>
          </p:cNvPr>
          <p:cNvSpPr/>
          <p:nvPr/>
        </p:nvSpPr>
        <p:spPr bwMode="auto">
          <a:xfrm>
            <a:off x="9118920" y="672509"/>
            <a:ext cx="2390534" cy="1765891"/>
          </a:xfrm>
          <a:prstGeom prst="wedgeRoundRectCallout">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latin typeface="Arial" charset="0"/>
              </a:rPr>
              <a:t>Each working Place Does Not Apply to WV OUTBY MINE EXAMINER</a:t>
            </a:r>
            <a:endParaRPr kumimoji="0" lang="en-US" b="1" i="0" u="none" strike="noStrike" cap="none" normalizeH="0" baseline="0" dirty="0">
              <a:ln>
                <a:noFill/>
              </a:ln>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a:extLst>
              <a:ext uri="{FF2B5EF4-FFF2-40B4-BE49-F238E27FC236}">
                <a16:creationId xmlns:a16="http://schemas.microsoft.com/office/drawing/2014/main" id="{992BC6A4-EC62-9504-33E1-76C6E5FC3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436"/>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A3B951-7133-42C1-0F54-90EE4AE804D0}"/>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3100" b="1" dirty="0"/>
              <a:t>30 CFR § 75.362</a:t>
            </a:r>
            <a:br>
              <a:rPr lang="en-US" sz="3100" dirty="0"/>
            </a:br>
            <a:r>
              <a:rPr lang="en-US" sz="3100" dirty="0"/>
              <a:t>On-shift examination</a:t>
            </a:r>
            <a:br>
              <a:rPr lang="en-US" sz="3100" dirty="0"/>
            </a:br>
            <a:endParaRPr lang="en-US" sz="3100" dirty="0"/>
          </a:p>
        </p:txBody>
      </p:sp>
      <p:sp>
        <p:nvSpPr>
          <p:cNvPr id="3" name="Content Placeholder 2">
            <a:extLst>
              <a:ext uri="{FF2B5EF4-FFF2-40B4-BE49-F238E27FC236}">
                <a16:creationId xmlns:a16="http://schemas.microsoft.com/office/drawing/2014/main" id="{773BB9F5-A7E1-DB65-FA5F-0EA630B0A3C5}"/>
              </a:ext>
            </a:extLst>
          </p:cNvPr>
          <p:cNvSpPr txBox="1">
            <a:spLocks/>
          </p:cNvSpPr>
          <p:nvPr/>
        </p:nvSpPr>
        <p:spPr bwMode="auto">
          <a:xfrm>
            <a:off x="7531610" y="2434201"/>
            <a:ext cx="3822189" cy="3742762"/>
          </a:xfrm>
          <a:prstGeom prst="rect">
            <a:avLst/>
          </a:prstGeom>
        </p:spPr>
        <p:txBody>
          <a:bodyPr vert="horz" lIns="91440" tIns="45720" rIns="91440" bIns="45720" numCol="1" rtlCol="0" anchorCtr="0" compatLnSpc="1">
            <a:prstTxWarp prst="textNoShape">
              <a:avLst/>
            </a:prstTxWarp>
            <a:normAutofit fontScale="92500" lnSpcReduction="10000"/>
          </a:bodyPr>
          <a:lstStyle>
            <a:lvl1pPr marL="342900" indent="-342900" algn="l" rtl="0" fontAlgn="base">
              <a:spcBef>
                <a:spcPct val="20000"/>
              </a:spcBef>
              <a:spcAft>
                <a:spcPct val="0"/>
              </a:spcAft>
              <a:buChar char="•"/>
              <a:defRPr sz="3200">
                <a:solidFill>
                  <a:srgbClr val="FFC000"/>
                </a:solidFill>
                <a:latin typeface="+mn-lt"/>
                <a:ea typeface="+mn-ea"/>
                <a:cs typeface="+mn-cs"/>
              </a:defRPr>
            </a:lvl1pPr>
            <a:lvl2pPr marL="742950" indent="-285750" algn="l" rtl="0" fontAlgn="base">
              <a:spcBef>
                <a:spcPct val="20000"/>
              </a:spcBef>
              <a:spcAft>
                <a:spcPct val="0"/>
              </a:spcAft>
              <a:buChar char="–"/>
              <a:defRPr sz="2800">
                <a:solidFill>
                  <a:srgbClr val="FFC000"/>
                </a:solidFill>
                <a:latin typeface="+mn-lt"/>
              </a:defRPr>
            </a:lvl2pPr>
            <a:lvl3pPr marL="1143000" indent="-228600" algn="l" rtl="0" fontAlgn="base">
              <a:spcBef>
                <a:spcPct val="20000"/>
              </a:spcBef>
              <a:spcAft>
                <a:spcPct val="0"/>
              </a:spcAft>
              <a:buChar char="•"/>
              <a:defRPr sz="2800">
                <a:solidFill>
                  <a:srgbClr val="FFC000"/>
                </a:solidFill>
                <a:latin typeface="+mn-lt"/>
              </a:defRPr>
            </a:lvl3pPr>
            <a:lvl4pPr marL="1600200" indent="-228600" algn="l" rtl="0" fontAlgn="base">
              <a:spcBef>
                <a:spcPct val="20000"/>
              </a:spcBef>
              <a:spcAft>
                <a:spcPct val="0"/>
              </a:spcAft>
              <a:buChar char="–"/>
              <a:defRPr sz="2800">
                <a:solidFill>
                  <a:srgbClr val="FFC000"/>
                </a:solidFill>
                <a:latin typeface="+mn-lt"/>
              </a:defRPr>
            </a:lvl4pPr>
            <a:lvl5pPr marL="2057400" indent="-228600" algn="l" rtl="0" fontAlgn="base">
              <a:spcBef>
                <a:spcPct val="20000"/>
              </a:spcBef>
              <a:spcAft>
                <a:spcPct val="0"/>
              </a:spcAft>
              <a:buChar char="»"/>
              <a:defRPr sz="2800">
                <a:solidFill>
                  <a:srgbClr val="FFC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marR="0" lvl="0" indent="-228600" fontAlgn="base">
              <a:lnSpc>
                <a:spcPct val="90000"/>
              </a:lnSpc>
              <a:spcBef>
                <a:spcPct val="20000"/>
              </a:spcBef>
              <a:spcAft>
                <a:spcPct val="0"/>
              </a:spcAft>
              <a:buClr>
                <a:schemeClr val="accent1"/>
              </a:buClr>
              <a:buSzTx/>
              <a:buFont typeface="Arial" panose="020B0604020202020204" pitchFamily="34" charset="0"/>
              <a:buChar char="•"/>
              <a:tabLst/>
              <a:defRPr/>
            </a:pPr>
            <a:r>
              <a:rPr kumimoji="0" lang="en-US" sz="2400" b="1" i="0" u="none" strike="noStrike" cap="none" spc="0" normalizeH="0" baseline="0" noProof="0" dirty="0">
                <a:ln>
                  <a:noFill/>
                </a:ln>
                <a:solidFill>
                  <a:schemeClr val="tx1"/>
                </a:solidFill>
                <a:effectLst/>
                <a:uLnTx/>
                <a:uFillTx/>
              </a:rPr>
              <a:t>(a)(1) At least once during each shift, or more often if necessary for safety, a certified person designated by the operator shall conduct a test for methane and oxygen deficiency and determine if the air is moving in its proper direction. </a:t>
            </a:r>
            <a:br>
              <a:rPr kumimoji="0" lang="en-US" sz="2400" b="1" i="0" u="none" strike="noStrike" cap="none" spc="0" normalizeH="0" baseline="0" noProof="0" dirty="0">
                <a:ln>
                  <a:noFill/>
                </a:ln>
                <a:solidFill>
                  <a:schemeClr val="tx1"/>
                </a:solidFill>
                <a:effectLst/>
                <a:uLnTx/>
                <a:uFillTx/>
              </a:rPr>
            </a:br>
            <a:endParaRPr kumimoji="0" lang="en-US" sz="2400" b="1" i="0" u="none" strike="noStrike"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1393016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A3EFC-4C54-F69C-5492-038168A59631}"/>
              </a:ext>
            </a:extLst>
          </p:cNvPr>
          <p:cNvSpPr>
            <a:spLocks noGrp="1"/>
          </p:cNvSpPr>
          <p:nvPr>
            <p:ph type="title"/>
          </p:nvPr>
        </p:nvSpPr>
        <p:spPr>
          <a:xfrm>
            <a:off x="486664" y="1019513"/>
            <a:ext cx="8239090" cy="898600"/>
          </a:xfrm>
        </p:spPr>
        <p:txBody>
          <a:bodyPr>
            <a:normAutofit fontScale="90000"/>
          </a:bodyPr>
          <a:lstStyle/>
          <a:p>
            <a:pPr algn="l"/>
            <a:r>
              <a:rPr lang="en-US" sz="2700" b="1" dirty="0">
                <a:latin typeface="Times New Roman" panose="02020603050405020304" pitchFamily="18" charset="0"/>
                <a:cs typeface="Times New Roman" panose="02020603050405020304" pitchFamily="18" charset="0"/>
              </a:rPr>
              <a:t>30 CFR § 75.362</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On-shift examination</a:t>
            </a:r>
            <a:br>
              <a:rPr lang="en-US" dirty="0"/>
            </a:br>
            <a:endParaRPr lang="en-US" dirty="0"/>
          </a:p>
        </p:txBody>
      </p:sp>
      <p:sp>
        <p:nvSpPr>
          <p:cNvPr id="3" name="Rectangle 2">
            <a:extLst>
              <a:ext uri="{FF2B5EF4-FFF2-40B4-BE49-F238E27FC236}">
                <a16:creationId xmlns:a16="http://schemas.microsoft.com/office/drawing/2014/main" id="{5B682D1E-BCAD-7FD6-0D75-EB3E103FAD6A}"/>
              </a:ext>
            </a:extLst>
          </p:cNvPr>
          <p:cNvSpPr/>
          <p:nvPr/>
        </p:nvSpPr>
        <p:spPr>
          <a:xfrm>
            <a:off x="378598" y="2039804"/>
            <a:ext cx="9144000" cy="4401205"/>
          </a:xfrm>
          <a:prstGeom prst="rect">
            <a:avLst/>
          </a:prstGeom>
        </p:spPr>
        <p:txBody>
          <a:bodyPr wrap="square">
            <a:spAutoFit/>
          </a:bodyPr>
          <a:lstStyle/>
          <a:p>
            <a:pPr marL="342900" indent="-342900" algn="l">
              <a:buClr>
                <a:schemeClr val="accent1"/>
              </a:buClr>
              <a:buFont typeface="Wingdings 3" panose="05040102010807070707" pitchFamily="18" charset="2"/>
              <a:buChar char="u"/>
            </a:pPr>
            <a:r>
              <a:rPr lang="en-US" sz="2000" b="0" dirty="0">
                <a:latin typeface="Times New Roman" panose="02020603050405020304" pitchFamily="18" charset="0"/>
                <a:cs typeface="Times New Roman" panose="02020603050405020304" pitchFamily="18" charset="0"/>
              </a:rPr>
              <a:t>(2) A person designated by the operator shall conduct an examination to assure compliance with the respirable dust control parameters specified in the mine ventilation plan. In those instances when a shift change is accomplished without an interruption in production on a section, the examination shall be made anytime within 1 hour of the shift change. In those instances when there is an interruption in production during the shift change, the examination shall be made before production begins on a section. </a:t>
            </a:r>
            <a:r>
              <a:rPr lang="en-US" sz="2000" b="0" dirty="0">
                <a:highlight>
                  <a:srgbClr val="FFFF00"/>
                </a:highlight>
                <a:latin typeface="Times New Roman" panose="02020603050405020304" pitchFamily="18" charset="0"/>
                <a:cs typeface="Times New Roman" panose="02020603050405020304" pitchFamily="18" charset="0"/>
              </a:rPr>
              <a:t>Deficiencies in dust controls shall be corrected before production begins or resumes</a:t>
            </a:r>
            <a:r>
              <a:rPr lang="en-US" sz="2000" b="0" dirty="0">
                <a:latin typeface="Times New Roman" panose="02020603050405020304" pitchFamily="18" charset="0"/>
                <a:cs typeface="Times New Roman" panose="02020603050405020304" pitchFamily="18" charset="0"/>
              </a:rPr>
              <a:t>. The examination shall include air quantities and velocities, water pressures and flow rates, excessive leakage in the water delivery system, water spray numbers and orientations, section ventilation and control device placement, and any other dust suppression measures required by the ventilation plan. Measurements of the air velocity and quantity, water pressure and flow rates are not required if continuous monitoring of these controls is used and indicates that the dust controls are functioning properly</a:t>
            </a:r>
            <a:endParaRPr lang="en-US" sz="2200" b="0" dirty="0">
              <a:latin typeface="Times New Roman" panose="02020603050405020304" pitchFamily="18" charset="0"/>
              <a:cs typeface="Times New Roman" panose="02020603050405020304" pitchFamily="18" charset="0"/>
            </a:endParaRPr>
          </a:p>
        </p:txBody>
      </p:sp>
      <p:sp>
        <p:nvSpPr>
          <p:cNvPr id="4" name="Speech Bubble: Rectangle with Corners Rounded 3">
            <a:extLst>
              <a:ext uri="{FF2B5EF4-FFF2-40B4-BE49-F238E27FC236}">
                <a16:creationId xmlns:a16="http://schemas.microsoft.com/office/drawing/2014/main" id="{4685960A-D65B-AC95-335B-AF3D385F0E5F}"/>
              </a:ext>
            </a:extLst>
          </p:cNvPr>
          <p:cNvSpPr/>
          <p:nvPr/>
        </p:nvSpPr>
        <p:spPr>
          <a:xfrm>
            <a:off x="9522598" y="416991"/>
            <a:ext cx="2381692" cy="2286000"/>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Generally, will not apply to WV Outby Mine Examiner. Could apply if cutting overcast or etc. outby working section.</a:t>
            </a:r>
          </a:p>
        </p:txBody>
      </p:sp>
    </p:spTree>
    <p:extLst>
      <p:ext uri="{BB962C8B-B14F-4D97-AF65-F5344CB8AC3E}">
        <p14:creationId xmlns:p14="http://schemas.microsoft.com/office/powerpoint/2010/main" val="2996776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813E-082F-7D50-1FA1-1D2FE8AA8A9E}"/>
              </a:ext>
            </a:extLst>
          </p:cNvPr>
          <p:cNvSpPr>
            <a:spLocks noGrp="1"/>
          </p:cNvSpPr>
          <p:nvPr>
            <p:ph type="title"/>
          </p:nvPr>
        </p:nvSpPr>
        <p:spPr>
          <a:xfrm>
            <a:off x="484526" y="702230"/>
            <a:ext cx="8126073" cy="845321"/>
          </a:xfrm>
        </p:spPr>
        <p:txBody>
          <a:bodyPr>
            <a:normAutofit fontScale="90000"/>
          </a:bodyPr>
          <a:lstStyle/>
          <a:p>
            <a:pPr algn="l"/>
            <a:r>
              <a:rPr lang="en-US" sz="2700" b="1" dirty="0">
                <a:latin typeface="Times New Roman" panose="02020603050405020304" pitchFamily="18" charset="0"/>
                <a:cs typeface="Times New Roman" panose="02020603050405020304" pitchFamily="18" charset="0"/>
              </a:rPr>
              <a:t>30 CFR § 75.362</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On-shift examination</a:t>
            </a:r>
            <a:br>
              <a:rPr lang="en-US" dirty="0"/>
            </a:br>
            <a:endParaRPr lang="en-US" dirty="0"/>
          </a:p>
        </p:txBody>
      </p:sp>
      <p:sp>
        <p:nvSpPr>
          <p:cNvPr id="3" name="Rectangle 2">
            <a:extLst>
              <a:ext uri="{FF2B5EF4-FFF2-40B4-BE49-F238E27FC236}">
                <a16:creationId xmlns:a16="http://schemas.microsoft.com/office/drawing/2014/main" id="{830D37BD-3024-196F-9C4B-0E11FE6B4F8D}"/>
              </a:ext>
            </a:extLst>
          </p:cNvPr>
          <p:cNvSpPr/>
          <p:nvPr/>
        </p:nvSpPr>
        <p:spPr>
          <a:xfrm>
            <a:off x="484526" y="1619020"/>
            <a:ext cx="9144000" cy="5093702"/>
          </a:xfrm>
          <a:prstGeom prst="rect">
            <a:avLst/>
          </a:prstGeom>
        </p:spPr>
        <p:txBody>
          <a:bodyPr wrap="square">
            <a:spAutoFit/>
          </a:bodyPr>
          <a:lstStyle/>
          <a:p>
            <a:pPr marL="342900" indent="-342900" algn="l">
              <a:buClr>
                <a:schemeClr val="accent1"/>
              </a:buClr>
              <a:buFont typeface="Wingdings 3" panose="05040102010807070707" pitchFamily="18" charset="2"/>
              <a:buChar char="u"/>
            </a:pPr>
            <a:r>
              <a:rPr lang="en-US" sz="2000" b="0" dirty="0">
                <a:latin typeface="Times New Roman" panose="02020603050405020304" pitchFamily="18" charset="0"/>
                <a:cs typeface="Times New Roman" panose="02020603050405020304" pitchFamily="18" charset="0"/>
              </a:rPr>
              <a:t>(b) </a:t>
            </a:r>
            <a:r>
              <a:rPr lang="en-US" sz="2000" b="0" dirty="0">
                <a:highlight>
                  <a:srgbClr val="FFFF00"/>
                </a:highlight>
                <a:latin typeface="Times New Roman" panose="02020603050405020304" pitchFamily="18" charset="0"/>
                <a:cs typeface="Times New Roman" panose="02020603050405020304" pitchFamily="18" charset="0"/>
              </a:rPr>
              <a:t>During each shift that coal is produced, a certified person shall examine for hazardous conditions along each belt conveyor haulageway where a belt conveyor is operated. This examination may be conducted at the same time as the pre-shift examination of belt conveyors and belt conveyor haulageways, if the examination is conducted within 3 hours before the oncoming shift. </a:t>
            </a:r>
          </a:p>
          <a:p>
            <a:pPr marL="342900" indent="-342900" algn="l">
              <a:spcBef>
                <a:spcPts val="1800"/>
              </a:spcBef>
              <a:buClr>
                <a:schemeClr val="accent1"/>
              </a:buClr>
              <a:buFont typeface="Wingdings 3" panose="05040102010807070707" pitchFamily="18" charset="2"/>
              <a:buChar char="u"/>
            </a:pPr>
            <a:r>
              <a:rPr lang="en-US" sz="2000" b="0" dirty="0">
                <a:latin typeface="Times New Roman" panose="02020603050405020304" pitchFamily="18" charset="0"/>
                <a:cs typeface="Times New Roman" panose="02020603050405020304" pitchFamily="18" charset="0"/>
              </a:rPr>
              <a:t>(c) Persons conducting the on-shift examination shall determine at the following locations:</a:t>
            </a:r>
          </a:p>
          <a:p>
            <a:pPr marL="800100" lvl="1" indent="-342900">
              <a:spcBef>
                <a:spcPts val="600"/>
              </a:spcBef>
              <a:buClr>
                <a:schemeClr val="accent1"/>
              </a:buClr>
              <a:buFont typeface="Wingdings 3" panose="05040102010807070707" pitchFamily="18" charset="2"/>
              <a:buChar char="u"/>
            </a:pPr>
            <a:r>
              <a:rPr lang="en-US" sz="2000" b="0" dirty="0">
                <a:latin typeface="Times New Roman" panose="02020603050405020304" pitchFamily="18" charset="0"/>
                <a:cs typeface="Times New Roman" panose="02020603050405020304" pitchFamily="18" charset="0"/>
              </a:rPr>
              <a:t>(1) The volume of air in the last open crosscut of each set of entries or rooms on each section and areas where mechanized mining equipment is being installed or removed. The last open crosscut is the crosscut in the line of pillars containing the permanent stoppings that separate the intake air courses and the return air courses.</a:t>
            </a:r>
          </a:p>
          <a:p>
            <a:pPr marL="800100" lvl="1" indent="-342900">
              <a:spcBef>
                <a:spcPts val="600"/>
              </a:spcBef>
              <a:buClr>
                <a:schemeClr val="accent1"/>
              </a:buClr>
              <a:buFont typeface="Wingdings 3" panose="05040102010807070707" pitchFamily="18" charset="2"/>
              <a:buChar char="u"/>
            </a:pPr>
            <a:r>
              <a:rPr lang="en-US" sz="2000" b="0" dirty="0">
                <a:latin typeface="Times New Roman" panose="02020603050405020304" pitchFamily="18" charset="0"/>
                <a:cs typeface="Times New Roman" panose="02020603050405020304" pitchFamily="18" charset="0"/>
              </a:rPr>
              <a:t>(2) The volume of air on a longwall or shortwall, including areas where longwall or shortwall equipment is being installed or removed, in the intake entry or entries at the intake end of the longwall or shortwall</a:t>
            </a:r>
          </a:p>
        </p:txBody>
      </p:sp>
    </p:spTree>
    <p:extLst>
      <p:ext uri="{BB962C8B-B14F-4D97-AF65-F5344CB8AC3E}">
        <p14:creationId xmlns:p14="http://schemas.microsoft.com/office/powerpoint/2010/main" val="2090118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02D09-3DBC-6FE4-9898-E4B131D2DA47}"/>
              </a:ext>
            </a:extLst>
          </p:cNvPr>
          <p:cNvSpPr>
            <a:spLocks noGrp="1"/>
          </p:cNvSpPr>
          <p:nvPr>
            <p:ph type="title"/>
          </p:nvPr>
        </p:nvSpPr>
        <p:spPr>
          <a:xfrm>
            <a:off x="533400" y="596389"/>
            <a:ext cx="8077200" cy="552507"/>
          </a:xfrm>
        </p:spPr>
        <p:txBody>
          <a:bodyPr>
            <a:normAutofit fontScale="90000"/>
          </a:bodyPr>
          <a:lstStyle/>
          <a:p>
            <a:pPr algn="l"/>
            <a:r>
              <a:rPr lang="en-US" sz="2700" b="1" dirty="0">
                <a:latin typeface="Times New Roman" panose="02020603050405020304" pitchFamily="18" charset="0"/>
                <a:cs typeface="Times New Roman" panose="02020603050405020304" pitchFamily="18" charset="0"/>
              </a:rPr>
              <a:t>30 CFR § 75.362</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On-shift examination</a:t>
            </a:r>
            <a:br>
              <a:rPr lang="en-US" dirty="0"/>
            </a:br>
            <a:endParaRPr lang="en-US" dirty="0"/>
          </a:p>
        </p:txBody>
      </p:sp>
      <p:sp>
        <p:nvSpPr>
          <p:cNvPr id="4" name="Content Placeholder 2">
            <a:extLst>
              <a:ext uri="{FF2B5EF4-FFF2-40B4-BE49-F238E27FC236}">
                <a16:creationId xmlns:a16="http://schemas.microsoft.com/office/drawing/2014/main" id="{4A06CD9C-CF76-387A-2990-3AE877E27BA2}"/>
              </a:ext>
            </a:extLst>
          </p:cNvPr>
          <p:cNvSpPr txBox="1">
            <a:spLocks/>
          </p:cNvSpPr>
          <p:nvPr/>
        </p:nvSpPr>
        <p:spPr bwMode="auto">
          <a:xfrm>
            <a:off x="533400" y="1148896"/>
            <a:ext cx="9120963" cy="563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FFC000"/>
                </a:solidFill>
                <a:latin typeface="+mn-lt"/>
                <a:ea typeface="+mn-ea"/>
                <a:cs typeface="+mn-cs"/>
              </a:defRPr>
            </a:lvl1pPr>
            <a:lvl2pPr marL="742950" indent="-285750" algn="l" rtl="0" fontAlgn="base">
              <a:spcBef>
                <a:spcPct val="20000"/>
              </a:spcBef>
              <a:spcAft>
                <a:spcPct val="0"/>
              </a:spcAft>
              <a:buChar char="–"/>
              <a:defRPr sz="2800">
                <a:solidFill>
                  <a:srgbClr val="FFC000"/>
                </a:solidFill>
                <a:latin typeface="+mn-lt"/>
              </a:defRPr>
            </a:lvl2pPr>
            <a:lvl3pPr marL="1143000" indent="-228600" algn="l" rtl="0" fontAlgn="base">
              <a:spcBef>
                <a:spcPct val="20000"/>
              </a:spcBef>
              <a:spcAft>
                <a:spcPct val="0"/>
              </a:spcAft>
              <a:buChar char="•"/>
              <a:defRPr sz="2800">
                <a:solidFill>
                  <a:srgbClr val="FFC000"/>
                </a:solidFill>
                <a:latin typeface="+mn-lt"/>
              </a:defRPr>
            </a:lvl3pPr>
            <a:lvl4pPr marL="1600200" indent="-228600" algn="l" rtl="0" fontAlgn="base">
              <a:spcBef>
                <a:spcPct val="20000"/>
              </a:spcBef>
              <a:spcAft>
                <a:spcPct val="0"/>
              </a:spcAft>
              <a:buChar char="–"/>
              <a:defRPr sz="2800">
                <a:solidFill>
                  <a:srgbClr val="FFC000"/>
                </a:solidFill>
                <a:latin typeface="+mn-lt"/>
              </a:defRPr>
            </a:lvl4pPr>
            <a:lvl5pPr marL="2057400" indent="-228600" algn="l" rtl="0" fontAlgn="base">
              <a:spcBef>
                <a:spcPct val="20000"/>
              </a:spcBef>
              <a:spcAft>
                <a:spcPct val="0"/>
              </a:spcAft>
              <a:buChar char="»"/>
              <a:defRPr sz="2800">
                <a:solidFill>
                  <a:srgbClr val="FFC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
                <a:schemeClr val="accent1"/>
              </a:buClr>
              <a:buSzTx/>
              <a:buFont typeface="Wingdings 3" panose="05040102010807070707" pitchFamily="18" charset="2"/>
              <a:buChar char="u"/>
              <a:tabLst/>
              <a:defRPr/>
            </a:pPr>
            <a:r>
              <a:rPr kumimoji="0" lang="en-US" sz="2200" b="1" i="0" u="none" strike="noStrike" kern="0" cap="none" spc="0" normalizeH="0" baseline="0" noProof="0" dirty="0">
                <a:ln>
                  <a:noFill/>
                </a:ln>
                <a:solidFill>
                  <a:srgbClr val="FFC000"/>
                </a:solidFill>
                <a:effectLst/>
                <a:uLnTx/>
                <a:uFillTx/>
                <a:latin typeface="Arial"/>
                <a:ea typeface="+mn-ea"/>
                <a:cs typeface="+mn-cs"/>
              </a:rPr>
              <a:t> </a:t>
            </a:r>
            <a:r>
              <a:rPr kumimoji="0" lang="en-US" sz="2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(3) The velocity of air at each end of the longwall or shortwall face at the locations specified in the approved ventilation plan. </a:t>
            </a:r>
          </a:p>
          <a:p>
            <a:pPr marR="0" lvl="0" algn="l" defTabSz="914400" rtl="0" eaLnBrk="1" fontAlgn="base" latinLnBrk="0" hangingPunct="1">
              <a:lnSpc>
                <a:spcPct val="100000"/>
              </a:lnSpc>
              <a:spcBef>
                <a:spcPct val="20000"/>
              </a:spcBef>
              <a:spcAft>
                <a:spcPct val="0"/>
              </a:spcAft>
              <a:buClr>
                <a:schemeClr val="accent1"/>
              </a:buClr>
              <a:buSzTx/>
              <a:buFont typeface="Wingdings 3" panose="05040102010807070707" pitchFamily="18" charset="2"/>
              <a:buChar char="u"/>
              <a:tabLst/>
              <a:defRPr/>
            </a:pPr>
            <a:r>
              <a:rPr kumimoji="0" lang="en-US" sz="2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(4) The volume of air at the intake end of any pillar line—</a:t>
            </a:r>
          </a:p>
          <a:p>
            <a:pPr marL="1005840" lvl="1" defTabSz="914400">
              <a:buClr>
                <a:schemeClr val="accent1"/>
              </a:buClr>
              <a:buFont typeface="Wingdings 3" panose="05040102010807070707" pitchFamily="18" charset="2"/>
              <a:buChar char="u"/>
              <a:defRPr/>
            </a:pPr>
            <a:r>
              <a:rPr kumimoji="0" lang="en-US" sz="2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 Where a single split of air is used in the intake entry furthest from the return air course immediately outby the first open crosscut outby the line of pillars being mined; or</a:t>
            </a:r>
          </a:p>
          <a:p>
            <a:pPr marL="1005840" lvl="1" defTabSz="914400">
              <a:buClr>
                <a:schemeClr val="accent1"/>
              </a:buClr>
              <a:buFont typeface="Wingdings 3" panose="05040102010807070707" pitchFamily="18" charset="2"/>
              <a:buChar char="u"/>
              <a:defRPr/>
            </a:pPr>
            <a:r>
              <a:rPr kumimoji="0" lang="en-US" sz="2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(ii) Where a split system is used in the intake entries of each split immediately </a:t>
            </a:r>
            <a:r>
              <a:rPr kumimoji="0" lang="en-US" sz="2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inby</a:t>
            </a:r>
            <a:r>
              <a:rPr kumimoji="0" lang="en-US" sz="2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the split point.</a:t>
            </a:r>
          </a:p>
          <a:p>
            <a:pPr marR="0" lvl="0" algn="l" defTabSz="914400" rtl="0" eaLnBrk="1" fontAlgn="base" latinLnBrk="0" hangingPunct="1">
              <a:lnSpc>
                <a:spcPct val="100000"/>
              </a:lnSpc>
              <a:spcBef>
                <a:spcPct val="20000"/>
              </a:spcBef>
              <a:spcAft>
                <a:spcPct val="0"/>
              </a:spcAft>
              <a:buClr>
                <a:schemeClr val="accent1"/>
              </a:buClr>
              <a:buSzTx/>
              <a:buFont typeface="Wingdings 3" panose="05040102010807070707" pitchFamily="18" charset="2"/>
              <a:buChar char="u"/>
              <a:tabLst/>
              <a:defRPr/>
            </a:pPr>
            <a:r>
              <a:rPr kumimoji="0" lang="en-US" sz="2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(d)(1) A qualified person shall make tests for methane—</a:t>
            </a:r>
          </a:p>
          <a:p>
            <a:pPr marL="1005840" lvl="1" defTabSz="914400">
              <a:buClr>
                <a:schemeClr val="accent1"/>
              </a:buClr>
              <a:buFont typeface="Wingdings 3" panose="05040102010807070707" pitchFamily="18" charset="2"/>
              <a:buChar char="u"/>
              <a:defRPr/>
            </a:pPr>
            <a:r>
              <a:rPr kumimoji="0" lang="en-US" sz="2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 At the start of each shift at each working place before electrically operated equipment is energized; and</a:t>
            </a:r>
          </a:p>
          <a:p>
            <a:pPr marL="1005840" lvl="1" defTabSz="914400">
              <a:buClr>
                <a:schemeClr val="accent1"/>
              </a:buClr>
              <a:buFont typeface="Wingdings 3" panose="05040102010807070707" pitchFamily="18" charset="2"/>
              <a:buChar char="u"/>
              <a:defRPr/>
            </a:pPr>
            <a:r>
              <a:rPr kumimoji="0" lang="en-US" sz="2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(ii) Immediately before equipment is energized, taken into, or operated in a working place; and</a:t>
            </a:r>
          </a:p>
          <a:p>
            <a:pPr marL="1005840" lvl="1" defTabSz="914400">
              <a:buClr>
                <a:schemeClr val="accent1"/>
              </a:buClr>
              <a:buFont typeface="Wingdings 3" panose="05040102010807070707" pitchFamily="18" charset="2"/>
              <a:buChar char="u"/>
              <a:defRPr/>
            </a:pPr>
            <a:r>
              <a:rPr kumimoji="0" lang="en-US" sz="2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(iii) At 20-minute intervals, or more often if required in the approved ventilation plan at specific locations, during the operation of equipment in the working place. </a:t>
            </a:r>
            <a:br>
              <a:rPr kumimoji="0" lang="en-US" sz="2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endParaRPr kumimoji="0" lang="en-US" sz="2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549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560C-2FB5-EFA5-335C-AA78BCC3F339}"/>
              </a:ext>
            </a:extLst>
          </p:cNvPr>
          <p:cNvSpPr>
            <a:spLocks noGrp="1"/>
          </p:cNvSpPr>
          <p:nvPr>
            <p:ph type="title"/>
          </p:nvPr>
        </p:nvSpPr>
        <p:spPr>
          <a:xfrm>
            <a:off x="1156851" y="637763"/>
            <a:ext cx="2910051" cy="5576768"/>
          </a:xfrm>
        </p:spPr>
        <p:txBody>
          <a:bodyPr anchor="t">
            <a:normAutofit/>
          </a:bodyPr>
          <a:lstStyle/>
          <a:p>
            <a:r>
              <a:rPr lang="en-US" sz="2300"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MINE FATALITY – On February 28, 2022, a contract miner died when he was crushed between the rib and a single boom face drill.  The victim was alongside the drill using the onboard tram lever controls when the accident occurred because the remote control was inoperable.</a:t>
            </a:r>
            <a:br>
              <a:rPr lang="en-US" sz="23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2300" dirty="0">
              <a:solidFill>
                <a:schemeClr val="bg1"/>
              </a:solidFill>
            </a:endParaRPr>
          </a:p>
        </p:txBody>
      </p:sp>
      <p:graphicFrame>
        <p:nvGraphicFramePr>
          <p:cNvPr id="10" name="Content Placeholder 6">
            <a:extLst>
              <a:ext uri="{FF2B5EF4-FFF2-40B4-BE49-F238E27FC236}">
                <a16:creationId xmlns:a16="http://schemas.microsoft.com/office/drawing/2014/main" id="{71B59344-EDED-15B3-F28B-B2BE44422C6F}"/>
              </a:ext>
            </a:extLst>
          </p:cNvPr>
          <p:cNvGraphicFramePr>
            <a:graphicFrameLocks noGrp="1"/>
          </p:cNvGraphicFramePr>
          <p:nvPr>
            <p:ph idx="1"/>
            <p:extLst>
              <p:ext uri="{D42A27DB-BD31-4B8C-83A1-F6EECF244321}">
                <p14:modId xmlns:p14="http://schemas.microsoft.com/office/powerpoint/2010/main" val="2934223924"/>
              </p:ext>
            </p:extLst>
          </p:nvPr>
        </p:nvGraphicFramePr>
        <p:xfrm>
          <a:off x="555447" y="1485760"/>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2">
            <a:extLst>
              <a:ext uri="{FF2B5EF4-FFF2-40B4-BE49-F238E27FC236}">
                <a16:creationId xmlns:a16="http://schemas.microsoft.com/office/drawing/2014/main" id="{5A56FD41-D840-B551-DB48-1D0AF97343F8}"/>
              </a:ext>
            </a:extLst>
          </p:cNvPr>
          <p:cNvSpPr txBox="1">
            <a:spLocks noChangeArrowheads="1"/>
          </p:cNvSpPr>
          <p:nvPr/>
        </p:nvSpPr>
        <p:spPr>
          <a:xfrm>
            <a:off x="990599" y="342760"/>
            <a:ext cx="7726363"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tx1"/>
                </a:solidFill>
                <a:latin typeface="Times New Roman" panose="02020603050405020304" pitchFamily="18" charset="0"/>
                <a:cs typeface="Times New Roman" panose="02020603050405020304" pitchFamily="18" charset="0"/>
              </a:rPr>
              <a:t>Responsibility for Safety</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762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49196-BA79-5251-B255-759B1F82C028}"/>
              </a:ext>
            </a:extLst>
          </p:cNvPr>
          <p:cNvSpPr>
            <a:spLocks noGrp="1"/>
          </p:cNvSpPr>
          <p:nvPr>
            <p:ph type="title"/>
          </p:nvPr>
        </p:nvSpPr>
        <p:spPr>
          <a:xfrm>
            <a:off x="665403" y="959485"/>
            <a:ext cx="7542029" cy="841670"/>
          </a:xfrm>
        </p:spPr>
        <p:txBody>
          <a:bodyPr>
            <a:normAutofit fontScale="90000"/>
          </a:bodyPr>
          <a:lstStyle/>
          <a:p>
            <a:pPr algn="l"/>
            <a:r>
              <a:rPr lang="en-US" sz="2700" b="1" dirty="0">
                <a:latin typeface="Times New Roman" panose="02020603050405020304" pitchFamily="18" charset="0"/>
                <a:cs typeface="Times New Roman" panose="02020603050405020304" pitchFamily="18" charset="0"/>
              </a:rPr>
              <a:t>30 CFR § 75.362</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On-shift examination</a:t>
            </a:r>
            <a:br>
              <a:rPr lang="en-US" dirty="0"/>
            </a:br>
            <a:endParaRPr lang="en-US" dirty="0"/>
          </a:p>
        </p:txBody>
      </p:sp>
      <p:sp>
        <p:nvSpPr>
          <p:cNvPr id="3" name="Rectangle 2">
            <a:extLst>
              <a:ext uri="{FF2B5EF4-FFF2-40B4-BE49-F238E27FC236}">
                <a16:creationId xmlns:a16="http://schemas.microsoft.com/office/drawing/2014/main" id="{CF853295-260F-85F2-D46B-2CBC47DBEECE}"/>
              </a:ext>
            </a:extLst>
          </p:cNvPr>
          <p:cNvSpPr/>
          <p:nvPr/>
        </p:nvSpPr>
        <p:spPr>
          <a:xfrm>
            <a:off x="1064846" y="1872524"/>
            <a:ext cx="9206204" cy="4862870"/>
          </a:xfrm>
          <a:prstGeom prst="rect">
            <a:avLst/>
          </a:prstGeom>
        </p:spPr>
        <p:txBody>
          <a:bodyPr wrap="square">
            <a:spAutoFit/>
          </a:bodyPr>
          <a:lstStyle/>
          <a:p>
            <a:pPr marL="342900" indent="-342900" algn="l">
              <a:spcBef>
                <a:spcPts val="1200"/>
              </a:spcBef>
              <a:buClr>
                <a:schemeClr val="accent1"/>
              </a:buClr>
              <a:buFont typeface="Wingdings 3" panose="05040102010807070707" pitchFamily="18" charset="2"/>
              <a:buChar char="u"/>
            </a:pPr>
            <a:r>
              <a:rPr lang="en-US" sz="2000" b="0" dirty="0">
                <a:latin typeface="Times New Roman" panose="02020603050405020304" pitchFamily="18" charset="0"/>
                <a:cs typeface="Times New Roman" panose="02020603050405020304" pitchFamily="18" charset="0"/>
              </a:rPr>
              <a:t>(iii) The </a:t>
            </a:r>
            <a:r>
              <a:rPr lang="en-US" sz="2000" kern="0" dirty="0">
                <a:latin typeface="Times New Roman" panose="02020603050405020304" pitchFamily="18" charset="0"/>
                <a:cs typeface="Times New Roman" panose="02020603050405020304" pitchFamily="18" charset="0"/>
              </a:rPr>
              <a:t>methane</a:t>
            </a:r>
            <a:r>
              <a:rPr lang="en-US" sz="2000" b="0" dirty="0">
                <a:latin typeface="Times New Roman" panose="02020603050405020304" pitchFamily="18" charset="0"/>
                <a:cs typeface="Times New Roman" panose="02020603050405020304" pitchFamily="18" charset="0"/>
              </a:rPr>
              <a:t> monitor sensor must be mounted near the </a:t>
            </a:r>
            <a:r>
              <a:rPr lang="en-US" sz="2000" b="0" dirty="0" err="1">
                <a:latin typeface="Times New Roman" panose="02020603050405020304" pitchFamily="18" charset="0"/>
                <a:cs typeface="Times New Roman" panose="02020603050405020304" pitchFamily="18" charset="0"/>
              </a:rPr>
              <a:t>inby</a:t>
            </a:r>
            <a:r>
              <a:rPr lang="en-US" sz="2000" b="0" dirty="0">
                <a:latin typeface="Times New Roman" panose="02020603050405020304" pitchFamily="18" charset="0"/>
                <a:cs typeface="Times New Roman" panose="02020603050405020304" pitchFamily="18" charset="0"/>
              </a:rPr>
              <a:t> end and within 18 inches of the longitudinal center of the ATRS support and positioned at least 12 inches from the roof when the ATRS is fully deployed.</a:t>
            </a:r>
          </a:p>
          <a:p>
            <a:pPr marL="342900" indent="-342900" algn="l">
              <a:spcBef>
                <a:spcPts val="1200"/>
              </a:spcBef>
              <a:buClr>
                <a:schemeClr val="accent1"/>
              </a:buClr>
              <a:buFont typeface="Wingdings 3" panose="05040102010807070707" pitchFamily="18" charset="2"/>
              <a:buChar char="u"/>
            </a:pPr>
            <a:r>
              <a:rPr lang="en-US" sz="2000" b="0" dirty="0">
                <a:latin typeface="Times New Roman" panose="02020603050405020304" pitchFamily="18" charset="0"/>
                <a:cs typeface="Times New Roman" panose="02020603050405020304" pitchFamily="18" charset="0"/>
              </a:rPr>
              <a:t>(iv) Manual methane tests must be made at intervals not exceeding 20 minutes. The test may be made either from under permanent roof support or from the roof bolter's work position protected by the deployed ATRS.</a:t>
            </a:r>
          </a:p>
          <a:p>
            <a:pPr marL="342900" indent="-342900" algn="l">
              <a:spcBef>
                <a:spcPts val="1200"/>
              </a:spcBef>
              <a:buClr>
                <a:schemeClr val="accent1"/>
              </a:buClr>
              <a:buFont typeface="Wingdings 3" panose="05040102010807070707" pitchFamily="18" charset="2"/>
              <a:buChar char="u"/>
            </a:pPr>
            <a:r>
              <a:rPr lang="en-US" sz="2000" b="0" dirty="0">
                <a:latin typeface="Times New Roman" panose="02020603050405020304" pitchFamily="18" charset="0"/>
                <a:cs typeface="Times New Roman" panose="02020603050405020304" pitchFamily="18" charset="0"/>
              </a:rPr>
              <a:t>(v) Once a methane test is made at the face, all subsequent methane tests in the same area of unsupported roof must also be made at the face, from under permanent roof support, using extendable probes or other acceptable means at intervals not exceeding 20 minutes.</a:t>
            </a:r>
          </a:p>
          <a:p>
            <a:pPr marL="342900" indent="-342900" algn="l">
              <a:spcBef>
                <a:spcPts val="1200"/>
              </a:spcBef>
              <a:buClr>
                <a:schemeClr val="accent1"/>
              </a:buClr>
              <a:buFont typeface="Wingdings 3" panose="05040102010807070707" pitchFamily="18" charset="2"/>
              <a:buChar char="u"/>
            </a:pPr>
            <a:r>
              <a:rPr lang="en-US" sz="2000" b="0" dirty="0">
                <a:latin typeface="Times New Roman" panose="02020603050405020304" pitchFamily="18" charset="0"/>
                <a:cs typeface="Times New Roman" panose="02020603050405020304" pitchFamily="18" charset="0"/>
              </a:rPr>
              <a:t>(vi) The district manager may require that the ventilation plan include the minimum air quantity and the position and placement of ventilation controls to be maintained during roof bolting. </a:t>
            </a:r>
            <a:br>
              <a:rPr lang="en-US" sz="2000" b="0" dirty="0">
                <a:latin typeface="Times New Roman" panose="02020603050405020304" pitchFamily="18" charset="0"/>
                <a:cs typeface="Times New Roman" panose="02020603050405020304" pitchFamily="18" charset="0"/>
              </a:rPr>
            </a:br>
            <a:endParaRPr lang="en-US" sz="2000" b="0" dirty="0">
              <a:latin typeface="Times New Roman" panose="02020603050405020304" pitchFamily="18" charset="0"/>
              <a:cs typeface="Times New Roman" panose="02020603050405020304" pitchFamily="18" charset="0"/>
            </a:endParaRPr>
          </a:p>
        </p:txBody>
      </p:sp>
      <p:sp>
        <p:nvSpPr>
          <p:cNvPr id="4" name="Speech Bubble: Rectangle with Corners Rounded 3">
            <a:extLst>
              <a:ext uri="{FF2B5EF4-FFF2-40B4-BE49-F238E27FC236}">
                <a16:creationId xmlns:a16="http://schemas.microsoft.com/office/drawing/2014/main" id="{06A8C866-DBCA-C76A-3F01-498F50A94FC7}"/>
              </a:ext>
            </a:extLst>
          </p:cNvPr>
          <p:cNvSpPr/>
          <p:nvPr/>
        </p:nvSpPr>
        <p:spPr>
          <a:xfrm>
            <a:off x="10271050" y="361507"/>
            <a:ext cx="1729564" cy="2530549"/>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Applies to WV Outby Mine Examiner when working outby section</a:t>
            </a:r>
          </a:p>
        </p:txBody>
      </p:sp>
    </p:spTree>
    <p:extLst>
      <p:ext uri="{BB962C8B-B14F-4D97-AF65-F5344CB8AC3E}">
        <p14:creationId xmlns:p14="http://schemas.microsoft.com/office/powerpoint/2010/main" val="165355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15412-0BE0-35E2-AC60-1CAC11C03F2F}"/>
              </a:ext>
            </a:extLst>
          </p:cNvPr>
          <p:cNvSpPr>
            <a:spLocks noGrp="1"/>
          </p:cNvSpPr>
          <p:nvPr>
            <p:ph type="title"/>
          </p:nvPr>
        </p:nvSpPr>
        <p:spPr>
          <a:xfrm>
            <a:off x="494543" y="706582"/>
            <a:ext cx="7304567" cy="751235"/>
          </a:xfrm>
        </p:spPr>
        <p:txBody>
          <a:bodyPr>
            <a:normAutofit fontScale="90000"/>
          </a:bodyPr>
          <a:lstStyle/>
          <a:p>
            <a:pPr algn="l"/>
            <a:r>
              <a:rPr lang="en-US" sz="2700" b="1" dirty="0">
                <a:latin typeface="Times New Roman" panose="02020603050405020304" pitchFamily="18" charset="0"/>
                <a:cs typeface="Times New Roman" panose="02020603050405020304" pitchFamily="18" charset="0"/>
              </a:rPr>
              <a:t>30 CFR § 75.362</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On-shift examination</a:t>
            </a:r>
            <a:br>
              <a:rPr lang="en-US" dirty="0"/>
            </a:br>
            <a:endParaRPr lang="en-US" dirty="0"/>
          </a:p>
        </p:txBody>
      </p:sp>
      <p:sp>
        <p:nvSpPr>
          <p:cNvPr id="3" name="Content Placeholder 2">
            <a:extLst>
              <a:ext uri="{FF2B5EF4-FFF2-40B4-BE49-F238E27FC236}">
                <a16:creationId xmlns:a16="http://schemas.microsoft.com/office/drawing/2014/main" id="{95093D9C-5968-2A0D-14BB-E7FAAD60E6C9}"/>
              </a:ext>
            </a:extLst>
          </p:cNvPr>
          <p:cNvSpPr txBox="1">
            <a:spLocks/>
          </p:cNvSpPr>
          <p:nvPr/>
        </p:nvSpPr>
        <p:spPr bwMode="auto">
          <a:xfrm>
            <a:off x="329013" y="1616494"/>
            <a:ext cx="11533973" cy="43752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FFC000"/>
                </a:solidFill>
                <a:latin typeface="+mn-lt"/>
                <a:ea typeface="+mn-ea"/>
                <a:cs typeface="+mn-cs"/>
              </a:defRPr>
            </a:lvl1pPr>
            <a:lvl2pPr marL="742950" indent="-285750" algn="l" rtl="0" fontAlgn="base">
              <a:spcBef>
                <a:spcPct val="20000"/>
              </a:spcBef>
              <a:spcAft>
                <a:spcPct val="0"/>
              </a:spcAft>
              <a:buChar char="–"/>
              <a:defRPr sz="2800">
                <a:solidFill>
                  <a:srgbClr val="FFC000"/>
                </a:solidFill>
                <a:latin typeface="+mn-lt"/>
              </a:defRPr>
            </a:lvl2pPr>
            <a:lvl3pPr marL="1143000" indent="-228600" algn="l" rtl="0" fontAlgn="base">
              <a:spcBef>
                <a:spcPct val="20000"/>
              </a:spcBef>
              <a:spcAft>
                <a:spcPct val="0"/>
              </a:spcAft>
              <a:buChar char="•"/>
              <a:defRPr sz="2800">
                <a:solidFill>
                  <a:srgbClr val="FFC000"/>
                </a:solidFill>
                <a:latin typeface="+mn-lt"/>
              </a:defRPr>
            </a:lvl3pPr>
            <a:lvl4pPr marL="1600200" indent="-228600" algn="l" rtl="0" fontAlgn="base">
              <a:spcBef>
                <a:spcPct val="20000"/>
              </a:spcBef>
              <a:spcAft>
                <a:spcPct val="0"/>
              </a:spcAft>
              <a:buChar char="–"/>
              <a:defRPr sz="2800">
                <a:solidFill>
                  <a:srgbClr val="FFC000"/>
                </a:solidFill>
                <a:latin typeface="+mn-lt"/>
              </a:defRPr>
            </a:lvl4pPr>
            <a:lvl5pPr marL="2057400" indent="-228600" algn="l" rtl="0" fontAlgn="base">
              <a:spcBef>
                <a:spcPct val="20000"/>
              </a:spcBef>
              <a:spcAft>
                <a:spcPct val="0"/>
              </a:spcAft>
              <a:buChar char="»"/>
              <a:defRPr sz="2800">
                <a:solidFill>
                  <a:srgbClr val="FFC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
                <a:schemeClr val="accent1"/>
              </a:buClr>
              <a:buSzTx/>
              <a:buFont typeface="Wingdings 3" panose="05040102010807070707" pitchFamily="18" charset="2"/>
              <a:buChar char="u"/>
              <a:tabLst/>
              <a:defRPr/>
            </a:pPr>
            <a:r>
              <a:rPr kumimoji="0" lang="en-US" sz="2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(e) If auxiliary fans and tubing are used, they shall be inspected frequently.</a:t>
            </a:r>
          </a:p>
          <a:p>
            <a:pPr marR="0" lvl="0" algn="l" defTabSz="914400" rtl="0" eaLnBrk="1" fontAlgn="base" latinLnBrk="0" hangingPunct="1">
              <a:lnSpc>
                <a:spcPct val="100000"/>
              </a:lnSpc>
              <a:spcBef>
                <a:spcPct val="20000"/>
              </a:spcBef>
              <a:spcAft>
                <a:spcPct val="0"/>
              </a:spcAft>
              <a:buClr>
                <a:schemeClr val="accent1"/>
              </a:buClr>
              <a:buSzTx/>
              <a:buFont typeface="Wingdings 3" panose="05040102010807070707" pitchFamily="18" charset="2"/>
              <a:buChar char="u"/>
              <a:tabLst/>
              <a:defRPr/>
            </a:pPr>
            <a:r>
              <a:rPr kumimoji="0" lang="en-US" sz="2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(f) During each shift that coal is produced and at intervals not exceeding 4 hours, tests for methane shall be made by a certified person or by an atmospheric monitoring system (AMS) in each return split of air from each working section between the last working place, or longwall or shortwall face, ventilated by that split of air and the junction of the return air split with another air split, seal, or worked-out area. If auxiliary fans and tubing are used, the tests shall be made at a location outby the auxiliary fan discharge</a:t>
            </a:r>
          </a:p>
          <a:p>
            <a:pPr defTabSz="914400">
              <a:buClr>
                <a:schemeClr val="accent1"/>
              </a:buClr>
              <a:buFont typeface="Wingdings 3" panose="05040102010807070707" pitchFamily="18" charset="2"/>
              <a:buChar char="u"/>
              <a:defRPr/>
            </a:pPr>
            <a:r>
              <a:rPr lang="en-US" sz="2000" b="0" dirty="0">
                <a:solidFill>
                  <a:schemeClr val="tx1"/>
                </a:solidFill>
                <a:latin typeface="Times New Roman" panose="02020603050405020304" pitchFamily="18" charset="0"/>
                <a:cs typeface="Times New Roman" panose="02020603050405020304" pitchFamily="18" charset="0"/>
              </a:rPr>
              <a:t>(g) </a:t>
            </a:r>
            <a:r>
              <a:rPr lang="en-US" sz="2000" b="0" i="1" dirty="0">
                <a:solidFill>
                  <a:schemeClr val="tx1"/>
                </a:solidFill>
                <a:latin typeface="Times New Roman" panose="02020603050405020304" pitchFamily="18" charset="0"/>
                <a:cs typeface="Times New Roman" panose="02020603050405020304" pitchFamily="18" charset="0"/>
              </a:rPr>
              <a:t>Certification.</a:t>
            </a:r>
          </a:p>
          <a:p>
            <a:pPr marL="800100" lvl="1" indent="-342900">
              <a:spcBef>
                <a:spcPts val="600"/>
              </a:spcBef>
              <a:buClr>
                <a:schemeClr val="accent1"/>
              </a:buClr>
              <a:buFont typeface="Wingdings 3" panose="05040102010807070707" pitchFamily="18" charset="2"/>
              <a:buChar char="u"/>
            </a:pPr>
            <a:r>
              <a:rPr lang="en-US" sz="2000" b="0" dirty="0">
                <a:solidFill>
                  <a:schemeClr val="tx1"/>
                </a:solidFill>
                <a:latin typeface="Times New Roman" panose="02020603050405020304" pitchFamily="18" charset="0"/>
                <a:cs typeface="Times New Roman" panose="02020603050405020304" pitchFamily="18" charset="0"/>
              </a:rPr>
              <a:t>(1) The person  conducting  the on-shift examination in belt haulage entries shall certify by initials, date, and time that the examination was made. The certified person shall certify by initials, date, and the time at enough locations to show that the entire area has been examined.</a:t>
            </a:r>
          </a:p>
          <a:p>
            <a:pPr marL="800100" lvl="1" indent="-342900">
              <a:spcBef>
                <a:spcPts val="600"/>
              </a:spcBef>
              <a:buClr>
                <a:schemeClr val="accent1"/>
              </a:buClr>
              <a:buFont typeface="Wingdings 3" panose="05040102010807070707" pitchFamily="18" charset="2"/>
              <a:buChar char="u"/>
            </a:pPr>
            <a:r>
              <a:rPr lang="en-US" sz="2000" b="0" dirty="0">
                <a:solidFill>
                  <a:schemeClr val="tx1"/>
                </a:solidFill>
                <a:latin typeface="Times New Roman" panose="02020603050405020304" pitchFamily="18" charset="0"/>
                <a:cs typeface="Times New Roman" panose="02020603050405020304" pitchFamily="18" charset="0"/>
              </a:rPr>
              <a:t>(2) The certified person directing the on-shift examination to assure compliance with the respirable dust control parameters specified in the mine ventilation plan shall certify by initials, date, and time that the examination was made. </a:t>
            </a:r>
          </a:p>
          <a:p>
            <a:pPr defTabSz="914400">
              <a:buClr>
                <a:schemeClr val="accent1"/>
              </a:buClr>
              <a:buFont typeface="Wingdings 3" panose="05040102010807070707" pitchFamily="18" charset="2"/>
              <a:buChar char="u"/>
              <a:defRPr/>
            </a:pPr>
            <a:endParaRPr lang="en-US" sz="2000" b="0" i="1" dirty="0">
              <a:solidFill>
                <a:schemeClr val="tx1"/>
              </a:solidFill>
              <a:latin typeface="Times New Roman" panose="02020603050405020304" pitchFamily="18" charset="0"/>
              <a:cs typeface="Times New Roman" panose="02020603050405020304" pitchFamily="18" charset="0"/>
            </a:endParaRPr>
          </a:p>
          <a:p>
            <a:pPr marR="0" lvl="0" algn="l" defTabSz="914400" rtl="0" eaLnBrk="1" fontAlgn="base" latinLnBrk="0" hangingPunct="1">
              <a:lnSpc>
                <a:spcPct val="100000"/>
              </a:lnSpc>
              <a:spcBef>
                <a:spcPct val="20000"/>
              </a:spcBef>
              <a:spcAft>
                <a:spcPct val="0"/>
              </a:spcAft>
              <a:buClr>
                <a:schemeClr val="accent1"/>
              </a:buClr>
              <a:buSzTx/>
              <a:buFont typeface="Wingdings 3" panose="05040102010807070707" pitchFamily="18" charset="2"/>
              <a:buChar char="u"/>
              <a:tabLst/>
              <a:defRPr/>
            </a:pPr>
            <a:endParaRPr kumimoji="0" lang="en-US" sz="2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008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DA7D-EF94-E7F8-CA33-E319DA75C18E}"/>
              </a:ext>
            </a:extLst>
          </p:cNvPr>
          <p:cNvSpPr txBox="1">
            <a:spLocks/>
          </p:cNvSpPr>
          <p:nvPr/>
        </p:nvSpPr>
        <p:spPr bwMode="auto">
          <a:xfrm>
            <a:off x="511628" y="0"/>
            <a:ext cx="8001000"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FFC000"/>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30 CFR § 75.363</a:t>
            </a:r>
            <a:br>
              <a:rPr kumimoji="0" lang="en-US" sz="2400"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br>
            <a:r>
              <a:rPr kumimoji="0" lang="en-US" sz="2400"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Hazardous conditions; posting, correcting and recording. </a:t>
            </a:r>
            <a:br>
              <a:rPr kumimoji="0" lang="en-US" sz="2400"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br>
            <a:endParaRPr kumimoji="0" lang="en-US" sz="2400"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D275ED3-EC85-BFFD-ED68-72236FE5BDAB}"/>
              </a:ext>
            </a:extLst>
          </p:cNvPr>
          <p:cNvSpPr/>
          <p:nvPr/>
        </p:nvSpPr>
        <p:spPr>
          <a:xfrm>
            <a:off x="511628" y="1010181"/>
            <a:ext cx="9399815" cy="3539430"/>
          </a:xfrm>
          <a:prstGeom prst="rect">
            <a:avLst/>
          </a:prstGeom>
        </p:spPr>
        <p:txBody>
          <a:bodyPr wrap="square">
            <a:spAutoFit/>
          </a:bodyPr>
          <a:lstStyle/>
          <a:p>
            <a:pPr marL="342900" indent="-342900" algn="l">
              <a:buClr>
                <a:schemeClr val="accent1"/>
              </a:buClr>
              <a:buFont typeface="Wingdings 3" panose="05040102010807070707" pitchFamily="18" charset="2"/>
              <a:buChar char="u"/>
            </a:pPr>
            <a:r>
              <a:rPr lang="en-US" sz="2000" b="0" dirty="0">
                <a:latin typeface="Times New Roman" panose="02020603050405020304" pitchFamily="18" charset="0"/>
                <a:cs typeface="Times New Roman" panose="02020603050405020304" pitchFamily="18" charset="0"/>
              </a:rPr>
              <a:t>(a) Any hazardous condition found by the mine foreman or equivalent mine official, assistant mine foreman or equivalent mine official, or other certified persons designated by the operator for the purposes of conducting examinations under this subpart D, shall be posted with a conspicuous danger sign where anyone entering the areas would pass. A hazardous condition shall be corrected immediately, or the area shall remain posted until the hazardous condition is corrected. If the condition creates an imminent danger, everyone except those persons referred to in section 104(c) of the Act shall be withdrawn from the area affected to a safe area until the hazardous condition is corrected. Only persons designated by the operator to correct or evaluate the condition may enter the posted area.</a:t>
            </a:r>
            <a:br>
              <a:rPr lang="en-US" sz="2000" b="0" dirty="0">
                <a:latin typeface="Times New Roman" panose="02020603050405020304" pitchFamily="18" charset="0"/>
                <a:cs typeface="Times New Roman" panose="02020603050405020304" pitchFamily="18" charset="0"/>
              </a:rPr>
            </a:br>
            <a:endParaRPr lang="en-US" sz="24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1904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3BABC-29D2-EE15-B28A-65224FDDDB5F}"/>
              </a:ext>
            </a:extLst>
          </p:cNvPr>
          <p:cNvSpPr txBox="1">
            <a:spLocks/>
          </p:cNvSpPr>
          <p:nvPr/>
        </p:nvSpPr>
        <p:spPr bwMode="auto">
          <a:xfrm>
            <a:off x="342898" y="130628"/>
            <a:ext cx="8267701" cy="9960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FFC000"/>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30 CFR § 75.363</a:t>
            </a:r>
            <a:br>
              <a:rPr kumimoji="0" lang="en-US" sz="2400" b="1"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br>
            <a:r>
              <a:rPr kumimoji="0" lang="en-US" sz="2400"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Hazardous conditions; posting, correcting and recording. </a:t>
            </a:r>
            <a:br>
              <a:rPr kumimoji="0" lang="en-US" sz="2400"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br>
            <a:endParaRPr kumimoji="0" lang="en-US" sz="2400"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67BFBC0-5E3D-274A-3CE6-B6D40227858D}"/>
              </a:ext>
            </a:extLst>
          </p:cNvPr>
          <p:cNvSpPr/>
          <p:nvPr/>
        </p:nvSpPr>
        <p:spPr>
          <a:xfrm>
            <a:off x="342899" y="898072"/>
            <a:ext cx="10074729" cy="5170646"/>
          </a:xfrm>
          <a:prstGeom prst="rect">
            <a:avLst/>
          </a:prstGeom>
        </p:spPr>
        <p:txBody>
          <a:bodyPr wrap="square">
            <a:spAutoFit/>
          </a:bodyPr>
          <a:lstStyle/>
          <a:p>
            <a:pPr marL="342900" indent="-342900" algn="l">
              <a:buClr>
                <a:schemeClr val="accent1"/>
              </a:buClr>
              <a:buFont typeface="Wingdings 3" panose="05040102010807070707" pitchFamily="18" charset="2"/>
              <a:buChar char="u"/>
            </a:pPr>
            <a:r>
              <a:rPr lang="en-US" sz="2000" b="0" dirty="0">
                <a:latin typeface="Times New Roman" panose="02020603050405020304" pitchFamily="18" charset="0"/>
                <a:cs typeface="Times New Roman" panose="02020603050405020304" pitchFamily="18" charset="0"/>
              </a:rPr>
              <a:t>(b) A record shall be made of any hazardous condition found. This record shall be kept in a book maintained for this purpose on the surface at the mine. The record shall be made by the completion of the shift on which the hazardous condition is found and shall include the nature and location of the hazardous condition and the corrective action taken. This record shall not be required for shifts when no hazardous conditions are found or for hazardous conditions found during the pre-shift or weekly examinations inasmuch these examinations have separate recordkeeping requirements.</a:t>
            </a:r>
          </a:p>
          <a:p>
            <a:pPr marL="342900" indent="-342900" algn="l">
              <a:spcBef>
                <a:spcPts val="1200"/>
              </a:spcBef>
              <a:buClr>
                <a:schemeClr val="accent1"/>
              </a:buClr>
              <a:buFont typeface="Wingdings 3" panose="05040102010807070707" pitchFamily="18" charset="2"/>
              <a:buChar char="u"/>
            </a:pPr>
            <a:r>
              <a:rPr lang="en-US" sz="2000" b="0" dirty="0">
                <a:latin typeface="Times New Roman" panose="02020603050405020304" pitchFamily="18" charset="0"/>
                <a:cs typeface="Times New Roman" panose="02020603050405020304" pitchFamily="18" charset="0"/>
              </a:rPr>
              <a:t>(c) The record shall be made by the certified person who conducted the examination, or a person designated by the operator. If made by a person other than the certified person, the certified person shall verify the record by initials and date by or at the end of the shift for which the examination was made. Records shall be countersigned by the mine foreman or equivalent mine official by the end of the mine foreman's or equivalent mine official's next regularly scheduled working shift. The record shall be made in a secure book that is not susceptible to alteration or electronically in a computer system so as to be secure and not susceptible to alteration.</a:t>
            </a:r>
            <a:br>
              <a:rPr lang="en-US" sz="2000" b="0" dirty="0">
                <a:latin typeface="Times New Roman" panose="02020603050405020304" pitchFamily="18" charset="0"/>
                <a:cs typeface="Times New Roman" panose="02020603050405020304" pitchFamily="18" charset="0"/>
              </a:rPr>
            </a:br>
            <a:endParaRPr lang="en-US"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679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7" name="Arc 205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2">
            <a:extLst>
              <a:ext uri="{FF2B5EF4-FFF2-40B4-BE49-F238E27FC236}">
                <a16:creationId xmlns:a16="http://schemas.microsoft.com/office/drawing/2014/main" id="{88AF1087-8221-5D15-F771-1E5CE8E07B35}"/>
              </a:ext>
            </a:extLst>
          </p:cNvPr>
          <p:cNvSpPr txBox="1">
            <a:spLocks noChangeArrowheads="1"/>
          </p:cNvSpPr>
          <p:nvPr/>
        </p:nvSpPr>
        <p:spPr bwMode="auto">
          <a:xfrm>
            <a:off x="5813682" y="640624"/>
            <a:ext cx="5458838" cy="1325563"/>
          </a:xfrm>
          <a:prstGeom prst="rect">
            <a:avLst/>
          </a:prstGeom>
        </p:spPr>
        <p:txBody>
          <a:bodyPr vert="horz" lIns="91440" tIns="45720" rIns="91440" bIns="45720" numCol="1" rtlCol="0" anchor="ctr" anchorCtr="0" compatLnSpc="1">
            <a:prstTxWarp prst="textNoShape">
              <a:avLst/>
            </a:prstTxWarp>
            <a:normAutofit/>
          </a:bodyPr>
          <a:lstStyle>
            <a:lvl1pPr algn="ctr" rtl="0" fontAlgn="base">
              <a:spcBef>
                <a:spcPct val="0"/>
              </a:spcBef>
              <a:spcAft>
                <a:spcPct val="0"/>
              </a:spcAft>
              <a:defRPr sz="4400">
                <a:solidFill>
                  <a:srgbClr val="FFC000"/>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l" fontAlgn="base">
              <a:lnSpc>
                <a:spcPct val="90000"/>
              </a:lnSpc>
              <a:spcAft>
                <a:spcPts val="600"/>
              </a:spcAft>
              <a:buClrTx/>
              <a:buSzTx/>
              <a:tabLst/>
              <a:defRPr/>
            </a:pPr>
            <a:r>
              <a:rPr kumimoji="0" lang="en-US" sz="3700" b="1" i="0" u="none" strike="noStrike" kern="1200" cap="none" spc="0" normalizeH="0" baseline="0" noProof="0" dirty="0">
                <a:ln>
                  <a:noFill/>
                </a:ln>
                <a:solidFill>
                  <a:schemeClr val="tx1"/>
                </a:solidFill>
                <a:effectLst/>
                <a:uLnTx/>
                <a:uFillTx/>
                <a:latin typeface="+mj-lt"/>
                <a:ea typeface="+mj-ea"/>
                <a:cs typeface="+mj-cs"/>
              </a:rPr>
              <a:t>When the Examiner Finds a Hazardous Condition:</a:t>
            </a:r>
          </a:p>
        </p:txBody>
      </p:sp>
      <p:sp>
        <p:nvSpPr>
          <p:cNvPr id="2059" name="Freeform: Shape 205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53,700+ Old Warning Sign Stock Photos, Pictures &amp; Royalty-Free Images -  iStock">
            <a:extLst>
              <a:ext uri="{FF2B5EF4-FFF2-40B4-BE49-F238E27FC236}">
                <a16:creationId xmlns:a16="http://schemas.microsoft.com/office/drawing/2014/main" id="{7137A32B-069A-CD66-3C93-840477073F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1534695"/>
            <a:ext cx="4777381" cy="361886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0DA64CD-39BF-2D03-43A3-132C4D718E6A}"/>
              </a:ext>
            </a:extLst>
          </p:cNvPr>
          <p:cNvSpPr txBox="1">
            <a:spLocks noChangeArrowheads="1"/>
          </p:cNvSpPr>
          <p:nvPr/>
        </p:nvSpPr>
        <p:spPr bwMode="auto">
          <a:xfrm>
            <a:off x="5894962" y="1984443"/>
            <a:ext cx="5458838" cy="4192520"/>
          </a:xfrm>
          <a:prstGeom prst="rect">
            <a:avLst/>
          </a:prstGeom>
        </p:spPr>
        <p:txBody>
          <a:bodyPr vert="horz" lIns="91440" tIns="45720" rIns="91440" bIns="45720" numCol="1" rtlCol="0" anchorCtr="0" compatLnSpc="1">
            <a:prstTxWarp prst="textNoShape">
              <a:avLst/>
            </a:prstTxWarp>
            <a:normAutofit/>
          </a:bodyPr>
          <a:lstStyle>
            <a:lvl1pPr marL="342900" indent="-342900" algn="l" rtl="0" fontAlgn="base">
              <a:spcBef>
                <a:spcPct val="20000"/>
              </a:spcBef>
              <a:spcAft>
                <a:spcPct val="0"/>
              </a:spcAft>
              <a:buChar char="•"/>
              <a:defRPr sz="3200">
                <a:solidFill>
                  <a:srgbClr val="FFC000"/>
                </a:solidFill>
                <a:latin typeface="+mn-lt"/>
                <a:ea typeface="+mn-ea"/>
                <a:cs typeface="+mn-cs"/>
              </a:defRPr>
            </a:lvl1pPr>
            <a:lvl2pPr marL="742950" indent="-285750" algn="l" rtl="0" fontAlgn="base">
              <a:spcBef>
                <a:spcPct val="20000"/>
              </a:spcBef>
              <a:spcAft>
                <a:spcPct val="0"/>
              </a:spcAft>
              <a:buChar char="–"/>
              <a:defRPr sz="2800">
                <a:solidFill>
                  <a:srgbClr val="FFC000"/>
                </a:solidFill>
                <a:latin typeface="+mn-lt"/>
              </a:defRPr>
            </a:lvl2pPr>
            <a:lvl3pPr marL="1143000" indent="-228600" algn="l" rtl="0" fontAlgn="base">
              <a:spcBef>
                <a:spcPct val="20000"/>
              </a:spcBef>
              <a:spcAft>
                <a:spcPct val="0"/>
              </a:spcAft>
              <a:buChar char="•"/>
              <a:defRPr sz="2800">
                <a:solidFill>
                  <a:srgbClr val="FFC000"/>
                </a:solidFill>
                <a:latin typeface="+mn-lt"/>
              </a:defRPr>
            </a:lvl3pPr>
            <a:lvl4pPr marL="1600200" indent="-228600" algn="l" rtl="0" fontAlgn="base">
              <a:spcBef>
                <a:spcPct val="20000"/>
              </a:spcBef>
              <a:spcAft>
                <a:spcPct val="0"/>
              </a:spcAft>
              <a:buChar char="–"/>
              <a:defRPr sz="2800">
                <a:solidFill>
                  <a:srgbClr val="FFC000"/>
                </a:solidFill>
                <a:latin typeface="+mn-lt"/>
              </a:defRPr>
            </a:lvl4pPr>
            <a:lvl5pPr marL="2057400" indent="-228600" algn="l" rtl="0" fontAlgn="base">
              <a:spcBef>
                <a:spcPct val="20000"/>
              </a:spcBef>
              <a:spcAft>
                <a:spcPct val="0"/>
              </a:spcAft>
              <a:buChar char="»"/>
              <a:defRPr sz="2800">
                <a:solidFill>
                  <a:srgbClr val="FFC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228600" fontAlgn="base">
              <a:lnSpc>
                <a:spcPct val="90000"/>
              </a:lnSpc>
              <a:spcBef>
                <a:spcPct val="20000"/>
              </a:spcBef>
              <a:spcAft>
                <a:spcPct val="0"/>
              </a:spcAft>
              <a:buClrTx/>
              <a:buSzTx/>
              <a:buFont typeface="Arial" panose="020B0604020202020204" pitchFamily="34" charset="0"/>
              <a:buChar char="•"/>
              <a:tabLst/>
              <a:defRPr/>
            </a:pPr>
            <a:endParaRPr kumimoji="0" lang="en-US" sz="3000" b="0" i="0" u="none" strike="noStrike" cap="none" spc="0" normalizeH="0" baseline="0" noProof="0" dirty="0">
              <a:ln>
                <a:noFill/>
              </a:ln>
              <a:solidFill>
                <a:schemeClr val="tx1"/>
              </a:solidFill>
              <a:effectLst/>
              <a:uLnTx/>
              <a:uFillTx/>
            </a:endParaRPr>
          </a:p>
          <a:p>
            <a:pPr marR="0" lvl="0" indent="-228600" fontAlgn="base">
              <a:lnSpc>
                <a:spcPct val="90000"/>
              </a:lnSpc>
              <a:spcBef>
                <a:spcPct val="20000"/>
              </a:spcBef>
              <a:spcAft>
                <a:spcPct val="0"/>
              </a:spcAft>
              <a:buClr>
                <a:srgbClr val="FFC000"/>
              </a:buClr>
              <a:buSzTx/>
              <a:buFont typeface="Arial" panose="020B0604020202020204" pitchFamily="34" charset="0"/>
              <a:buChar char="•"/>
              <a:tabLst/>
              <a:defRPr/>
            </a:pPr>
            <a:r>
              <a:rPr kumimoji="0" lang="en-US" sz="3000" b="0" i="0" u="none" strike="noStrike" cap="none" spc="0" normalizeH="0" baseline="0" noProof="0" dirty="0">
                <a:ln>
                  <a:noFill/>
                </a:ln>
                <a:solidFill>
                  <a:schemeClr val="tx1"/>
                </a:solidFill>
                <a:effectLst/>
                <a:uLnTx/>
                <a:uFillTx/>
              </a:rPr>
              <a:t>Correct or Post with a Conspicuous Danger Sign</a:t>
            </a:r>
          </a:p>
          <a:p>
            <a:pPr marR="0" lvl="0" indent="-228600" fontAlgn="base">
              <a:lnSpc>
                <a:spcPct val="90000"/>
              </a:lnSpc>
              <a:spcBef>
                <a:spcPct val="20000"/>
              </a:spcBef>
              <a:spcAft>
                <a:spcPct val="0"/>
              </a:spcAft>
              <a:buClr>
                <a:srgbClr val="FFC000"/>
              </a:buClr>
              <a:buSzTx/>
              <a:buFont typeface="Arial" panose="020B0604020202020204" pitchFamily="34" charset="0"/>
              <a:buChar char="•"/>
              <a:tabLst/>
              <a:defRPr/>
            </a:pPr>
            <a:endParaRPr kumimoji="0" lang="en-US" sz="3000" b="0" i="0" u="none" strike="noStrike" cap="none" spc="0" normalizeH="0" baseline="0" noProof="0" dirty="0">
              <a:ln>
                <a:noFill/>
              </a:ln>
              <a:solidFill>
                <a:schemeClr val="tx1"/>
              </a:solidFill>
              <a:effectLst/>
              <a:uLnTx/>
              <a:uFillTx/>
            </a:endParaRPr>
          </a:p>
          <a:p>
            <a:pPr marR="0" lvl="0" indent="-228600" fontAlgn="base">
              <a:lnSpc>
                <a:spcPct val="90000"/>
              </a:lnSpc>
              <a:spcBef>
                <a:spcPct val="20000"/>
              </a:spcBef>
              <a:spcAft>
                <a:spcPct val="0"/>
              </a:spcAft>
              <a:buClr>
                <a:srgbClr val="FFC000"/>
              </a:buClr>
              <a:buSzTx/>
              <a:buFont typeface="Arial" panose="020B0604020202020204" pitchFamily="34" charset="0"/>
              <a:buChar char="•"/>
              <a:tabLst/>
              <a:defRPr/>
            </a:pPr>
            <a:r>
              <a:rPr kumimoji="0" lang="en-US" sz="3000" b="0" i="0" u="none" strike="noStrike" cap="none" spc="0" normalizeH="0" baseline="0" noProof="0" dirty="0">
                <a:ln>
                  <a:noFill/>
                </a:ln>
                <a:solidFill>
                  <a:schemeClr val="tx1"/>
                </a:solidFill>
                <a:effectLst/>
                <a:uLnTx/>
                <a:uFillTx/>
              </a:rPr>
              <a:t>If hazardous condition creates an imminent danger, withdraw all miners from affected area except those needed to correct the hazard.</a:t>
            </a:r>
          </a:p>
          <a:p>
            <a:pPr marL="342900" marR="0" lvl="0" indent="-228600" fontAlgn="base">
              <a:lnSpc>
                <a:spcPct val="90000"/>
              </a:lnSpc>
              <a:spcBef>
                <a:spcPct val="20000"/>
              </a:spcBef>
              <a:spcAft>
                <a:spcPct val="0"/>
              </a:spcAft>
              <a:buClrTx/>
              <a:buSzTx/>
              <a:buFont typeface="Arial" panose="020B0604020202020204" pitchFamily="34" charset="0"/>
              <a:buChar char="•"/>
              <a:tabLst/>
              <a:defRPr/>
            </a:pPr>
            <a:endParaRPr kumimoji="0" lang="en-US" sz="3000" b="0" i="0" u="none" strike="noStrike"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15472590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3D8618A2-D165-2C22-0C2F-2C5CC1DC7640}"/>
              </a:ext>
            </a:extLst>
          </p:cNvPr>
          <p:cNvSpPr txBox="1">
            <a:spLocks noChangeArrowheads="1"/>
          </p:cNvSpPr>
          <p:nvPr/>
        </p:nvSpPr>
        <p:spPr bwMode="auto">
          <a:xfrm>
            <a:off x="761799" y="144081"/>
            <a:ext cx="5334197" cy="1708242"/>
          </a:xfrm>
          <a:prstGeom prst="rect">
            <a:avLst/>
          </a:prstGeom>
        </p:spPr>
        <p:txBody>
          <a:bodyPr vert="horz" lIns="91440" tIns="45720" rIns="91440" bIns="45720" numCol="1" rtlCol="0" anchor="ctr" anchorCtr="0" compatLnSpc="1">
            <a:prstTxWarp prst="textNoShape">
              <a:avLst/>
            </a:prstTxWarp>
            <a:normAutofit/>
          </a:bodyPr>
          <a:lstStyle>
            <a:lvl1pPr algn="ctr" rtl="0" fontAlgn="base">
              <a:spcBef>
                <a:spcPct val="0"/>
              </a:spcBef>
              <a:spcAft>
                <a:spcPct val="0"/>
              </a:spcAft>
              <a:defRPr sz="4400">
                <a:solidFill>
                  <a:srgbClr val="FFC000"/>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lnSpc>
                <a:spcPct val="90000"/>
              </a:lnSpc>
              <a:spcAft>
                <a:spcPts val="600"/>
              </a:spcAft>
            </a:pPr>
            <a:r>
              <a:rPr lang="en-US" sz="4000" b="1" dirty="0">
                <a:solidFill>
                  <a:schemeClr val="tx1"/>
                </a:solidFill>
              </a:rPr>
              <a:t>Pre-shift / </a:t>
            </a:r>
            <a:r>
              <a:rPr lang="en-US" sz="4000" b="1" dirty="0" err="1">
                <a:solidFill>
                  <a:schemeClr val="tx1"/>
                </a:solidFill>
              </a:rPr>
              <a:t>Onshift</a:t>
            </a:r>
            <a:r>
              <a:rPr lang="en-US" sz="4000" b="1" dirty="0">
                <a:solidFill>
                  <a:schemeClr val="tx1"/>
                </a:solidFill>
              </a:rPr>
              <a:t> Examinations</a:t>
            </a:r>
          </a:p>
        </p:txBody>
      </p:sp>
      <p:sp>
        <p:nvSpPr>
          <p:cNvPr id="3" name="Rectangle 3">
            <a:extLst>
              <a:ext uri="{FF2B5EF4-FFF2-40B4-BE49-F238E27FC236}">
                <a16:creationId xmlns:a16="http://schemas.microsoft.com/office/drawing/2014/main" id="{66E4B36F-7E26-CF86-778E-7082BC19BA83}"/>
              </a:ext>
            </a:extLst>
          </p:cNvPr>
          <p:cNvSpPr txBox="1">
            <a:spLocks noChangeArrowheads="1"/>
          </p:cNvSpPr>
          <p:nvPr/>
        </p:nvSpPr>
        <p:spPr bwMode="auto">
          <a:xfrm>
            <a:off x="703609" y="1863209"/>
            <a:ext cx="6095997" cy="4861596"/>
          </a:xfrm>
          <a:prstGeom prst="rect">
            <a:avLst/>
          </a:prstGeom>
        </p:spPr>
        <p:txBody>
          <a:bodyPr vert="horz" lIns="91440" tIns="45720" rIns="91440" bIns="45720" numCol="1" rtlCol="0" anchor="ctr" anchorCtr="0" compatLnSpc="1">
            <a:prstTxWarp prst="textNoShape">
              <a:avLst/>
            </a:prstTxWarp>
            <a:normAutofit/>
          </a:bodyPr>
          <a:lstStyle>
            <a:lvl1pPr marL="342900" indent="-342900" algn="l" rtl="0" fontAlgn="base">
              <a:spcBef>
                <a:spcPct val="20000"/>
              </a:spcBef>
              <a:spcAft>
                <a:spcPct val="0"/>
              </a:spcAft>
              <a:buChar char="•"/>
              <a:defRPr sz="3200">
                <a:solidFill>
                  <a:srgbClr val="FFC000"/>
                </a:solidFill>
                <a:latin typeface="+mn-lt"/>
                <a:ea typeface="+mn-ea"/>
                <a:cs typeface="+mn-cs"/>
              </a:defRPr>
            </a:lvl1pPr>
            <a:lvl2pPr marL="742950" indent="-285750" algn="l" rtl="0" fontAlgn="base">
              <a:spcBef>
                <a:spcPct val="20000"/>
              </a:spcBef>
              <a:spcAft>
                <a:spcPct val="0"/>
              </a:spcAft>
              <a:buChar char="–"/>
              <a:defRPr sz="2800">
                <a:solidFill>
                  <a:srgbClr val="FFC000"/>
                </a:solidFill>
                <a:latin typeface="+mn-lt"/>
              </a:defRPr>
            </a:lvl2pPr>
            <a:lvl3pPr marL="1143000" indent="-228600" algn="l" rtl="0" fontAlgn="base">
              <a:spcBef>
                <a:spcPct val="20000"/>
              </a:spcBef>
              <a:spcAft>
                <a:spcPct val="0"/>
              </a:spcAft>
              <a:buChar char="•"/>
              <a:defRPr sz="2800">
                <a:solidFill>
                  <a:srgbClr val="FFC000"/>
                </a:solidFill>
                <a:latin typeface="+mn-lt"/>
              </a:defRPr>
            </a:lvl3pPr>
            <a:lvl4pPr marL="1600200" indent="-228600" algn="l" rtl="0" fontAlgn="base">
              <a:spcBef>
                <a:spcPct val="20000"/>
              </a:spcBef>
              <a:spcAft>
                <a:spcPct val="0"/>
              </a:spcAft>
              <a:buChar char="–"/>
              <a:defRPr sz="2800">
                <a:solidFill>
                  <a:srgbClr val="FFC000"/>
                </a:solidFill>
                <a:latin typeface="+mn-lt"/>
              </a:defRPr>
            </a:lvl4pPr>
            <a:lvl5pPr marL="2057400" indent="-228600" algn="l" rtl="0" fontAlgn="base">
              <a:spcBef>
                <a:spcPct val="20000"/>
              </a:spcBef>
              <a:spcAft>
                <a:spcPct val="0"/>
              </a:spcAft>
              <a:buChar char="»"/>
              <a:defRPr sz="2800">
                <a:solidFill>
                  <a:srgbClr val="FFC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228600">
              <a:lnSpc>
                <a:spcPct val="90000"/>
              </a:lnSpc>
              <a:buClr>
                <a:schemeClr val="accent1"/>
              </a:buClr>
              <a:buFont typeface="Arial" panose="020B0604020202020204" pitchFamily="34" charset="0"/>
              <a:buChar char="•"/>
            </a:pPr>
            <a:r>
              <a:rPr lang="en-US" sz="2000" b="1" dirty="0">
                <a:solidFill>
                  <a:schemeClr val="tx1"/>
                </a:solidFill>
              </a:rPr>
              <a:t>Air quantity (last open crosscut and pillar line)</a:t>
            </a:r>
          </a:p>
          <a:p>
            <a:pPr lvl="1" indent="-228600">
              <a:lnSpc>
                <a:spcPct val="90000"/>
              </a:lnSpc>
              <a:buClr>
                <a:schemeClr val="accent1"/>
              </a:buClr>
              <a:buFont typeface="Arial" panose="020B0604020202020204" pitchFamily="34" charset="0"/>
              <a:buChar char="•"/>
            </a:pPr>
            <a:r>
              <a:rPr lang="en-US" sz="2000" b="1" dirty="0">
                <a:solidFill>
                  <a:schemeClr val="tx1"/>
                </a:solidFill>
              </a:rPr>
              <a:t>9,000 cfm</a:t>
            </a:r>
          </a:p>
          <a:p>
            <a:pPr lvl="2">
              <a:lnSpc>
                <a:spcPct val="90000"/>
              </a:lnSpc>
              <a:buClr>
                <a:schemeClr val="accent1"/>
              </a:buClr>
              <a:buFont typeface="Arial" panose="020B0604020202020204" pitchFamily="34" charset="0"/>
              <a:buChar char="•"/>
            </a:pPr>
            <a:r>
              <a:rPr lang="en-US" sz="2000" b="1" dirty="0">
                <a:solidFill>
                  <a:schemeClr val="tx1"/>
                </a:solidFill>
              </a:rPr>
              <a:t>Greater quantity may be required in plan</a:t>
            </a:r>
          </a:p>
          <a:p>
            <a:pPr lvl="2">
              <a:lnSpc>
                <a:spcPct val="90000"/>
              </a:lnSpc>
              <a:buClr>
                <a:schemeClr val="accent1"/>
              </a:buClr>
              <a:buFont typeface="Arial" panose="020B0604020202020204" pitchFamily="34" charset="0"/>
              <a:buChar char="•"/>
            </a:pPr>
            <a:r>
              <a:rPr lang="en-US" sz="2000" b="1" dirty="0">
                <a:solidFill>
                  <a:schemeClr val="tx1"/>
                </a:solidFill>
              </a:rPr>
              <a:t>Minimum applies to sections not operating but capable of producing coal by simply energizing equipment</a:t>
            </a:r>
          </a:p>
          <a:p>
            <a:pPr indent="-228600">
              <a:lnSpc>
                <a:spcPct val="90000"/>
              </a:lnSpc>
              <a:buClr>
                <a:schemeClr val="accent1"/>
              </a:buClr>
              <a:buFont typeface="Arial" panose="020B0604020202020204" pitchFamily="34" charset="0"/>
              <a:buChar char="•"/>
            </a:pPr>
            <a:r>
              <a:rPr lang="en-US" sz="2000" b="1" dirty="0">
                <a:solidFill>
                  <a:schemeClr val="tx1"/>
                </a:solidFill>
              </a:rPr>
              <a:t>Air quantity (ventilation maintained during installation and removal of mechanized mining equipment)</a:t>
            </a:r>
          </a:p>
          <a:p>
            <a:pPr lvl="2">
              <a:lnSpc>
                <a:spcPct val="90000"/>
              </a:lnSpc>
              <a:buClr>
                <a:schemeClr val="accent1"/>
              </a:buClr>
              <a:buFont typeface="Arial" panose="020B0604020202020204" pitchFamily="34" charset="0"/>
              <a:buChar char="•"/>
            </a:pPr>
            <a:r>
              <a:rPr lang="en-US" sz="2000" b="1" dirty="0">
                <a:solidFill>
                  <a:schemeClr val="tx1"/>
                </a:solidFill>
              </a:rPr>
              <a:t>Approved Ventilation plan specifies</a:t>
            </a:r>
          </a:p>
          <a:p>
            <a:pPr lvl="3">
              <a:lnSpc>
                <a:spcPct val="90000"/>
              </a:lnSpc>
              <a:buClr>
                <a:schemeClr val="accent1"/>
              </a:buClr>
              <a:buFont typeface="Arial" panose="020B0604020202020204" pitchFamily="34" charset="0"/>
              <a:buChar char="•"/>
            </a:pPr>
            <a:r>
              <a:rPr lang="en-US" sz="2000" b="1" dirty="0">
                <a:solidFill>
                  <a:schemeClr val="tx1"/>
                </a:solidFill>
              </a:rPr>
              <a:t>Quantity</a:t>
            </a:r>
          </a:p>
          <a:p>
            <a:pPr lvl="3">
              <a:lnSpc>
                <a:spcPct val="90000"/>
              </a:lnSpc>
              <a:buClr>
                <a:schemeClr val="accent1"/>
              </a:buClr>
              <a:buFont typeface="Arial" panose="020B0604020202020204" pitchFamily="34" charset="0"/>
              <a:buChar char="•"/>
            </a:pPr>
            <a:r>
              <a:rPr lang="en-US" sz="2000" b="1" dirty="0">
                <a:solidFill>
                  <a:schemeClr val="tx1"/>
                </a:solidFill>
              </a:rPr>
              <a:t>Locations</a:t>
            </a:r>
          </a:p>
          <a:p>
            <a:pPr lvl="3">
              <a:lnSpc>
                <a:spcPct val="90000"/>
              </a:lnSpc>
              <a:buClr>
                <a:schemeClr val="accent1"/>
              </a:buClr>
              <a:buFont typeface="Arial" panose="020B0604020202020204" pitchFamily="34" charset="0"/>
              <a:buChar char="•"/>
            </a:pPr>
            <a:r>
              <a:rPr lang="en-US" sz="2000" b="1" dirty="0">
                <a:solidFill>
                  <a:schemeClr val="tx1"/>
                </a:solidFill>
              </a:rPr>
              <a:t>Ventilation controls required</a:t>
            </a:r>
          </a:p>
        </p:txBody>
      </p:sp>
      <p:pic>
        <p:nvPicPr>
          <p:cNvPr id="8194" name="Picture 2" descr="Mechanical Anemometer">
            <a:extLst>
              <a:ext uri="{FF2B5EF4-FFF2-40B4-BE49-F238E27FC236}">
                <a16:creationId xmlns:a16="http://schemas.microsoft.com/office/drawing/2014/main" id="{7A81EBBA-9AEE-AB78-7E22-9E093EC66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15" r="5401" b="-1"/>
          <a:stretch>
            <a:fillRect/>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670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9F481366-2F4E-7A82-A294-33566391A98F}"/>
              </a:ext>
            </a:extLst>
          </p:cNvPr>
          <p:cNvSpPr txBox="1">
            <a:spLocks noChangeArrowheads="1"/>
          </p:cNvSpPr>
          <p:nvPr/>
        </p:nvSpPr>
        <p:spPr bwMode="auto">
          <a:xfrm>
            <a:off x="761803" y="350196"/>
            <a:ext cx="4646904" cy="1624520"/>
          </a:xfrm>
          <a:prstGeom prst="rect">
            <a:avLst/>
          </a:prstGeom>
        </p:spPr>
        <p:txBody>
          <a:bodyPr vert="horz" lIns="91440" tIns="45720" rIns="91440" bIns="45720" numCol="1" rtlCol="0" anchor="ctr" anchorCtr="0" compatLnSpc="1">
            <a:prstTxWarp prst="textNoShape">
              <a:avLst/>
            </a:prstTxWarp>
            <a:normAutofit/>
          </a:bodyPr>
          <a:lstStyle>
            <a:lvl1pPr algn="ctr" rtl="0" fontAlgn="base">
              <a:spcBef>
                <a:spcPct val="0"/>
              </a:spcBef>
              <a:spcAft>
                <a:spcPct val="0"/>
              </a:spcAft>
              <a:defRPr sz="4400">
                <a:solidFill>
                  <a:srgbClr val="FFC000"/>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lnSpc>
                <a:spcPct val="90000"/>
              </a:lnSpc>
              <a:spcAft>
                <a:spcPts val="600"/>
              </a:spcAft>
            </a:pPr>
            <a:r>
              <a:rPr lang="en-US" sz="4000" b="1">
                <a:solidFill>
                  <a:schemeClr val="tx1"/>
                </a:solidFill>
              </a:rPr>
              <a:t>Pre-shift / Onshift Examinations</a:t>
            </a:r>
          </a:p>
        </p:txBody>
      </p:sp>
      <p:sp>
        <p:nvSpPr>
          <p:cNvPr id="3" name="Rectangle 3">
            <a:extLst>
              <a:ext uri="{FF2B5EF4-FFF2-40B4-BE49-F238E27FC236}">
                <a16:creationId xmlns:a16="http://schemas.microsoft.com/office/drawing/2014/main" id="{68767BCC-8DAF-A42D-7A63-67BEFC01D6FD}"/>
              </a:ext>
            </a:extLst>
          </p:cNvPr>
          <p:cNvSpPr txBox="1">
            <a:spLocks noChangeArrowheads="1"/>
          </p:cNvSpPr>
          <p:nvPr/>
        </p:nvSpPr>
        <p:spPr bwMode="auto">
          <a:xfrm>
            <a:off x="724547" y="2427317"/>
            <a:ext cx="5210740" cy="4080487"/>
          </a:xfrm>
          <a:prstGeom prst="rect">
            <a:avLst/>
          </a:prstGeom>
        </p:spPr>
        <p:txBody>
          <a:bodyPr vert="horz" lIns="91440" tIns="45720" rIns="91440" bIns="45720" numCol="1" rtlCol="0" anchor="ctr" anchorCtr="0" compatLnSpc="1">
            <a:prstTxWarp prst="textNoShape">
              <a:avLst/>
            </a:prstTxWarp>
            <a:normAutofit/>
          </a:bodyPr>
          <a:lstStyle>
            <a:lvl1pPr marL="342900" indent="-342900" algn="l" rtl="0" fontAlgn="base">
              <a:spcBef>
                <a:spcPct val="20000"/>
              </a:spcBef>
              <a:spcAft>
                <a:spcPct val="0"/>
              </a:spcAft>
              <a:buChar char="•"/>
              <a:defRPr sz="3200">
                <a:solidFill>
                  <a:srgbClr val="FFC000"/>
                </a:solidFill>
                <a:latin typeface="+mn-lt"/>
                <a:ea typeface="+mn-ea"/>
                <a:cs typeface="+mn-cs"/>
              </a:defRPr>
            </a:lvl1pPr>
            <a:lvl2pPr marL="742950" indent="-285750" algn="l" rtl="0" fontAlgn="base">
              <a:spcBef>
                <a:spcPct val="20000"/>
              </a:spcBef>
              <a:spcAft>
                <a:spcPct val="0"/>
              </a:spcAft>
              <a:buChar char="–"/>
              <a:defRPr sz="2800">
                <a:solidFill>
                  <a:srgbClr val="FFC000"/>
                </a:solidFill>
                <a:latin typeface="+mn-lt"/>
              </a:defRPr>
            </a:lvl2pPr>
            <a:lvl3pPr marL="1143000" indent="-228600" algn="l" rtl="0" fontAlgn="base">
              <a:spcBef>
                <a:spcPct val="20000"/>
              </a:spcBef>
              <a:spcAft>
                <a:spcPct val="0"/>
              </a:spcAft>
              <a:buChar char="•"/>
              <a:defRPr sz="2800">
                <a:solidFill>
                  <a:srgbClr val="FFC000"/>
                </a:solidFill>
                <a:latin typeface="+mn-lt"/>
              </a:defRPr>
            </a:lvl3pPr>
            <a:lvl4pPr marL="1600200" indent="-228600" algn="l" rtl="0" fontAlgn="base">
              <a:spcBef>
                <a:spcPct val="20000"/>
              </a:spcBef>
              <a:spcAft>
                <a:spcPct val="0"/>
              </a:spcAft>
              <a:buChar char="–"/>
              <a:defRPr sz="2800">
                <a:solidFill>
                  <a:srgbClr val="FFC000"/>
                </a:solidFill>
                <a:latin typeface="+mn-lt"/>
              </a:defRPr>
            </a:lvl4pPr>
            <a:lvl5pPr marL="2057400" indent="-228600" algn="l" rtl="0" fontAlgn="base">
              <a:spcBef>
                <a:spcPct val="20000"/>
              </a:spcBef>
              <a:spcAft>
                <a:spcPct val="0"/>
              </a:spcAft>
              <a:buChar char="»"/>
              <a:defRPr sz="2800">
                <a:solidFill>
                  <a:srgbClr val="FFC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228600">
              <a:lnSpc>
                <a:spcPct val="90000"/>
              </a:lnSpc>
              <a:buClr>
                <a:schemeClr val="accent1"/>
              </a:buClr>
              <a:buFont typeface="Arial" panose="020B0604020202020204" pitchFamily="34" charset="0"/>
              <a:buChar char="•"/>
            </a:pPr>
            <a:r>
              <a:rPr lang="en-US" sz="2000" b="1" dirty="0">
                <a:solidFill>
                  <a:schemeClr val="tx1"/>
                </a:solidFill>
              </a:rPr>
              <a:t>Test for methane</a:t>
            </a:r>
          </a:p>
          <a:p>
            <a:pPr lvl="1" indent="-228600">
              <a:lnSpc>
                <a:spcPct val="90000"/>
              </a:lnSpc>
              <a:buClr>
                <a:schemeClr val="accent1"/>
              </a:buClr>
              <a:buFont typeface="Arial" panose="020B0604020202020204" pitchFamily="34" charset="0"/>
              <a:buChar char="•"/>
            </a:pPr>
            <a:r>
              <a:rPr lang="en-US" sz="2000" b="1" dirty="0">
                <a:solidFill>
                  <a:schemeClr val="tx1"/>
                </a:solidFill>
              </a:rPr>
              <a:t>Tests to be made at least 12 inches from roof, face, ribs, and floor</a:t>
            </a:r>
          </a:p>
          <a:p>
            <a:pPr lvl="1" indent="-228600">
              <a:lnSpc>
                <a:spcPct val="90000"/>
              </a:lnSpc>
              <a:buClr>
                <a:schemeClr val="accent1"/>
              </a:buClr>
              <a:buFont typeface="Arial" panose="020B0604020202020204" pitchFamily="34" charset="0"/>
              <a:buChar char="•"/>
            </a:pPr>
            <a:r>
              <a:rPr lang="en-US" sz="2000" b="1" dirty="0">
                <a:solidFill>
                  <a:schemeClr val="tx1"/>
                </a:solidFill>
              </a:rPr>
              <a:t>Working places, intake air courses (includes belt entries), areas where equipment is being installed or removed</a:t>
            </a:r>
          </a:p>
          <a:p>
            <a:pPr lvl="2">
              <a:lnSpc>
                <a:spcPct val="90000"/>
              </a:lnSpc>
              <a:buClr>
                <a:srgbClr val="FFFF00"/>
              </a:buClr>
              <a:buFont typeface="Arial" panose="020B0604020202020204" pitchFamily="34" charset="0"/>
              <a:buChar char="•"/>
            </a:pPr>
            <a:endParaRPr lang="en-US" sz="2000" b="1" dirty="0">
              <a:solidFill>
                <a:schemeClr val="tx1"/>
              </a:solidFill>
            </a:endParaRPr>
          </a:p>
          <a:p>
            <a:pPr indent="-228600">
              <a:lnSpc>
                <a:spcPct val="90000"/>
              </a:lnSpc>
              <a:buClr>
                <a:schemeClr val="accent1"/>
              </a:buClr>
              <a:buFont typeface="Arial" panose="020B0604020202020204" pitchFamily="34" charset="0"/>
              <a:buChar char="•"/>
            </a:pPr>
            <a:r>
              <a:rPr lang="en-US" sz="2000" b="1" dirty="0">
                <a:solidFill>
                  <a:schemeClr val="tx1"/>
                </a:solidFill>
              </a:rPr>
              <a:t>Air quality</a:t>
            </a:r>
          </a:p>
          <a:p>
            <a:pPr lvl="1" indent="-228600">
              <a:lnSpc>
                <a:spcPct val="90000"/>
              </a:lnSpc>
              <a:buClr>
                <a:schemeClr val="accent1"/>
              </a:buClr>
              <a:buFont typeface="Arial" panose="020B0604020202020204" pitchFamily="34" charset="0"/>
              <a:buChar char="•"/>
            </a:pPr>
            <a:r>
              <a:rPr lang="en-US" sz="2000" b="1" dirty="0">
                <a:solidFill>
                  <a:schemeClr val="tx1"/>
                </a:solidFill>
              </a:rPr>
              <a:t>19.5 percent oxygen – minimum</a:t>
            </a:r>
          </a:p>
          <a:p>
            <a:pPr lvl="1" indent="-228600">
              <a:lnSpc>
                <a:spcPct val="90000"/>
              </a:lnSpc>
              <a:buClr>
                <a:schemeClr val="accent1"/>
              </a:buClr>
              <a:buFont typeface="Arial" panose="020B0604020202020204" pitchFamily="34" charset="0"/>
              <a:buChar char="•"/>
            </a:pPr>
            <a:r>
              <a:rPr lang="en-US" sz="2000" b="1" dirty="0">
                <a:solidFill>
                  <a:schemeClr val="tx1"/>
                </a:solidFill>
              </a:rPr>
              <a:t> 0.5 percent carbon dioxide - maximum</a:t>
            </a:r>
            <a:endParaRPr lang="en-US" sz="1900" b="1" dirty="0">
              <a:solidFill>
                <a:schemeClr val="tx1"/>
              </a:solidFill>
            </a:endParaRPr>
          </a:p>
        </p:txBody>
      </p:sp>
      <p:pic>
        <p:nvPicPr>
          <p:cNvPr id="4" name="Picture 2">
            <a:extLst>
              <a:ext uri="{FF2B5EF4-FFF2-40B4-BE49-F238E27FC236}">
                <a16:creationId xmlns:a16="http://schemas.microsoft.com/office/drawing/2014/main" id="{DF585749-8595-9A9D-3FC9-A22771F7E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170" r="23089"/>
          <a:stretch>
            <a:fillRect/>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2229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62D765D-E590-33ED-B424-7264A15F77DF}"/>
              </a:ext>
            </a:extLst>
          </p:cNvPr>
          <p:cNvSpPr txBox="1">
            <a:spLocks/>
          </p:cNvSpPr>
          <p:nvPr/>
        </p:nvSpPr>
        <p:spPr bwMode="auto">
          <a:xfrm>
            <a:off x="0" y="0"/>
            <a:ext cx="9144000" cy="52320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47688" marR="0" lvl="0" indent="-411163" algn="l" defTabSz="914400" rtl="0" eaLnBrk="1" fontAlgn="base" latinLnBrk="0" hangingPunct="1">
              <a:lnSpc>
                <a:spcPct val="100000"/>
              </a:lnSpc>
              <a:spcBef>
                <a:spcPct val="20000"/>
              </a:spcBef>
              <a:spcAft>
                <a:spcPct val="0"/>
              </a:spcAft>
              <a:buClrTx/>
              <a:buSzTx/>
              <a:buFontTx/>
              <a:buNone/>
              <a:tabLst/>
              <a:defRPr/>
            </a:pPr>
            <a:r>
              <a:rPr kumimoji="0" lang="en-US" sz="4000" b="1" i="0" u="none" strike="noStrike" kern="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30 CFR § 75.321 </a:t>
            </a:r>
          </a:p>
          <a:p>
            <a:pPr marL="547688" marR="0" lvl="0" indent="-411163"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Air quality</a:t>
            </a:r>
            <a:br>
              <a:rPr kumimoji="0" lang="en-US" sz="3200" b="1" i="0" u="none" strike="noStrike" kern="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br>
            <a:endParaRPr kumimoji="0" lang="en-US" sz="3200" b="1" i="0" u="none" strike="noStrike" kern="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endParaRPr>
          </a:p>
          <a:p>
            <a:pPr marL="593725" marR="0" lvl="0" indent="-457200" algn="l" defTabSz="914400" rtl="0" eaLnBrk="1" fontAlgn="base" latinLnBrk="0" hangingPunct="1">
              <a:lnSpc>
                <a:spcPct val="100000"/>
              </a:lnSpc>
              <a:spcBef>
                <a:spcPct val="20000"/>
              </a:spcBef>
              <a:spcAft>
                <a:spcPct val="0"/>
              </a:spcAft>
              <a:buClr>
                <a:schemeClr val="accent1"/>
              </a:buClr>
              <a:buSzTx/>
              <a:buFont typeface="Wingdings 3" panose="05040102010807070707" pitchFamily="18" charset="2"/>
              <a:buChar char="u"/>
              <a:tabLst/>
              <a:defRPr/>
            </a:pPr>
            <a:r>
              <a:rPr kumimoji="0" lang="en-US" sz="24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 The air in areas where persons work or travel shall contain at least 19.5 percent oxygen and not more than 0.5 percent carbon dioxide, and the volume and velocity of the air current in these areas shall be sufficient to dilute, render harmless, and carry away flammable, explosive, noxious, and harmful gases, dusts, smoke, and fumes.</a:t>
            </a:r>
            <a:br>
              <a:rPr kumimoji="0" lang="en-US" sz="24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br>
            <a:endParaRPr kumimoji="0" lang="en-US" sz="24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136525" marR="0" lvl="0" indent="0" algn="l" defTabSz="914400" rtl="0" eaLnBrk="1" fontAlgn="base" latinLnBrk="0" hangingPunct="1">
              <a:lnSpc>
                <a:spcPct val="100000"/>
              </a:lnSpc>
              <a:spcBef>
                <a:spcPct val="20000"/>
              </a:spcBef>
              <a:spcAft>
                <a:spcPct val="0"/>
              </a:spcAft>
              <a:buClrTx/>
              <a:buSzTx/>
              <a:buNone/>
              <a:tabLst/>
              <a:defRPr/>
            </a:pPr>
            <a:endParaRPr kumimoji="0" lang="en-US" sz="3200" b="0" i="0" u="none" strike="noStrike" kern="0" cap="none" spc="0" normalizeH="0" baseline="0" noProof="0" dirty="0">
              <a:ln>
                <a:noFill/>
              </a:ln>
              <a:solidFill>
                <a:srgbClr val="000099"/>
              </a:solidFill>
              <a:effectLst/>
              <a:uLnTx/>
              <a:uFillTx/>
              <a:latin typeface="Arial"/>
              <a:ea typeface="+mn-ea"/>
              <a:cs typeface="+mn-cs"/>
            </a:endParaRPr>
          </a:p>
        </p:txBody>
      </p:sp>
      <p:pic>
        <p:nvPicPr>
          <p:cNvPr id="9218" name="Picture 2" descr="Main product photo">
            <a:extLst>
              <a:ext uri="{FF2B5EF4-FFF2-40B4-BE49-F238E27FC236}">
                <a16:creationId xmlns:a16="http://schemas.microsoft.com/office/drawing/2014/main" id="{7C780928-E9D2-387B-0D22-5CFFCC8A8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6320" y="3276600"/>
            <a:ext cx="3050540" cy="305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851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23519EC-E835-D0B8-BADB-CFF48D90BF31}"/>
              </a:ext>
            </a:extLst>
          </p:cNvPr>
          <p:cNvSpPr>
            <a:spLocks noGrp="1"/>
          </p:cNvSpPr>
          <p:nvPr>
            <p:ph type="title"/>
          </p:nvPr>
        </p:nvSpPr>
        <p:spPr>
          <a:xfrm>
            <a:off x="0" y="523702"/>
            <a:ext cx="9144000" cy="979714"/>
          </a:xfrm>
        </p:spPr>
        <p:txBody>
          <a:bodyPr>
            <a:normAutofit fontScale="90000"/>
          </a:bodyPr>
          <a:lstStyle/>
          <a:p>
            <a:pPr marL="547688" indent="-411163" algn="l"/>
            <a:r>
              <a:rPr lang="en-US" sz="3200" b="1">
                <a:effectLst/>
                <a:latin typeface="Arial" pitchFamily="34" charset="0"/>
                <a:cs typeface="Arial" pitchFamily="34" charset="0"/>
              </a:rPr>
              <a:t>    </a:t>
            </a:r>
            <a:r>
              <a:rPr lang="en-US" sz="2700" b="1">
                <a:effectLst/>
                <a:latin typeface="Times New Roman" panose="02020603050405020304" pitchFamily="18" charset="0"/>
                <a:cs typeface="Times New Roman" panose="02020603050405020304" pitchFamily="18" charset="0"/>
              </a:rPr>
              <a:t>30 CFR § 75.323    WV </a:t>
            </a:r>
            <a:r>
              <a:rPr lang="en-US" sz="2700" b="1" i="0" u="none" strike="noStrike" baseline="0">
                <a:latin typeface="Times New Roman" panose="02020603050405020304" pitchFamily="18" charset="0"/>
                <a:cs typeface="Times New Roman" panose="02020603050405020304" pitchFamily="18" charset="0"/>
              </a:rPr>
              <a:t>§22A-2-43</a:t>
            </a:r>
            <a:br>
              <a:rPr lang="en-US" sz="2700" b="1">
                <a:latin typeface="Times New Roman" panose="02020603050405020304" pitchFamily="18" charset="0"/>
                <a:cs typeface="Times New Roman" panose="02020603050405020304" pitchFamily="18" charset="0"/>
              </a:rPr>
            </a:br>
            <a:r>
              <a:rPr lang="en-US" sz="2700" b="1">
                <a:effectLst/>
                <a:latin typeface="Times New Roman" panose="02020603050405020304" pitchFamily="18" charset="0"/>
                <a:cs typeface="Times New Roman" panose="02020603050405020304" pitchFamily="18" charset="0"/>
              </a:rPr>
              <a:t>Actions for excessive methane</a:t>
            </a:r>
            <a:br>
              <a:rPr lang="en-US" sz="2700" b="1">
                <a:effectLst/>
                <a:latin typeface="Times New Roman" panose="02020603050405020304" pitchFamily="18" charset="0"/>
                <a:cs typeface="Times New Roman" panose="02020603050405020304" pitchFamily="18" charset="0"/>
              </a:rPr>
            </a:br>
            <a:r>
              <a:rPr lang="en-US" sz="2700" b="1" i="0" u="none" strike="noStrike" baseline="0">
                <a:latin typeface="Times New Roman" panose="02020603050405020304" pitchFamily="18" charset="0"/>
                <a:cs typeface="Times New Roman" panose="02020603050405020304" pitchFamily="18" charset="0"/>
              </a:rPr>
              <a:t>Actions to detect and respond to excess methane.</a:t>
            </a:r>
            <a:br>
              <a:rPr lang="en-US" sz="2700" b="1">
                <a:effectLst/>
                <a:latin typeface="Times New Roman" panose="02020603050405020304" pitchFamily="18" charset="0"/>
                <a:cs typeface="Times New Roman" panose="02020603050405020304" pitchFamily="18" charset="0"/>
              </a:rPr>
            </a:br>
            <a:endParaRPr lang="en-US" sz="3100" b="1"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407B1AD5-D93B-DF7E-945E-FA72E531A420}"/>
              </a:ext>
            </a:extLst>
          </p:cNvPr>
          <p:cNvSpPr txBox="1">
            <a:spLocks/>
          </p:cNvSpPr>
          <p:nvPr/>
        </p:nvSpPr>
        <p:spPr bwMode="auto">
          <a:xfrm>
            <a:off x="869142" y="2269375"/>
            <a:ext cx="9723120" cy="34747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lvl1pPr marL="342900" indent="-342900" algn="l" rtl="0" fontAlgn="base">
              <a:spcBef>
                <a:spcPct val="20000"/>
              </a:spcBef>
              <a:spcAft>
                <a:spcPct val="0"/>
              </a:spcAft>
              <a:buChar char="•"/>
              <a:defRPr sz="3200">
                <a:solidFill>
                  <a:srgbClr val="FFC000"/>
                </a:solidFill>
                <a:latin typeface="+mn-lt"/>
                <a:ea typeface="+mn-ea"/>
                <a:cs typeface="+mn-cs"/>
              </a:defRPr>
            </a:lvl1pPr>
            <a:lvl2pPr marL="742950" indent="-285750" algn="l" rtl="0" fontAlgn="base">
              <a:spcBef>
                <a:spcPct val="20000"/>
              </a:spcBef>
              <a:spcAft>
                <a:spcPct val="0"/>
              </a:spcAft>
              <a:buChar char="–"/>
              <a:defRPr sz="2800">
                <a:solidFill>
                  <a:srgbClr val="FFC000"/>
                </a:solidFill>
                <a:latin typeface="+mn-lt"/>
              </a:defRPr>
            </a:lvl2pPr>
            <a:lvl3pPr marL="1143000" indent="-228600" algn="l" rtl="0" fontAlgn="base">
              <a:spcBef>
                <a:spcPct val="20000"/>
              </a:spcBef>
              <a:spcAft>
                <a:spcPct val="0"/>
              </a:spcAft>
              <a:buChar char="•"/>
              <a:defRPr sz="2800">
                <a:solidFill>
                  <a:srgbClr val="FFC000"/>
                </a:solidFill>
                <a:latin typeface="+mn-lt"/>
              </a:defRPr>
            </a:lvl3pPr>
            <a:lvl4pPr marL="1600200" indent="-228600" algn="l" rtl="0" fontAlgn="base">
              <a:spcBef>
                <a:spcPct val="20000"/>
              </a:spcBef>
              <a:spcAft>
                <a:spcPct val="0"/>
              </a:spcAft>
              <a:buChar char="–"/>
              <a:defRPr sz="2800">
                <a:solidFill>
                  <a:srgbClr val="FFC000"/>
                </a:solidFill>
                <a:latin typeface="+mn-lt"/>
              </a:defRPr>
            </a:lvl4pPr>
            <a:lvl5pPr marL="2057400" indent="-228600" algn="l" rtl="0" fontAlgn="base">
              <a:spcBef>
                <a:spcPct val="20000"/>
              </a:spcBef>
              <a:spcAft>
                <a:spcPct val="0"/>
              </a:spcAft>
              <a:buChar char="»"/>
              <a:defRPr sz="2800">
                <a:solidFill>
                  <a:srgbClr val="FFC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47688" marR="0" lvl="0" indent="-411163" algn="l" defTabSz="914400" rtl="0" eaLnBrk="1" fontAlgn="base" latinLnBrk="0" hangingPunct="1">
              <a:lnSpc>
                <a:spcPct val="100000"/>
              </a:lnSpc>
              <a:spcBef>
                <a:spcPct val="20000"/>
              </a:spcBef>
              <a:spcAft>
                <a:spcPct val="0"/>
              </a:spcAft>
              <a:buClr>
                <a:srgbClr val="FFFF00"/>
              </a:buClr>
              <a:buSzTx/>
              <a:buFontTx/>
              <a:buNone/>
              <a:tabLst/>
              <a:defRPr/>
            </a:pPr>
            <a:r>
              <a:rPr kumimoji="0" lang="en-US" sz="2400" b="1" i="0" u="none" strike="noStrike" kern="0" cap="none" spc="0" normalizeH="0" baseline="0" noProof="0">
                <a:ln>
                  <a:noFill/>
                </a:ln>
                <a:solidFill>
                  <a:srgbClr val="000099"/>
                </a:solidFill>
                <a:effectLst/>
                <a:uLnTx/>
                <a:uFillTx/>
                <a:latin typeface="Garamond" pitchFamily="18" charset="0"/>
                <a:ea typeface="+mn-ea"/>
                <a:cs typeface="+mn-cs"/>
              </a:rPr>
              <a:t>	</a:t>
            </a:r>
            <a:r>
              <a:rPr kumimoji="0" lang="en-US" sz="2000" b="1"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(a)</a:t>
            </a:r>
            <a:r>
              <a:rPr kumimoji="0" lang="en-US" sz="2000" b="1" i="1"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Location of tests.</a:t>
            </a:r>
            <a:r>
              <a:rPr kumimoji="0" lang="en-US" sz="2000" b="1"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a:t>
            </a:r>
          </a:p>
          <a:p>
            <a:pPr marL="547688" marR="0" lvl="0" indent="-411163" algn="l" defTabSz="914400" rtl="0" eaLnBrk="1" fontAlgn="base" latinLnBrk="0" hangingPunct="1">
              <a:lnSpc>
                <a:spcPct val="100000"/>
              </a:lnSpc>
              <a:spcBef>
                <a:spcPct val="20000"/>
              </a:spcBef>
              <a:spcAft>
                <a:spcPct val="0"/>
              </a:spcAft>
              <a:buClr>
                <a:srgbClr val="FFFF00"/>
              </a:buClr>
              <a:buSzTx/>
              <a:buFontTx/>
              <a:buNone/>
              <a:tabLst/>
              <a:defRPr/>
            </a:pPr>
            <a:r>
              <a:rPr kumimoji="0" lang="en-US" sz="2000" b="1"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Tests for methane concentrations under this </a:t>
            </a:r>
          </a:p>
          <a:p>
            <a:pPr marL="547688" marR="0" lvl="0" indent="-411163" algn="l" defTabSz="914400" rtl="0" eaLnBrk="1" fontAlgn="base" latinLnBrk="0" hangingPunct="1">
              <a:lnSpc>
                <a:spcPct val="100000"/>
              </a:lnSpc>
              <a:spcBef>
                <a:spcPct val="20000"/>
              </a:spcBef>
              <a:spcAft>
                <a:spcPct val="0"/>
              </a:spcAft>
              <a:buClr>
                <a:srgbClr val="FFFF00"/>
              </a:buClr>
              <a:buSzTx/>
              <a:buFontTx/>
              <a:buNone/>
              <a:tabLst/>
              <a:defRPr/>
            </a:pPr>
            <a:r>
              <a:rPr kumimoji="0" lang="en-US" sz="2000" b="1"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section shall be made at least 12 inches from </a:t>
            </a:r>
          </a:p>
          <a:p>
            <a:pPr marL="547688" marR="0" lvl="0" indent="-411163" algn="l" defTabSz="914400" rtl="0" eaLnBrk="1" fontAlgn="base" latinLnBrk="0" hangingPunct="1">
              <a:lnSpc>
                <a:spcPct val="100000"/>
              </a:lnSpc>
              <a:spcBef>
                <a:spcPct val="20000"/>
              </a:spcBef>
              <a:spcAft>
                <a:spcPct val="0"/>
              </a:spcAft>
              <a:buClr>
                <a:srgbClr val="FFFF00"/>
              </a:buClr>
              <a:buSzTx/>
              <a:buFontTx/>
              <a:buNone/>
              <a:tabLst/>
              <a:defRPr/>
            </a:pPr>
            <a:r>
              <a:rPr kumimoji="0" lang="en-US" sz="2000" b="1"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the roof, face, ribs, and floor.</a:t>
            </a:r>
          </a:p>
          <a:p>
            <a:pPr marL="547688" marR="0" lvl="0" indent="-411163" algn="l" defTabSz="914400" rtl="0" eaLnBrk="1" fontAlgn="base" latinLnBrk="0" hangingPunct="1">
              <a:lnSpc>
                <a:spcPct val="100000"/>
              </a:lnSpc>
              <a:spcBef>
                <a:spcPct val="20000"/>
              </a:spcBef>
              <a:spcAft>
                <a:spcPct val="0"/>
              </a:spcAft>
              <a:buClr>
                <a:srgbClr val="FFFF00"/>
              </a:buClr>
              <a:buSzTx/>
              <a:buFontTx/>
              <a:buNone/>
              <a:tabLst/>
              <a:defRPr/>
            </a:pPr>
            <a:endParaRPr kumimoji="0" lang="en-US" sz="2000" b="1"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a:p>
            <a:pPr marL="547688" marR="0" lvl="0" indent="-411163" algn="l" defTabSz="914400" rtl="0" eaLnBrk="1" fontAlgn="base" latinLnBrk="0" hangingPunct="1">
              <a:lnSpc>
                <a:spcPct val="100000"/>
              </a:lnSpc>
              <a:spcBef>
                <a:spcPct val="20000"/>
              </a:spcBef>
              <a:spcAft>
                <a:spcPct val="0"/>
              </a:spcAft>
              <a:buClr>
                <a:srgbClr val="FFFF00"/>
              </a:buClr>
              <a:buSzTx/>
              <a:buFontTx/>
              <a:buNone/>
              <a:tabLst/>
              <a:defRPr/>
            </a:pPr>
            <a:r>
              <a:rPr kumimoji="0" lang="en-US" sz="2000" b="1"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      (b)</a:t>
            </a:r>
            <a:r>
              <a:rPr kumimoji="0" lang="en-US" sz="2000" b="1" i="1"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Working places and intake air courses.</a:t>
            </a:r>
            <a:endParaRPr kumimoji="0" lang="en-US" sz="2000" b="1"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a:p>
            <a:pPr marL="1143000" marR="0" lvl="2" indent="-228600" algn="l" defTabSz="914400" rtl="0" eaLnBrk="1" fontAlgn="base" latinLnBrk="0" hangingPunct="1">
              <a:lnSpc>
                <a:spcPct val="100000"/>
              </a:lnSpc>
              <a:spcBef>
                <a:spcPct val="20000"/>
              </a:spcBef>
              <a:spcAft>
                <a:spcPct val="0"/>
              </a:spcAft>
              <a:buClr>
                <a:srgbClr val="FFFF00"/>
              </a:buClr>
              <a:buSzTx/>
              <a:buFontTx/>
              <a:buNone/>
              <a:tabLst/>
              <a:defRPr/>
            </a:pPr>
            <a:r>
              <a:rPr kumimoji="0" lang="en-US" sz="2000" b="1" i="0" u="none" strike="noStrike" kern="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rPr>
              <a:t>(1) When 1.0 percent or more methane is present in a working place or an intake air course, including an air course in which a belt conveyor is located, or in an area where mechanized mining equipment is being installed or removed.</a:t>
            </a:r>
            <a:endParaRPr kumimoji="0" lang="en-US" sz="20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1280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2A7B2-4823-498A-7D7F-8BA3C5BFB3B9}"/>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802059E1-DB0A-B825-2EBA-00842533ACCD}"/>
              </a:ext>
            </a:extLst>
          </p:cNvPr>
          <p:cNvSpPr>
            <a:spLocks noGrp="1"/>
          </p:cNvSpPr>
          <p:nvPr>
            <p:ph type="title"/>
          </p:nvPr>
        </p:nvSpPr>
        <p:spPr>
          <a:xfrm>
            <a:off x="457198" y="0"/>
            <a:ext cx="8686801" cy="1143000"/>
          </a:xfrm>
        </p:spPr>
        <p:txBody>
          <a:bodyPr>
            <a:normAutofit/>
          </a:bodyPr>
          <a:lstStyle/>
          <a:p>
            <a:pPr algn="l"/>
            <a:r>
              <a:rPr lang="en-US" sz="2400" b="1" dirty="0">
                <a:effectLst/>
                <a:latin typeface="+mn-lt"/>
              </a:rPr>
              <a:t> 30 CFR § 75.323  </a:t>
            </a:r>
            <a:br>
              <a:rPr lang="en-US" sz="2400" b="1" dirty="0">
                <a:effectLst/>
                <a:latin typeface="+mn-lt"/>
              </a:rPr>
            </a:br>
            <a:r>
              <a:rPr lang="en-US" sz="2400" b="1" dirty="0">
                <a:effectLst/>
                <a:latin typeface="+mn-lt"/>
              </a:rPr>
              <a:t> Actions for excessive methane</a:t>
            </a:r>
            <a:endParaRPr lang="en-US" sz="2400" b="1" dirty="0">
              <a:latin typeface="+mn-lt"/>
            </a:endParaRPr>
          </a:p>
        </p:txBody>
      </p:sp>
      <p:sp>
        <p:nvSpPr>
          <p:cNvPr id="3" name="Content Placeholder 2">
            <a:extLst>
              <a:ext uri="{FF2B5EF4-FFF2-40B4-BE49-F238E27FC236}">
                <a16:creationId xmlns:a16="http://schemas.microsoft.com/office/drawing/2014/main" id="{26A67717-7E0B-73CD-E427-F0216DDD27B6}"/>
              </a:ext>
            </a:extLst>
          </p:cNvPr>
          <p:cNvSpPr txBox="1">
            <a:spLocks/>
          </p:cNvSpPr>
          <p:nvPr/>
        </p:nvSpPr>
        <p:spPr bwMode="auto">
          <a:xfrm>
            <a:off x="579119" y="1143000"/>
            <a:ext cx="8817429" cy="35038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rgbClr val="FFC000"/>
                </a:solidFill>
                <a:latin typeface="+mn-lt"/>
                <a:ea typeface="+mn-ea"/>
                <a:cs typeface="+mn-cs"/>
              </a:defRPr>
            </a:lvl1pPr>
            <a:lvl2pPr marL="742950" indent="-285750" algn="l" rtl="0" fontAlgn="base">
              <a:spcBef>
                <a:spcPct val="20000"/>
              </a:spcBef>
              <a:spcAft>
                <a:spcPct val="0"/>
              </a:spcAft>
              <a:buChar char="–"/>
              <a:defRPr sz="2800">
                <a:solidFill>
                  <a:srgbClr val="FFC000"/>
                </a:solidFill>
                <a:latin typeface="+mn-lt"/>
              </a:defRPr>
            </a:lvl2pPr>
            <a:lvl3pPr marL="1143000" indent="-228600" algn="l" rtl="0" fontAlgn="base">
              <a:spcBef>
                <a:spcPct val="20000"/>
              </a:spcBef>
              <a:spcAft>
                <a:spcPct val="0"/>
              </a:spcAft>
              <a:buChar char="•"/>
              <a:defRPr sz="2800">
                <a:solidFill>
                  <a:srgbClr val="FFC000"/>
                </a:solidFill>
                <a:latin typeface="+mn-lt"/>
              </a:defRPr>
            </a:lvl3pPr>
            <a:lvl4pPr marL="1600200" indent="-228600" algn="l" rtl="0" fontAlgn="base">
              <a:spcBef>
                <a:spcPct val="20000"/>
              </a:spcBef>
              <a:spcAft>
                <a:spcPct val="0"/>
              </a:spcAft>
              <a:buChar char="–"/>
              <a:defRPr sz="2800">
                <a:solidFill>
                  <a:srgbClr val="FFC000"/>
                </a:solidFill>
                <a:latin typeface="+mn-lt"/>
              </a:defRPr>
            </a:lvl4pPr>
            <a:lvl5pPr marL="2057400" indent="-228600" algn="l" rtl="0" fontAlgn="base">
              <a:spcBef>
                <a:spcPct val="20000"/>
              </a:spcBef>
              <a:spcAft>
                <a:spcPct val="0"/>
              </a:spcAft>
              <a:buChar char="»"/>
              <a:defRPr sz="2800">
                <a:solidFill>
                  <a:srgbClr val="FFC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47688" marR="0" lvl="0" indent="-411163" algn="l" defTabSz="914400" rtl="0" eaLnBrk="1" fontAlgn="base" latinLnBrk="0" hangingPunct="1">
              <a:lnSpc>
                <a:spcPct val="100000"/>
              </a:lnSpc>
              <a:spcBef>
                <a:spcPct val="20000"/>
              </a:spcBef>
              <a:spcAft>
                <a:spcPct val="0"/>
              </a:spcAft>
              <a:buClr>
                <a:srgbClr val="FFFF00"/>
              </a:buClr>
              <a:buSzTx/>
              <a:buFontTx/>
              <a:buNone/>
              <a:tabLst/>
              <a:defRPr/>
            </a:pPr>
            <a:r>
              <a:rPr kumimoji="0" lang="en-US" sz="2400" b="1" i="0" u="none" strike="noStrike" kern="0" cap="none" spc="0" normalizeH="0" baseline="0" noProof="0" dirty="0">
                <a:ln>
                  <a:noFill/>
                </a:ln>
                <a:solidFill>
                  <a:srgbClr val="000099"/>
                </a:solidFill>
                <a:effectLst/>
                <a:uLnTx/>
                <a:uFillTx/>
                <a:latin typeface="Garamond" pitchFamily="18" charset="0"/>
                <a:ea typeface="+mn-ea"/>
                <a:cs typeface="+mn-cs"/>
              </a:rPr>
              <a:t>	</a:t>
            </a:r>
            <a:r>
              <a:rPr kumimoji="0" lang="en-US" sz="20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 Electrically powered equipment in the affected area shall be de-energized, and other mechanized equipment shall be shut off;</a:t>
            </a:r>
          </a:p>
          <a:p>
            <a:pPr marL="547688" marR="0" lvl="0" indent="-411163" algn="l" defTabSz="914400" rtl="0" eaLnBrk="1" fontAlgn="base" latinLnBrk="0" hangingPunct="1">
              <a:lnSpc>
                <a:spcPct val="100000"/>
              </a:lnSpc>
              <a:spcBef>
                <a:spcPct val="20000"/>
              </a:spcBef>
              <a:spcAft>
                <a:spcPct val="0"/>
              </a:spcAft>
              <a:buClr>
                <a:srgbClr val="FFFF00"/>
              </a:buClr>
              <a:buSzTx/>
              <a:buFontTx/>
              <a:buNone/>
              <a:tabLst/>
              <a:defRPr/>
            </a:pPr>
            <a:endParaRPr kumimoji="0" lang="en-US" sz="20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547688" marR="0" lvl="0" indent="-411163" algn="l" defTabSz="914400" rtl="0" eaLnBrk="1" fontAlgn="base" latinLnBrk="0" hangingPunct="1">
              <a:lnSpc>
                <a:spcPct val="100000"/>
              </a:lnSpc>
              <a:spcBef>
                <a:spcPct val="20000"/>
              </a:spcBef>
              <a:spcAft>
                <a:spcPct val="0"/>
              </a:spcAft>
              <a:buClr>
                <a:srgbClr val="FFFF00"/>
              </a:buClr>
              <a:buSzTx/>
              <a:buFontTx/>
              <a:buNone/>
              <a:tabLst/>
              <a:defRPr/>
            </a:pPr>
            <a:r>
              <a:rPr kumimoji="0" lang="en-US" sz="20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(ii) Changes or adjustments shall be made at once to the ventilation system to reduce the concentration of methane to less than 1.0 percent; </a:t>
            </a:r>
          </a:p>
          <a:p>
            <a:pPr marL="547688" marR="0" lvl="0" indent="-411163" algn="l" defTabSz="914400" rtl="0" eaLnBrk="1" fontAlgn="base" latinLnBrk="0" hangingPunct="1">
              <a:lnSpc>
                <a:spcPct val="100000"/>
              </a:lnSpc>
              <a:spcBef>
                <a:spcPct val="20000"/>
              </a:spcBef>
              <a:spcAft>
                <a:spcPct val="0"/>
              </a:spcAft>
              <a:buClr>
                <a:srgbClr val="FFFF00"/>
              </a:buClr>
              <a:buSzTx/>
              <a:buFontTx/>
              <a:buNone/>
              <a:tabLst/>
              <a:defRPr/>
            </a:pPr>
            <a:r>
              <a:rPr kumimoji="0" lang="en-US" sz="20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and</a:t>
            </a:r>
          </a:p>
          <a:p>
            <a:pPr marL="547688" marR="0" lvl="0" indent="-411163" algn="l" defTabSz="914400" rtl="0" eaLnBrk="1" fontAlgn="base" latinLnBrk="0" hangingPunct="1">
              <a:lnSpc>
                <a:spcPct val="100000"/>
              </a:lnSpc>
              <a:spcBef>
                <a:spcPct val="20000"/>
              </a:spcBef>
              <a:spcAft>
                <a:spcPct val="0"/>
              </a:spcAft>
              <a:buClr>
                <a:srgbClr val="FFFF00"/>
              </a:buClr>
              <a:buSzTx/>
              <a:buFontTx/>
              <a:buNone/>
              <a:tabLst/>
              <a:defRPr/>
            </a:pPr>
            <a:endParaRPr kumimoji="0" lang="en-US" sz="20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547688" marR="0" lvl="0" indent="-411163" algn="l" defTabSz="914400" rtl="0" eaLnBrk="1" fontAlgn="base" latinLnBrk="0" hangingPunct="1">
              <a:lnSpc>
                <a:spcPct val="100000"/>
              </a:lnSpc>
              <a:spcBef>
                <a:spcPct val="20000"/>
              </a:spcBef>
              <a:spcAft>
                <a:spcPct val="0"/>
              </a:spcAft>
              <a:buClr>
                <a:srgbClr val="FFFF00"/>
              </a:buClr>
              <a:buSzTx/>
              <a:buFontTx/>
              <a:buNone/>
              <a:tabLst/>
              <a:defRPr/>
            </a:pPr>
            <a:r>
              <a:rPr kumimoji="0" lang="en-US" sz="20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(iii) No other work shall be permitted in the affected area until the methane concentration is less than 1.0 percent.</a:t>
            </a:r>
            <a:br>
              <a:rPr kumimoji="0" lang="en-US" sz="20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endParaRPr kumimoji="0" lang="en-US" sz="20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4" name="Picture 6">
            <a:extLst>
              <a:ext uri="{FF2B5EF4-FFF2-40B4-BE49-F238E27FC236}">
                <a16:creationId xmlns:a16="http://schemas.microsoft.com/office/drawing/2014/main" id="{DC1632C9-8BC6-251D-4A75-B07886ED884F}"/>
              </a:ext>
            </a:extLst>
          </p:cNvPr>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a:xfrm>
            <a:off x="8188959" y="4104979"/>
            <a:ext cx="3656149" cy="24552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25794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2E8C0239-A4A4-25CE-7DCB-5DF18E08CFC7}"/>
              </a:ext>
            </a:extLst>
          </p:cNvPr>
          <p:cNvSpPr txBox="1">
            <a:spLocks noChangeArrowheads="1"/>
          </p:cNvSpPr>
          <p:nvPr/>
        </p:nvSpPr>
        <p:spPr>
          <a:xfrm>
            <a:off x="4678287" y="1053368"/>
            <a:ext cx="6993706" cy="1181832"/>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spcAft>
                <a:spcPts val="600"/>
              </a:spcAft>
            </a:pPr>
            <a:r>
              <a:rPr lang="en-US" sz="4800" b="1" kern="1200" dirty="0">
                <a:solidFill>
                  <a:schemeClr val="tx1"/>
                </a:solidFill>
                <a:latin typeface="+mj-lt"/>
                <a:ea typeface="+mj-ea"/>
                <a:cs typeface="+mj-cs"/>
              </a:rPr>
              <a:t>Responsibility for Safety</a:t>
            </a:r>
          </a:p>
        </p:txBody>
      </p:sp>
      <p:pic>
        <p:nvPicPr>
          <p:cNvPr id="6" name="Graphic 5" descr="Construction worker male with solid fill">
            <a:extLst>
              <a:ext uri="{FF2B5EF4-FFF2-40B4-BE49-F238E27FC236}">
                <a16:creationId xmlns:a16="http://schemas.microsoft.com/office/drawing/2014/main" id="{D0990179-50EB-2528-E740-40398C5290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849" y="1262317"/>
            <a:ext cx="3876165" cy="3876165"/>
          </a:xfrm>
          <a:prstGeom prst="rect">
            <a:avLst/>
          </a:prstGeom>
        </p:spPr>
      </p:pic>
      <p:sp>
        <p:nvSpPr>
          <p:cNvPr id="3" name="TextBox 2">
            <a:extLst>
              <a:ext uri="{FF2B5EF4-FFF2-40B4-BE49-F238E27FC236}">
                <a16:creationId xmlns:a16="http://schemas.microsoft.com/office/drawing/2014/main" id="{E7B34C75-B51A-24F7-A231-5C8535BD16F2}"/>
              </a:ext>
            </a:extLst>
          </p:cNvPr>
          <p:cNvSpPr txBox="1"/>
          <p:nvPr/>
        </p:nvSpPr>
        <p:spPr>
          <a:xfrm>
            <a:off x="4934255" y="2235200"/>
            <a:ext cx="6737738" cy="3700088"/>
          </a:xfrm>
          <a:prstGeom prst="rect">
            <a:avLst/>
          </a:prstGeom>
        </p:spPr>
        <p:txBody>
          <a:bodyPr vert="horz" lIns="91440" tIns="45720" rIns="91440" bIns="45720" rtlCol="0" anchor="t">
            <a:normAutofit fontScale="92500" lnSpcReduction="10000"/>
          </a:bodyPr>
          <a:lstStyle/>
          <a:p>
            <a:pPr indent="-228600">
              <a:lnSpc>
                <a:spcPct val="90000"/>
              </a:lnSpc>
              <a:spcAft>
                <a:spcPts val="600"/>
              </a:spcAft>
              <a:buFont typeface="Arial" panose="020B0604020202020204" pitchFamily="34" charset="0"/>
              <a:buChar char="•"/>
            </a:pPr>
            <a:r>
              <a:rPr lang="en-US" sz="2400" b="1" dirty="0"/>
              <a:t>The General Mine Foreman has the sole responsibility for seeing that the mine is safe and violation free to the best of his or her knowledge and ability according to law. Some of our mines today cover extensive areas and therefore, many Mine Foreman and Fire Bosses are needed to help accomplish the General Mine Foreman’s duties. The Outby Examiner can also help relieve some of the duties of the General Mine Foreman by having the authority to examine </a:t>
            </a:r>
            <a:r>
              <a:rPr lang="en-US" sz="2400" b="1" u="sng" dirty="0"/>
              <a:t>all areas outby the loading point </a:t>
            </a:r>
            <a:r>
              <a:rPr lang="en-US" sz="2400" b="1" dirty="0"/>
              <a:t>on the section. Which also includes abandoned areas such required weekly examinations by law. </a:t>
            </a:r>
          </a:p>
        </p:txBody>
      </p:sp>
      <p:sp>
        <p:nvSpPr>
          <p:cNvPr id="13" name="Rectangle 1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27544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C3D81C-7718-75AD-4A03-4CEF491DBF25}"/>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63FF3919-C8AD-F77B-E341-F4C907C4BC73}"/>
              </a:ext>
            </a:extLst>
          </p:cNvPr>
          <p:cNvSpPr>
            <a:spLocks noGrp="1"/>
          </p:cNvSpPr>
          <p:nvPr>
            <p:ph type="title"/>
          </p:nvPr>
        </p:nvSpPr>
        <p:spPr>
          <a:xfrm>
            <a:off x="6407573" y="287337"/>
            <a:ext cx="5291663" cy="1628775"/>
          </a:xfrm>
        </p:spPr>
        <p:txBody>
          <a:bodyPr vert="horz" lIns="91440" tIns="45720" rIns="91440" bIns="45720" rtlCol="0" anchor="b">
            <a:normAutofit/>
          </a:bodyPr>
          <a:lstStyle/>
          <a:p>
            <a:r>
              <a:rPr lang="en-US" sz="3700" b="1" dirty="0">
                <a:effectLst/>
              </a:rPr>
              <a:t>30 CFR § 75.323  </a:t>
            </a:r>
            <a:br>
              <a:rPr lang="en-US" sz="3700" b="1" dirty="0">
                <a:effectLst/>
              </a:rPr>
            </a:br>
            <a:r>
              <a:rPr lang="en-US" sz="3700" b="1" dirty="0">
                <a:effectLst/>
              </a:rPr>
              <a:t>Actions for excessive methane</a:t>
            </a:r>
            <a:endParaRPr lang="en-US" sz="3700" b="1" dirty="0"/>
          </a:p>
        </p:txBody>
      </p:sp>
      <p:pic>
        <p:nvPicPr>
          <p:cNvPr id="4" name="Picture 2">
            <a:extLst>
              <a:ext uri="{FF2B5EF4-FFF2-40B4-BE49-F238E27FC236}">
                <a16:creationId xmlns:a16="http://schemas.microsoft.com/office/drawing/2014/main" id="{F4DC4109-E9E3-BD3A-4E3E-C709922CC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664" r="25876" b="-2"/>
          <a:stretch>
            <a:fill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CF4251EA-8AD9-040D-186E-9C84AC0BB585}"/>
              </a:ext>
            </a:extLst>
          </p:cNvPr>
          <p:cNvSpPr txBox="1">
            <a:spLocks/>
          </p:cNvSpPr>
          <p:nvPr/>
        </p:nvSpPr>
        <p:spPr bwMode="auto">
          <a:xfrm>
            <a:off x="6005404" y="2404022"/>
            <a:ext cx="6095999" cy="4365308"/>
          </a:xfrm>
          <a:prstGeom prst="rect">
            <a:avLst/>
          </a:prstGeom>
        </p:spPr>
        <p:txBody>
          <a:bodyPr vert="horz" lIns="91440" tIns="45720" rIns="91440" bIns="45720" numCol="1" rtlCol="0" anchorCtr="0" compatLnSpc="1">
            <a:prstTxWarp prst="textNoShape">
              <a:avLst/>
            </a:prstTxWarp>
            <a:normAutofit lnSpcReduction="10000"/>
          </a:bodyPr>
          <a:lstStyle>
            <a:lvl1pPr marL="342900" indent="-342900" algn="l" rtl="0" fontAlgn="base">
              <a:spcBef>
                <a:spcPct val="20000"/>
              </a:spcBef>
              <a:spcAft>
                <a:spcPct val="0"/>
              </a:spcAft>
              <a:buChar char="•"/>
              <a:defRPr sz="3200">
                <a:solidFill>
                  <a:srgbClr val="FFC000"/>
                </a:solidFill>
                <a:latin typeface="+mn-lt"/>
                <a:ea typeface="+mn-ea"/>
                <a:cs typeface="+mn-cs"/>
              </a:defRPr>
            </a:lvl1pPr>
            <a:lvl2pPr marL="742950" indent="-285750" algn="l" rtl="0" fontAlgn="base">
              <a:spcBef>
                <a:spcPct val="20000"/>
              </a:spcBef>
              <a:spcAft>
                <a:spcPct val="0"/>
              </a:spcAft>
              <a:buChar char="–"/>
              <a:defRPr sz="2800">
                <a:solidFill>
                  <a:srgbClr val="FFC000"/>
                </a:solidFill>
                <a:latin typeface="+mn-lt"/>
              </a:defRPr>
            </a:lvl2pPr>
            <a:lvl3pPr marL="1143000" indent="-228600" algn="l" rtl="0" fontAlgn="base">
              <a:spcBef>
                <a:spcPct val="20000"/>
              </a:spcBef>
              <a:spcAft>
                <a:spcPct val="0"/>
              </a:spcAft>
              <a:buChar char="•"/>
              <a:defRPr sz="2800">
                <a:solidFill>
                  <a:srgbClr val="FFC000"/>
                </a:solidFill>
                <a:latin typeface="+mn-lt"/>
              </a:defRPr>
            </a:lvl3pPr>
            <a:lvl4pPr marL="1600200" indent="-228600" algn="l" rtl="0" fontAlgn="base">
              <a:spcBef>
                <a:spcPct val="20000"/>
              </a:spcBef>
              <a:spcAft>
                <a:spcPct val="0"/>
              </a:spcAft>
              <a:buChar char="–"/>
              <a:defRPr sz="2800">
                <a:solidFill>
                  <a:srgbClr val="FFC000"/>
                </a:solidFill>
                <a:latin typeface="+mn-lt"/>
              </a:defRPr>
            </a:lvl4pPr>
            <a:lvl5pPr marL="2057400" indent="-228600" algn="l" rtl="0" fontAlgn="base">
              <a:spcBef>
                <a:spcPct val="20000"/>
              </a:spcBef>
              <a:spcAft>
                <a:spcPct val="0"/>
              </a:spcAft>
              <a:buChar char="»"/>
              <a:defRPr sz="2800">
                <a:solidFill>
                  <a:srgbClr val="FFC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19088" marR="0" lvl="0" indent="0" fontAlgn="base">
              <a:lnSpc>
                <a:spcPct val="90000"/>
              </a:lnSpc>
              <a:spcBef>
                <a:spcPct val="20000"/>
              </a:spcBef>
              <a:spcAft>
                <a:spcPct val="0"/>
              </a:spcAft>
              <a:buClr>
                <a:srgbClr val="FFFF00"/>
              </a:buClr>
              <a:buSzTx/>
              <a:buNone/>
              <a:tabLst/>
              <a:defRPr/>
            </a:pPr>
            <a:r>
              <a:rPr kumimoji="0" lang="en-US" sz="2000" b="0" i="0" u="none" strike="noStrike" cap="none" spc="0" normalizeH="0" baseline="0" noProof="0" dirty="0">
                <a:ln>
                  <a:noFill/>
                </a:ln>
                <a:solidFill>
                  <a:schemeClr val="tx1"/>
                </a:solidFill>
                <a:effectLst/>
                <a:uLnTx/>
                <a:uFillTx/>
              </a:rPr>
              <a:t>(</a:t>
            </a:r>
            <a:r>
              <a:rPr kumimoji="0" lang="en-US" sz="2000" b="1" i="0" u="none" strike="noStrike" cap="none" spc="0" normalizeH="0" baseline="0" noProof="0" dirty="0">
                <a:ln>
                  <a:noFill/>
                </a:ln>
                <a:solidFill>
                  <a:schemeClr val="tx1"/>
                </a:solidFill>
                <a:effectLst/>
                <a:uLnTx/>
                <a:uFillTx/>
              </a:rPr>
              <a:t>2) When 1.5 percent or more methane is present in a working place or an intake air course, including an air course in which a belt conveyor is located, or in an area where mechanized mining equipment is being installed or removed-</a:t>
            </a:r>
          </a:p>
          <a:p>
            <a:pPr marL="319088" marR="0" lvl="0" indent="0" fontAlgn="base">
              <a:lnSpc>
                <a:spcPct val="90000"/>
              </a:lnSpc>
              <a:spcBef>
                <a:spcPct val="20000"/>
              </a:spcBef>
              <a:spcAft>
                <a:spcPct val="0"/>
              </a:spcAft>
              <a:buClr>
                <a:srgbClr val="FFFF00"/>
              </a:buClr>
              <a:buSzTx/>
              <a:buNone/>
              <a:tabLst/>
              <a:defRPr/>
            </a:pPr>
            <a:endParaRPr kumimoji="0" lang="en-US" sz="2000" b="1" i="0" u="none" strike="noStrike" cap="none" spc="0" normalizeH="0" baseline="0" noProof="0" dirty="0">
              <a:ln>
                <a:noFill/>
              </a:ln>
              <a:solidFill>
                <a:schemeClr val="tx1"/>
              </a:solidFill>
              <a:effectLst/>
              <a:uLnTx/>
              <a:uFillTx/>
            </a:endParaRPr>
          </a:p>
          <a:p>
            <a:pPr marL="319088" marR="0" lvl="0" indent="0" fontAlgn="base">
              <a:lnSpc>
                <a:spcPct val="90000"/>
              </a:lnSpc>
              <a:spcBef>
                <a:spcPct val="20000"/>
              </a:spcBef>
              <a:spcAft>
                <a:spcPct val="0"/>
              </a:spcAft>
              <a:buClr>
                <a:srgbClr val="FFFF00"/>
              </a:buClr>
              <a:buSzTx/>
              <a:buNone/>
              <a:tabLst/>
              <a:defRPr/>
            </a:pPr>
            <a:r>
              <a:rPr kumimoji="0" lang="en-US" sz="2000" b="1" i="0" u="none" strike="noStrike" cap="none" spc="0" normalizeH="0" baseline="0" noProof="0" dirty="0">
                <a:ln>
                  <a:noFill/>
                </a:ln>
                <a:solidFill>
                  <a:schemeClr val="tx1"/>
                </a:solidFill>
                <a:effectLst/>
                <a:uLnTx/>
                <a:uFillTx/>
              </a:rPr>
              <a:t>(</a:t>
            </a:r>
            <a:r>
              <a:rPr kumimoji="0" lang="en-US" sz="2000" b="1" i="0" u="none" strike="noStrike" cap="none" spc="0" normalizeH="0" baseline="0" noProof="0" dirty="0" err="1">
                <a:ln>
                  <a:noFill/>
                </a:ln>
                <a:solidFill>
                  <a:schemeClr val="tx1"/>
                </a:solidFill>
                <a:effectLst/>
                <a:uLnTx/>
                <a:uFillTx/>
              </a:rPr>
              <a:t>i</a:t>
            </a:r>
            <a:r>
              <a:rPr kumimoji="0" lang="en-US" sz="2000" b="1" i="0" u="none" strike="noStrike" cap="none" spc="0" normalizeH="0" baseline="0" noProof="0" dirty="0">
                <a:ln>
                  <a:noFill/>
                </a:ln>
                <a:solidFill>
                  <a:schemeClr val="tx1"/>
                </a:solidFill>
                <a:effectLst/>
                <a:uLnTx/>
                <a:uFillTx/>
              </a:rPr>
              <a:t>) Everyone except those persons referred to  in Section 104(c) shall be withdrawn from the affected area; and</a:t>
            </a:r>
          </a:p>
          <a:p>
            <a:pPr marL="319088" marR="0" lvl="0" indent="0" fontAlgn="base">
              <a:lnSpc>
                <a:spcPct val="90000"/>
              </a:lnSpc>
              <a:spcBef>
                <a:spcPct val="20000"/>
              </a:spcBef>
              <a:spcAft>
                <a:spcPct val="0"/>
              </a:spcAft>
              <a:buClr>
                <a:srgbClr val="FFFF00"/>
              </a:buClr>
              <a:buSzTx/>
              <a:buNone/>
              <a:tabLst/>
              <a:defRPr/>
            </a:pPr>
            <a:endParaRPr kumimoji="0" lang="en-US" sz="2000" b="1" i="0" u="none" strike="noStrike" cap="none" spc="0" normalizeH="0" baseline="0" noProof="0" dirty="0">
              <a:ln>
                <a:noFill/>
              </a:ln>
              <a:solidFill>
                <a:schemeClr val="tx1"/>
              </a:solidFill>
              <a:effectLst/>
              <a:uLnTx/>
              <a:uFillTx/>
            </a:endParaRPr>
          </a:p>
          <a:p>
            <a:pPr marL="319088" marR="0" lvl="0" indent="0" fontAlgn="base">
              <a:lnSpc>
                <a:spcPct val="90000"/>
              </a:lnSpc>
              <a:spcBef>
                <a:spcPct val="20000"/>
              </a:spcBef>
              <a:spcAft>
                <a:spcPct val="0"/>
              </a:spcAft>
              <a:buClr>
                <a:srgbClr val="FFFF00"/>
              </a:buClr>
              <a:buSzTx/>
              <a:buNone/>
              <a:tabLst/>
              <a:defRPr/>
            </a:pPr>
            <a:r>
              <a:rPr kumimoji="0" lang="en-US" sz="2000" b="1" i="0" u="none" strike="noStrike" cap="none" spc="0" normalizeH="0" baseline="0" noProof="0" dirty="0">
                <a:ln>
                  <a:noFill/>
                </a:ln>
                <a:solidFill>
                  <a:schemeClr val="tx1"/>
                </a:solidFill>
                <a:effectLst/>
                <a:uLnTx/>
                <a:uFillTx/>
              </a:rPr>
              <a:t>(ii) Electrically powered equipment in the affected area shall be disconnected at the power source.</a:t>
            </a:r>
            <a:br>
              <a:rPr kumimoji="0" lang="en-US" sz="2000" b="1" i="0" u="none" strike="noStrike" cap="none" spc="0" normalizeH="0" baseline="0" noProof="0" dirty="0">
                <a:ln>
                  <a:noFill/>
                </a:ln>
                <a:solidFill>
                  <a:schemeClr val="tx1"/>
                </a:solidFill>
                <a:effectLst/>
                <a:uLnTx/>
                <a:uFillTx/>
              </a:rPr>
            </a:br>
            <a:endParaRPr kumimoji="0" lang="en-US" sz="1500" b="1" i="0" u="none" strike="noStrike"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1796046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45E98-DBAC-CB2D-7868-593907D3B319}"/>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ECDF0A7-2188-8F46-6B88-9C30CFD1EDCD}"/>
              </a:ext>
            </a:extLst>
          </p:cNvPr>
          <p:cNvSpPr txBox="1">
            <a:spLocks/>
          </p:cNvSpPr>
          <p:nvPr/>
        </p:nvSpPr>
        <p:spPr bwMode="auto">
          <a:xfrm>
            <a:off x="0" y="0"/>
            <a:ext cx="9144000" cy="6743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47688" marR="0" lvl="0" indent="-411163"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30 CFR § 75.323  </a:t>
            </a:r>
          </a:p>
          <a:p>
            <a:pPr marL="547688" marR="0" lvl="0" indent="-411163"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Actions for excessive methane</a:t>
            </a:r>
          </a:p>
          <a:p>
            <a:pPr marL="547688" marR="0" lvl="0" indent="-411163" algn="l" defTabSz="914400" rtl="0" eaLnBrk="1" fontAlgn="base" latinLnBrk="0" hangingPunct="1">
              <a:lnSpc>
                <a:spcPct val="100000"/>
              </a:lnSpc>
              <a:spcBef>
                <a:spcPct val="20000"/>
              </a:spcBef>
              <a:spcAft>
                <a:spcPct val="0"/>
              </a:spcAft>
              <a:buClr>
                <a:srgbClr val="000099"/>
              </a:buClr>
              <a:buSzTx/>
              <a:buFont typeface="Wingdings 2" pitchFamily="18" charset="2"/>
              <a:buNone/>
              <a:tabLst/>
              <a:defRPr/>
            </a:pPr>
            <a:r>
              <a:rPr kumimoji="0" lang="en-US" sz="3200" b="0" i="0" u="none" strike="noStrike" kern="0" cap="none" spc="0" normalizeH="0" baseline="0" noProof="0" dirty="0">
                <a:ln>
                  <a:noFill/>
                </a:ln>
                <a:solidFill>
                  <a:srgbClr val="000099"/>
                </a:solidFill>
                <a:effectLst/>
                <a:uLnTx/>
                <a:uFillTx/>
                <a:latin typeface="Garamond" pitchFamily="18" charset="0"/>
                <a:ea typeface="+mn-ea"/>
                <a:cs typeface="+mn-cs"/>
              </a:rPr>
              <a:t>    </a:t>
            </a:r>
            <a:r>
              <a:rPr kumimoji="0" lang="en-US"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a:t>
            </a:r>
            <a:r>
              <a:rPr kumimoji="0" lang="en-US" sz="2000" b="1"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Return air split.</a:t>
            </a:r>
          </a:p>
          <a:p>
            <a:pPr marL="547688" marR="0" lvl="0" indent="-411163" algn="l" defTabSz="914400" rtl="0" eaLnBrk="1" fontAlgn="base" latinLnBrk="0" hangingPunct="1">
              <a:lnSpc>
                <a:spcPct val="100000"/>
              </a:lnSpc>
              <a:spcBef>
                <a:spcPct val="20000"/>
              </a:spcBef>
              <a:spcAft>
                <a:spcPct val="0"/>
              </a:spcAft>
              <a:buClr>
                <a:srgbClr val="000099"/>
              </a:buClr>
              <a:buSzTx/>
              <a:buFont typeface="Wingdings 2" pitchFamily="18" charset="2"/>
              <a:buNone/>
              <a:tabLst/>
              <a:defRPr/>
            </a:pPr>
            <a:r>
              <a:rPr kumimoji="0" lang="en-US" sz="2000" b="1"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(1) When 1.0 percent or more methane is present in a return air split, changes or adjustments shall be made at once to the ventilation system to reduce the concentration of methane in the return air to less than 1.0 percent.</a:t>
            </a:r>
          </a:p>
          <a:p>
            <a:pPr marL="547688" marR="0" lvl="0" indent="-411163" algn="l" defTabSz="914400" rtl="0" eaLnBrk="1" fontAlgn="base" latinLnBrk="0" hangingPunct="1">
              <a:lnSpc>
                <a:spcPct val="100000"/>
              </a:lnSpc>
              <a:spcBef>
                <a:spcPct val="20000"/>
              </a:spcBef>
              <a:spcAft>
                <a:spcPct val="0"/>
              </a:spcAft>
              <a:buClr>
                <a:srgbClr val="000099"/>
              </a:buClr>
              <a:buSzTx/>
              <a:buFont typeface="Wingdings 2" pitchFamily="18" charset="2"/>
              <a:buNone/>
              <a:tabLst/>
              <a:defRPr/>
            </a:pPr>
            <a:r>
              <a:rPr kumimoji="0" lang="en-US"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(2) When 1.5 percent or more methane is present in a return air split;</a:t>
            </a:r>
          </a:p>
          <a:p>
            <a:pPr marL="547688" marR="0" lvl="0" indent="-411163" algn="l" defTabSz="914400" rtl="0" eaLnBrk="1" fontAlgn="base" latinLnBrk="0" hangingPunct="1">
              <a:lnSpc>
                <a:spcPct val="100000"/>
              </a:lnSpc>
              <a:spcBef>
                <a:spcPct val="20000"/>
              </a:spcBef>
              <a:spcAft>
                <a:spcPct val="0"/>
              </a:spcAft>
              <a:buClr>
                <a:srgbClr val="FFFF00"/>
              </a:buClr>
              <a:buSzTx/>
              <a:buFontTx/>
              <a:buNone/>
              <a:tabLst/>
              <a:defRPr/>
            </a:pPr>
            <a:r>
              <a:rPr kumimoji="0" lang="en-US"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(i) Everyone except those persons referred to in §104(c) of the Act     </a:t>
            </a:r>
          </a:p>
          <a:p>
            <a:pPr marL="547688" marR="0" lvl="0" indent="-411163" algn="l" defTabSz="914400" rtl="0" eaLnBrk="1" fontAlgn="base" latinLnBrk="0" hangingPunct="1">
              <a:lnSpc>
                <a:spcPct val="100000"/>
              </a:lnSpc>
              <a:spcBef>
                <a:spcPct val="20000"/>
              </a:spcBef>
              <a:spcAft>
                <a:spcPct val="0"/>
              </a:spcAft>
              <a:buClr>
                <a:srgbClr val="FFFF00"/>
              </a:buClr>
              <a:buSzTx/>
              <a:buFontTx/>
              <a:buNone/>
              <a:tabLst/>
              <a:defRPr/>
            </a:pPr>
            <a:r>
              <a:rPr kumimoji="0" lang="en-US"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shall be withdrawn from the affected area;</a:t>
            </a:r>
          </a:p>
          <a:p>
            <a:pPr marL="547688" marR="0" lvl="0" indent="-411163" algn="l" defTabSz="914400" rtl="0" eaLnBrk="1" fontAlgn="base" latinLnBrk="0" hangingPunct="1">
              <a:lnSpc>
                <a:spcPct val="100000"/>
              </a:lnSpc>
              <a:spcBef>
                <a:spcPct val="20000"/>
              </a:spcBef>
              <a:spcAft>
                <a:spcPct val="0"/>
              </a:spcAft>
              <a:buClr>
                <a:srgbClr val="FFFF00"/>
              </a:buClr>
              <a:buSzTx/>
              <a:buFontTx/>
              <a:buNone/>
              <a:tabLst/>
              <a:defRPr/>
            </a:pPr>
            <a:endParaRPr kumimoji="0" lang="en-US"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547688" marR="0" lvl="0" indent="-411163" algn="l" defTabSz="914400" rtl="0" eaLnBrk="1" fontAlgn="base" latinLnBrk="0" hangingPunct="1">
              <a:lnSpc>
                <a:spcPct val="100000"/>
              </a:lnSpc>
              <a:spcBef>
                <a:spcPct val="20000"/>
              </a:spcBef>
              <a:spcAft>
                <a:spcPct val="0"/>
              </a:spcAft>
              <a:buClr>
                <a:srgbClr val="FFFF00"/>
              </a:buClr>
              <a:buSzTx/>
              <a:buFontTx/>
              <a:buNone/>
              <a:tabLst/>
              <a:defRPr/>
            </a:pPr>
            <a:r>
              <a:rPr kumimoji="0" lang="en-US"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(ii) Equipment in the affected area shall be de-energized, electric</a:t>
            </a:r>
          </a:p>
          <a:p>
            <a:pPr marL="547688" marR="0" lvl="0" indent="-411163" algn="l" defTabSz="914400" rtl="0" eaLnBrk="1" fontAlgn="base" latinLnBrk="0" hangingPunct="1">
              <a:lnSpc>
                <a:spcPct val="100000"/>
              </a:lnSpc>
              <a:spcBef>
                <a:spcPct val="20000"/>
              </a:spcBef>
              <a:spcAft>
                <a:spcPct val="0"/>
              </a:spcAft>
              <a:buClr>
                <a:srgbClr val="FFFF00"/>
              </a:buClr>
              <a:buSzTx/>
              <a:buFontTx/>
              <a:buNone/>
              <a:tabLst/>
              <a:defRPr/>
            </a:pPr>
            <a:r>
              <a:rPr kumimoji="0" lang="en-US"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power shall be disconnected at the power source, and other </a:t>
            </a:r>
          </a:p>
          <a:p>
            <a:pPr marL="547688" marR="0" lvl="0" indent="-411163" algn="l" defTabSz="914400" rtl="0" eaLnBrk="1" fontAlgn="base" latinLnBrk="0" hangingPunct="1">
              <a:lnSpc>
                <a:spcPct val="100000"/>
              </a:lnSpc>
              <a:spcBef>
                <a:spcPct val="20000"/>
              </a:spcBef>
              <a:spcAft>
                <a:spcPct val="0"/>
              </a:spcAft>
              <a:buClr>
                <a:srgbClr val="FFFF00"/>
              </a:buClr>
              <a:buSzTx/>
              <a:buFontTx/>
              <a:buNone/>
              <a:tabLst/>
              <a:defRPr/>
            </a:pPr>
            <a:r>
              <a:rPr kumimoji="0" lang="en-US"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mechanized equipment shall be shut off; and </a:t>
            </a:r>
          </a:p>
          <a:p>
            <a:pPr marL="547688" marR="0" lvl="0" indent="-411163" algn="l" defTabSz="914400" rtl="0" eaLnBrk="1" fontAlgn="base" latinLnBrk="0" hangingPunct="1">
              <a:lnSpc>
                <a:spcPct val="100000"/>
              </a:lnSpc>
              <a:spcBef>
                <a:spcPct val="20000"/>
              </a:spcBef>
              <a:spcAft>
                <a:spcPct val="0"/>
              </a:spcAft>
              <a:buClr>
                <a:srgbClr val="FFFF00"/>
              </a:buClr>
              <a:buSzTx/>
              <a:buFont typeface="Wingdings" pitchFamily="2" charset="2"/>
              <a:buChar char="§"/>
              <a:tabLst/>
              <a:defRPr/>
            </a:pPr>
            <a:endParaRPr kumimoji="0" lang="en-US"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547688" marR="0" lvl="0" indent="-411163" algn="l" defTabSz="914400" rtl="0" eaLnBrk="1" fontAlgn="base" latinLnBrk="0" hangingPunct="1">
              <a:lnSpc>
                <a:spcPct val="100000"/>
              </a:lnSpc>
              <a:spcBef>
                <a:spcPct val="20000"/>
              </a:spcBef>
              <a:spcAft>
                <a:spcPct val="0"/>
              </a:spcAft>
              <a:buClr>
                <a:srgbClr val="FFFF00"/>
              </a:buClr>
              <a:buSzTx/>
              <a:buFontTx/>
              <a:buNone/>
              <a:tabLst/>
              <a:defRPr/>
            </a:pPr>
            <a:r>
              <a:rPr kumimoji="0" lang="en-US"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(iii) No other work shall be permitted in the affected area until the </a:t>
            </a:r>
          </a:p>
          <a:p>
            <a:pPr marL="547688" marR="0" lvl="0" indent="-411163" algn="l" defTabSz="914400" rtl="0" eaLnBrk="1" fontAlgn="base" latinLnBrk="0" hangingPunct="1">
              <a:lnSpc>
                <a:spcPct val="100000"/>
              </a:lnSpc>
              <a:spcBef>
                <a:spcPct val="20000"/>
              </a:spcBef>
              <a:spcAft>
                <a:spcPct val="0"/>
              </a:spcAft>
              <a:buClr>
                <a:srgbClr val="FFFF00"/>
              </a:buClr>
              <a:buSzTx/>
              <a:buFontTx/>
              <a:buNone/>
              <a:tabLst/>
              <a:defRPr/>
            </a:pPr>
            <a:r>
              <a:rPr kumimoji="0" lang="en-US" sz="20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methane concentration in the return air is less than 1.0 percent </a:t>
            </a:r>
            <a:br>
              <a:rPr kumimoji="0" lang="en-US" sz="2000" b="1" i="0" u="none" strike="noStrike" kern="0" cap="none" spc="0" normalizeH="0" baseline="0" noProof="0" dirty="0">
                <a:ln>
                  <a:noFill/>
                </a:ln>
                <a:effectLst/>
                <a:uLnTx/>
                <a:uFillTx/>
                <a:latin typeface="Garamond" pitchFamily="18" charset="0"/>
                <a:ea typeface="+mn-ea"/>
                <a:cs typeface="+mn-cs"/>
              </a:rPr>
            </a:br>
            <a:endParaRPr kumimoji="0" lang="en-US" sz="2000" b="1" i="0" u="none" strike="noStrike" kern="0" cap="none" spc="0" normalizeH="0" baseline="0" noProof="0" dirty="0">
              <a:ln>
                <a:noFill/>
              </a:ln>
              <a:effectLst/>
              <a:uLnTx/>
              <a:uFillTx/>
              <a:latin typeface="Garamond" pitchFamily="18" charset="0"/>
              <a:ea typeface="+mn-ea"/>
              <a:cs typeface="+mn-cs"/>
            </a:endParaRPr>
          </a:p>
          <a:p>
            <a:pPr marL="547688" marR="0" lvl="0" indent="-411163" algn="l" defTabSz="914400" rtl="0" eaLnBrk="1" fontAlgn="base" latinLnBrk="0" hangingPunct="1">
              <a:lnSpc>
                <a:spcPct val="100000"/>
              </a:lnSpc>
              <a:spcBef>
                <a:spcPct val="20000"/>
              </a:spcBef>
              <a:spcAft>
                <a:spcPct val="0"/>
              </a:spcAft>
              <a:buClrTx/>
              <a:buSzTx/>
              <a:buFontTx/>
              <a:buChar char="•"/>
              <a:tabLst/>
              <a:defRPr/>
            </a:pPr>
            <a:endParaRPr kumimoji="0" lang="en-US" sz="3200" b="1" i="0" u="none" strike="noStrike" kern="0" cap="none" spc="0" normalizeH="0" baseline="0" noProof="0" dirty="0">
              <a:ln>
                <a:noFill/>
              </a:ln>
              <a:solidFill>
                <a:srgbClr val="FFFF00"/>
              </a:solidFill>
              <a:effectLst/>
              <a:uLnTx/>
              <a:uFillTx/>
              <a:latin typeface="Garamond" pitchFamily="18" charset="0"/>
              <a:ea typeface="+mn-ea"/>
              <a:cs typeface="+mn-cs"/>
            </a:endParaRPr>
          </a:p>
        </p:txBody>
      </p:sp>
    </p:spTree>
    <p:extLst>
      <p:ext uri="{BB962C8B-B14F-4D97-AF65-F5344CB8AC3E}">
        <p14:creationId xmlns:p14="http://schemas.microsoft.com/office/powerpoint/2010/main" val="37958565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0AEAE-0813-BF40-D815-842EF5A450C0}"/>
            </a:ext>
          </a:extLst>
        </p:cNvPr>
        <p:cNvGrpSpPr/>
        <p:nvPr/>
      </p:nvGrpSpPr>
      <p:grpSpPr>
        <a:xfrm>
          <a:off x="0" y="0"/>
          <a:ext cx="0" cy="0"/>
          <a:chOff x="0" y="0"/>
          <a:chExt cx="0" cy="0"/>
        </a:xfrm>
      </p:grpSpPr>
      <p:sp>
        <p:nvSpPr>
          <p:cNvPr id="105475" name="Rectangle 2">
            <a:extLst>
              <a:ext uri="{FF2B5EF4-FFF2-40B4-BE49-F238E27FC236}">
                <a16:creationId xmlns:a16="http://schemas.microsoft.com/office/drawing/2014/main" id="{FC3E3506-E9E6-445A-E2F5-A3816B3A65E4}"/>
              </a:ext>
            </a:extLst>
          </p:cNvPr>
          <p:cNvSpPr>
            <a:spLocks noChangeArrowheads="1"/>
          </p:cNvSpPr>
          <p:nvPr/>
        </p:nvSpPr>
        <p:spPr bwMode="auto">
          <a:xfrm>
            <a:off x="7772400" y="0"/>
            <a:ext cx="1905000" cy="990600"/>
          </a:xfrm>
          <a:prstGeom prst="rect">
            <a:avLst/>
          </a:prstGeom>
          <a:noFill/>
          <a:ln w="9525">
            <a:noFill/>
            <a:miter lim="800000"/>
            <a:headEnd/>
            <a:tailEnd/>
          </a:ln>
        </p:spPr>
        <p:txBody>
          <a:bodyPr anchor="ctr"/>
          <a:lstStyle/>
          <a:p>
            <a:pPr algn="ctr"/>
            <a:r>
              <a:rPr lang="en-US" sz="2800" b="1" dirty="0">
                <a:solidFill>
                  <a:srgbClr val="FFC000"/>
                </a:solidFill>
                <a:latin typeface="+mj-lt"/>
              </a:rPr>
              <a:t>Methane Example</a:t>
            </a:r>
          </a:p>
        </p:txBody>
      </p:sp>
      <p:sp>
        <p:nvSpPr>
          <p:cNvPr id="105476" name="Rectangle 3">
            <a:extLst>
              <a:ext uri="{FF2B5EF4-FFF2-40B4-BE49-F238E27FC236}">
                <a16:creationId xmlns:a16="http://schemas.microsoft.com/office/drawing/2014/main" id="{99052D2F-D142-457E-46D8-95EF000EFA62}"/>
              </a:ext>
            </a:extLst>
          </p:cNvPr>
          <p:cNvSpPr>
            <a:spLocks noChangeArrowheads="1"/>
          </p:cNvSpPr>
          <p:nvPr/>
        </p:nvSpPr>
        <p:spPr bwMode="auto">
          <a:xfrm>
            <a:off x="4419600" y="14478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77" name="Rectangle 4">
            <a:extLst>
              <a:ext uri="{FF2B5EF4-FFF2-40B4-BE49-F238E27FC236}">
                <a16:creationId xmlns:a16="http://schemas.microsoft.com/office/drawing/2014/main" id="{FCBCE8FA-2026-661F-B9E6-25B6CB0DF7A0}"/>
              </a:ext>
            </a:extLst>
          </p:cNvPr>
          <p:cNvSpPr>
            <a:spLocks noChangeArrowheads="1"/>
          </p:cNvSpPr>
          <p:nvPr/>
        </p:nvSpPr>
        <p:spPr bwMode="auto">
          <a:xfrm>
            <a:off x="5562600" y="14478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79" name="Rectangle 6">
            <a:extLst>
              <a:ext uri="{FF2B5EF4-FFF2-40B4-BE49-F238E27FC236}">
                <a16:creationId xmlns:a16="http://schemas.microsoft.com/office/drawing/2014/main" id="{DF4C0B33-DABE-2B97-43CA-DA15A1D8E35A}"/>
              </a:ext>
            </a:extLst>
          </p:cNvPr>
          <p:cNvSpPr>
            <a:spLocks noChangeArrowheads="1"/>
          </p:cNvSpPr>
          <p:nvPr/>
        </p:nvSpPr>
        <p:spPr bwMode="auto">
          <a:xfrm>
            <a:off x="4419600" y="28194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80" name="Rectangle 7">
            <a:extLst>
              <a:ext uri="{FF2B5EF4-FFF2-40B4-BE49-F238E27FC236}">
                <a16:creationId xmlns:a16="http://schemas.microsoft.com/office/drawing/2014/main" id="{9A35CFE6-D9B5-FC1A-E055-8301C7AEEE31}"/>
              </a:ext>
            </a:extLst>
          </p:cNvPr>
          <p:cNvSpPr>
            <a:spLocks noChangeArrowheads="1"/>
          </p:cNvSpPr>
          <p:nvPr/>
        </p:nvSpPr>
        <p:spPr bwMode="auto">
          <a:xfrm>
            <a:off x="5562600" y="28194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86" name="Rectangle 13">
            <a:extLst>
              <a:ext uri="{FF2B5EF4-FFF2-40B4-BE49-F238E27FC236}">
                <a16:creationId xmlns:a16="http://schemas.microsoft.com/office/drawing/2014/main" id="{3E49ABA5-208D-79ED-AF83-5ADCC8D5DDAE}"/>
              </a:ext>
            </a:extLst>
          </p:cNvPr>
          <p:cNvSpPr>
            <a:spLocks noChangeArrowheads="1"/>
          </p:cNvSpPr>
          <p:nvPr/>
        </p:nvSpPr>
        <p:spPr bwMode="auto">
          <a:xfrm>
            <a:off x="4419600" y="41148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87" name="Rectangle 14">
            <a:extLst>
              <a:ext uri="{FF2B5EF4-FFF2-40B4-BE49-F238E27FC236}">
                <a16:creationId xmlns:a16="http://schemas.microsoft.com/office/drawing/2014/main" id="{8304AFB8-019B-4412-5983-A6C295E51B45}"/>
              </a:ext>
            </a:extLst>
          </p:cNvPr>
          <p:cNvSpPr>
            <a:spLocks noChangeArrowheads="1"/>
          </p:cNvSpPr>
          <p:nvPr/>
        </p:nvSpPr>
        <p:spPr bwMode="auto">
          <a:xfrm>
            <a:off x="5562600" y="41148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92" name="Rectangle 19">
            <a:extLst>
              <a:ext uri="{FF2B5EF4-FFF2-40B4-BE49-F238E27FC236}">
                <a16:creationId xmlns:a16="http://schemas.microsoft.com/office/drawing/2014/main" id="{BD1B88AB-1E4A-63B5-F74B-0EAA579A27E1}"/>
              </a:ext>
            </a:extLst>
          </p:cNvPr>
          <p:cNvSpPr>
            <a:spLocks noChangeArrowheads="1"/>
          </p:cNvSpPr>
          <p:nvPr/>
        </p:nvSpPr>
        <p:spPr bwMode="auto">
          <a:xfrm>
            <a:off x="4419600" y="54102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93" name="Rectangle 20">
            <a:extLst>
              <a:ext uri="{FF2B5EF4-FFF2-40B4-BE49-F238E27FC236}">
                <a16:creationId xmlns:a16="http://schemas.microsoft.com/office/drawing/2014/main" id="{257C21BB-384B-6E0C-AA64-F9F2368DEF82}"/>
              </a:ext>
            </a:extLst>
          </p:cNvPr>
          <p:cNvSpPr>
            <a:spLocks noChangeArrowheads="1"/>
          </p:cNvSpPr>
          <p:nvPr/>
        </p:nvSpPr>
        <p:spPr bwMode="auto">
          <a:xfrm>
            <a:off x="5562600" y="54102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98" name="Line 25">
            <a:extLst>
              <a:ext uri="{FF2B5EF4-FFF2-40B4-BE49-F238E27FC236}">
                <a16:creationId xmlns:a16="http://schemas.microsoft.com/office/drawing/2014/main" id="{7AD5489B-8829-E702-AAEF-F3752A58E50C}"/>
              </a:ext>
            </a:extLst>
          </p:cNvPr>
          <p:cNvSpPr>
            <a:spLocks noChangeShapeType="1"/>
          </p:cNvSpPr>
          <p:nvPr/>
        </p:nvSpPr>
        <p:spPr bwMode="auto">
          <a:xfrm>
            <a:off x="6705600" y="0"/>
            <a:ext cx="0" cy="6477000"/>
          </a:xfrm>
          <a:prstGeom prst="line">
            <a:avLst/>
          </a:prstGeom>
          <a:noFill/>
          <a:ln w="28575">
            <a:solidFill>
              <a:schemeClr val="tx1"/>
            </a:solidFill>
            <a:round/>
            <a:headEnd/>
            <a:tailEnd/>
          </a:ln>
        </p:spPr>
        <p:txBody>
          <a:bodyPr wrap="none" anchor="ctr"/>
          <a:lstStyle/>
          <a:p>
            <a:endParaRPr lang="en-US" dirty="0"/>
          </a:p>
        </p:txBody>
      </p:sp>
      <p:sp>
        <p:nvSpPr>
          <p:cNvPr id="105499" name="Rectangle 26">
            <a:extLst>
              <a:ext uri="{FF2B5EF4-FFF2-40B4-BE49-F238E27FC236}">
                <a16:creationId xmlns:a16="http://schemas.microsoft.com/office/drawing/2014/main" id="{5699FA1B-057C-1B68-7E2A-11ED42E684E4}"/>
              </a:ext>
            </a:extLst>
          </p:cNvPr>
          <p:cNvSpPr>
            <a:spLocks noChangeArrowheads="1"/>
          </p:cNvSpPr>
          <p:nvPr/>
        </p:nvSpPr>
        <p:spPr bwMode="auto">
          <a:xfrm>
            <a:off x="4724400" y="3810000"/>
            <a:ext cx="76200" cy="3048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00" name="Rectangle 27">
            <a:extLst>
              <a:ext uri="{FF2B5EF4-FFF2-40B4-BE49-F238E27FC236}">
                <a16:creationId xmlns:a16="http://schemas.microsoft.com/office/drawing/2014/main" id="{E740EF31-49DB-1D9B-0351-07C76033AAE6}"/>
              </a:ext>
            </a:extLst>
          </p:cNvPr>
          <p:cNvSpPr>
            <a:spLocks noChangeArrowheads="1"/>
          </p:cNvSpPr>
          <p:nvPr/>
        </p:nvSpPr>
        <p:spPr bwMode="auto">
          <a:xfrm>
            <a:off x="4724400" y="5105400"/>
            <a:ext cx="76200" cy="3048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15" name="AutoShape 53">
            <a:extLst>
              <a:ext uri="{FF2B5EF4-FFF2-40B4-BE49-F238E27FC236}">
                <a16:creationId xmlns:a16="http://schemas.microsoft.com/office/drawing/2014/main" id="{E7E403E4-6F1F-03E1-1EBD-97D42FF5405B}"/>
              </a:ext>
            </a:extLst>
          </p:cNvPr>
          <p:cNvSpPr>
            <a:spLocks noChangeArrowheads="1"/>
          </p:cNvSpPr>
          <p:nvPr/>
        </p:nvSpPr>
        <p:spPr bwMode="auto">
          <a:xfrm>
            <a:off x="5257800" y="5410200"/>
            <a:ext cx="254000" cy="787400"/>
          </a:xfrm>
          <a:prstGeom prst="upArrow">
            <a:avLst>
              <a:gd name="adj1" fmla="val 50000"/>
              <a:gd name="adj2" fmla="val 77500"/>
            </a:avLst>
          </a:prstGeom>
          <a:solidFill>
            <a:schemeClr val="accent2"/>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16" name="AutoShape 54">
            <a:extLst>
              <a:ext uri="{FF2B5EF4-FFF2-40B4-BE49-F238E27FC236}">
                <a16:creationId xmlns:a16="http://schemas.microsoft.com/office/drawing/2014/main" id="{E1ED5279-2EEC-AD5D-5FF4-EEE04C235594}"/>
              </a:ext>
            </a:extLst>
          </p:cNvPr>
          <p:cNvSpPr>
            <a:spLocks noChangeArrowheads="1"/>
          </p:cNvSpPr>
          <p:nvPr/>
        </p:nvSpPr>
        <p:spPr bwMode="auto">
          <a:xfrm>
            <a:off x="5257800" y="838200"/>
            <a:ext cx="254000" cy="787400"/>
          </a:xfrm>
          <a:prstGeom prst="upArrow">
            <a:avLst>
              <a:gd name="adj1" fmla="val 50000"/>
              <a:gd name="adj2" fmla="val 77500"/>
            </a:avLst>
          </a:prstGeom>
          <a:solidFill>
            <a:schemeClr val="accent2"/>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17" name="AutoShape 55">
            <a:extLst>
              <a:ext uri="{FF2B5EF4-FFF2-40B4-BE49-F238E27FC236}">
                <a16:creationId xmlns:a16="http://schemas.microsoft.com/office/drawing/2014/main" id="{260CA7F1-6555-CDD0-1993-9E86987ED881}"/>
              </a:ext>
            </a:extLst>
          </p:cNvPr>
          <p:cNvSpPr>
            <a:spLocks noChangeArrowheads="1"/>
          </p:cNvSpPr>
          <p:nvPr/>
        </p:nvSpPr>
        <p:spPr bwMode="auto">
          <a:xfrm rot="10800000">
            <a:off x="6400800" y="5334000"/>
            <a:ext cx="254000" cy="787400"/>
          </a:xfrm>
          <a:prstGeom prst="upArrow">
            <a:avLst>
              <a:gd name="adj1" fmla="val 50000"/>
              <a:gd name="adj2" fmla="val 77500"/>
            </a:avLst>
          </a:prstGeom>
          <a:solidFill>
            <a:srgbClr val="FF0000"/>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18" name="AutoShape 56">
            <a:extLst>
              <a:ext uri="{FF2B5EF4-FFF2-40B4-BE49-F238E27FC236}">
                <a16:creationId xmlns:a16="http://schemas.microsoft.com/office/drawing/2014/main" id="{837BB85B-2BCC-252D-2CAA-7402EFF45693}"/>
              </a:ext>
            </a:extLst>
          </p:cNvPr>
          <p:cNvSpPr>
            <a:spLocks noChangeArrowheads="1"/>
          </p:cNvSpPr>
          <p:nvPr/>
        </p:nvSpPr>
        <p:spPr bwMode="auto">
          <a:xfrm rot="10800000">
            <a:off x="4114800" y="914400"/>
            <a:ext cx="254000" cy="787400"/>
          </a:xfrm>
          <a:prstGeom prst="upArrow">
            <a:avLst>
              <a:gd name="adj1" fmla="val 50000"/>
              <a:gd name="adj2" fmla="val 77500"/>
            </a:avLst>
          </a:prstGeom>
          <a:solidFill>
            <a:schemeClr val="accent2"/>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26" name="Oval 86">
            <a:extLst>
              <a:ext uri="{FF2B5EF4-FFF2-40B4-BE49-F238E27FC236}">
                <a16:creationId xmlns:a16="http://schemas.microsoft.com/office/drawing/2014/main" id="{A6A9422C-1DD5-DB9E-5A71-4292805B3A56}"/>
              </a:ext>
            </a:extLst>
          </p:cNvPr>
          <p:cNvSpPr>
            <a:spLocks noChangeArrowheads="1"/>
          </p:cNvSpPr>
          <p:nvPr/>
        </p:nvSpPr>
        <p:spPr bwMode="auto">
          <a:xfrm>
            <a:off x="3124200" y="2286000"/>
            <a:ext cx="914400" cy="533400"/>
          </a:xfrm>
          <a:prstGeom prst="ellipse">
            <a:avLst/>
          </a:prstGeom>
          <a:solidFill>
            <a:srgbClr val="FFFF00"/>
          </a:solidFill>
          <a:ln w="9525">
            <a:solidFill>
              <a:schemeClr val="tx1"/>
            </a:solidFill>
            <a:round/>
            <a:headEnd/>
            <a:tailEnd/>
          </a:ln>
        </p:spPr>
        <p:txBody>
          <a:bodyPr wrap="none" anchor="ctr"/>
          <a:lstStyle/>
          <a:p>
            <a:pPr algn="ctr"/>
            <a:r>
              <a:rPr lang="en-US" sz="2400" b="1" dirty="0">
                <a:latin typeface="Times New Roman" pitchFamily="18" charset="0"/>
              </a:rPr>
              <a:t>1.2 %</a:t>
            </a:r>
          </a:p>
        </p:txBody>
      </p:sp>
      <p:sp>
        <p:nvSpPr>
          <p:cNvPr id="10327" name="Text Box 87" descr="Horizontal brick">
            <a:extLst>
              <a:ext uri="{FF2B5EF4-FFF2-40B4-BE49-F238E27FC236}">
                <a16:creationId xmlns:a16="http://schemas.microsoft.com/office/drawing/2014/main" id="{141A2C68-CBE7-F26F-4489-A8A9187E38CC}"/>
              </a:ext>
            </a:extLst>
          </p:cNvPr>
          <p:cNvSpPr txBox="1">
            <a:spLocks noChangeArrowheads="1"/>
          </p:cNvSpPr>
          <p:nvPr/>
        </p:nvSpPr>
        <p:spPr bwMode="auto">
          <a:xfrm>
            <a:off x="7111999" y="1144875"/>
            <a:ext cx="3832225" cy="4339650"/>
          </a:xfrm>
          <a:prstGeom prst="rect">
            <a:avLst/>
          </a:prstGeom>
          <a:noFill/>
          <a:ln w="9525">
            <a:noFill/>
            <a:miter lim="800000"/>
            <a:headEnd/>
            <a:tailEnd/>
          </a:ln>
        </p:spPr>
        <p:txBody>
          <a:bodyPr wrap="square" anchor="ctr">
            <a:spAutoFit/>
          </a:bodyPr>
          <a:lstStyle/>
          <a:p>
            <a:pPr marL="457200" indent="-457200">
              <a:spcBef>
                <a:spcPct val="50000"/>
              </a:spcBef>
              <a:buAutoNum type="arabicPeriod"/>
            </a:pPr>
            <a:r>
              <a:rPr lang="en-US" sz="2400" dirty="0">
                <a:latin typeface="Times New Roman" pitchFamily="18" charset="0"/>
              </a:rPr>
              <a:t>Turn off belt</a:t>
            </a:r>
          </a:p>
          <a:p>
            <a:pPr marL="457200" indent="-457200">
              <a:spcBef>
                <a:spcPct val="50000"/>
              </a:spcBef>
              <a:buFontTx/>
              <a:buAutoNum type="arabicPeriod"/>
            </a:pPr>
            <a:r>
              <a:rPr lang="en-US" sz="2400" dirty="0">
                <a:latin typeface="Times New Roman" pitchFamily="18" charset="0"/>
              </a:rPr>
              <a:t>De-energize power to belt and all electrical components in belt entry</a:t>
            </a:r>
          </a:p>
          <a:p>
            <a:pPr marL="457200" indent="-457200">
              <a:spcBef>
                <a:spcPct val="50000"/>
              </a:spcBef>
              <a:buFontTx/>
              <a:buAutoNum type="arabicPeriod"/>
            </a:pPr>
            <a:r>
              <a:rPr lang="en-US" sz="2400" dirty="0">
                <a:latin typeface="Times New Roman" pitchFamily="18" charset="0"/>
              </a:rPr>
              <a:t>Get help, notify supervisor</a:t>
            </a:r>
          </a:p>
          <a:p>
            <a:pPr marL="457200" indent="-457200">
              <a:spcBef>
                <a:spcPct val="50000"/>
              </a:spcBef>
              <a:buFontTx/>
              <a:buAutoNum type="arabicPeriod"/>
            </a:pPr>
            <a:r>
              <a:rPr lang="en-US" sz="2400" dirty="0">
                <a:latin typeface="Times New Roman" pitchFamily="18" charset="0"/>
              </a:rPr>
              <a:t>Improve ventilation</a:t>
            </a:r>
          </a:p>
          <a:p>
            <a:pPr marL="457200" indent="-457200">
              <a:spcBef>
                <a:spcPct val="50000"/>
              </a:spcBef>
              <a:buAutoNum type="arabicPeriod"/>
            </a:pPr>
            <a:endParaRPr lang="en-US" sz="2400" b="1" dirty="0">
              <a:latin typeface="Times New Roman" pitchFamily="18" charset="0"/>
            </a:endParaRPr>
          </a:p>
          <a:p>
            <a:pPr marL="457200" indent="-457200">
              <a:spcBef>
                <a:spcPct val="50000"/>
              </a:spcBef>
              <a:buAutoNum type="arabicPeriod"/>
            </a:pPr>
            <a:endParaRPr lang="en-US" sz="2400" b="1" dirty="0">
              <a:latin typeface="Times New Roman" pitchFamily="18" charset="0"/>
            </a:endParaRPr>
          </a:p>
        </p:txBody>
      </p:sp>
      <p:sp>
        <p:nvSpPr>
          <p:cNvPr id="88" name="Rectangle 26">
            <a:extLst>
              <a:ext uri="{FF2B5EF4-FFF2-40B4-BE49-F238E27FC236}">
                <a16:creationId xmlns:a16="http://schemas.microsoft.com/office/drawing/2014/main" id="{95A1B4C0-FCE3-66CB-64FB-0E5605BC6036}"/>
              </a:ext>
            </a:extLst>
          </p:cNvPr>
          <p:cNvSpPr>
            <a:spLocks noChangeArrowheads="1"/>
          </p:cNvSpPr>
          <p:nvPr/>
        </p:nvSpPr>
        <p:spPr bwMode="auto">
          <a:xfrm>
            <a:off x="4724400" y="2438400"/>
            <a:ext cx="76200" cy="3810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89" name="Rectangle 26">
            <a:extLst>
              <a:ext uri="{FF2B5EF4-FFF2-40B4-BE49-F238E27FC236}">
                <a16:creationId xmlns:a16="http://schemas.microsoft.com/office/drawing/2014/main" id="{4645A6A1-DB21-DAEF-9AA0-20558ACA372E}"/>
              </a:ext>
            </a:extLst>
          </p:cNvPr>
          <p:cNvSpPr>
            <a:spLocks noChangeArrowheads="1"/>
          </p:cNvSpPr>
          <p:nvPr/>
        </p:nvSpPr>
        <p:spPr bwMode="auto">
          <a:xfrm>
            <a:off x="5867400" y="2438400"/>
            <a:ext cx="76200" cy="3810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91" name="Rectangle 26">
            <a:extLst>
              <a:ext uri="{FF2B5EF4-FFF2-40B4-BE49-F238E27FC236}">
                <a16:creationId xmlns:a16="http://schemas.microsoft.com/office/drawing/2014/main" id="{364F6B1D-B404-4F7E-3E34-CCA54C0814E1}"/>
              </a:ext>
            </a:extLst>
          </p:cNvPr>
          <p:cNvSpPr>
            <a:spLocks noChangeArrowheads="1"/>
          </p:cNvSpPr>
          <p:nvPr/>
        </p:nvSpPr>
        <p:spPr bwMode="auto">
          <a:xfrm>
            <a:off x="5867400" y="5105400"/>
            <a:ext cx="76200" cy="3048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92" name="Rectangle 26">
            <a:extLst>
              <a:ext uri="{FF2B5EF4-FFF2-40B4-BE49-F238E27FC236}">
                <a16:creationId xmlns:a16="http://schemas.microsoft.com/office/drawing/2014/main" id="{822F8EAF-C2E0-F8E4-24A3-2EC6876134CF}"/>
              </a:ext>
            </a:extLst>
          </p:cNvPr>
          <p:cNvSpPr>
            <a:spLocks noChangeArrowheads="1"/>
          </p:cNvSpPr>
          <p:nvPr/>
        </p:nvSpPr>
        <p:spPr bwMode="auto">
          <a:xfrm>
            <a:off x="5867400" y="3810000"/>
            <a:ext cx="76200" cy="3048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93" name="Rectangle 26">
            <a:extLst>
              <a:ext uri="{FF2B5EF4-FFF2-40B4-BE49-F238E27FC236}">
                <a16:creationId xmlns:a16="http://schemas.microsoft.com/office/drawing/2014/main" id="{5FD0D7DF-C929-6F50-0A4F-4A186C63E43D}"/>
              </a:ext>
            </a:extLst>
          </p:cNvPr>
          <p:cNvSpPr>
            <a:spLocks noChangeArrowheads="1"/>
          </p:cNvSpPr>
          <p:nvPr/>
        </p:nvSpPr>
        <p:spPr bwMode="auto">
          <a:xfrm>
            <a:off x="4724400" y="990600"/>
            <a:ext cx="76200" cy="4572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94" name="Rectangle 26">
            <a:extLst>
              <a:ext uri="{FF2B5EF4-FFF2-40B4-BE49-F238E27FC236}">
                <a16:creationId xmlns:a16="http://schemas.microsoft.com/office/drawing/2014/main" id="{541710F9-338B-7342-7388-489EFDBBA5B1}"/>
              </a:ext>
            </a:extLst>
          </p:cNvPr>
          <p:cNvSpPr>
            <a:spLocks noChangeArrowheads="1"/>
          </p:cNvSpPr>
          <p:nvPr/>
        </p:nvSpPr>
        <p:spPr bwMode="auto">
          <a:xfrm>
            <a:off x="5867400" y="990600"/>
            <a:ext cx="76200" cy="4572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95" name="Rectangle 4">
            <a:extLst>
              <a:ext uri="{FF2B5EF4-FFF2-40B4-BE49-F238E27FC236}">
                <a16:creationId xmlns:a16="http://schemas.microsoft.com/office/drawing/2014/main" id="{17089BD5-8373-71F2-1C6C-B4EF81B2C1DF}"/>
              </a:ext>
            </a:extLst>
          </p:cNvPr>
          <p:cNvSpPr>
            <a:spLocks noChangeArrowheads="1"/>
          </p:cNvSpPr>
          <p:nvPr/>
        </p:nvSpPr>
        <p:spPr bwMode="auto">
          <a:xfrm>
            <a:off x="5562600" y="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96" name="Rectangle 4">
            <a:extLst>
              <a:ext uri="{FF2B5EF4-FFF2-40B4-BE49-F238E27FC236}">
                <a16:creationId xmlns:a16="http://schemas.microsoft.com/office/drawing/2014/main" id="{FC8BAC06-928D-32DB-DF88-6E229512B7D9}"/>
              </a:ext>
            </a:extLst>
          </p:cNvPr>
          <p:cNvSpPr>
            <a:spLocks noChangeArrowheads="1"/>
          </p:cNvSpPr>
          <p:nvPr/>
        </p:nvSpPr>
        <p:spPr bwMode="auto">
          <a:xfrm>
            <a:off x="4419600" y="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97" name="Line 25">
            <a:extLst>
              <a:ext uri="{FF2B5EF4-FFF2-40B4-BE49-F238E27FC236}">
                <a16:creationId xmlns:a16="http://schemas.microsoft.com/office/drawing/2014/main" id="{08D37120-69C4-16A0-BE18-DE6E70895273}"/>
              </a:ext>
            </a:extLst>
          </p:cNvPr>
          <p:cNvSpPr>
            <a:spLocks noChangeShapeType="1"/>
          </p:cNvSpPr>
          <p:nvPr/>
        </p:nvSpPr>
        <p:spPr bwMode="auto">
          <a:xfrm>
            <a:off x="4038600" y="0"/>
            <a:ext cx="0" cy="6477000"/>
          </a:xfrm>
          <a:prstGeom prst="line">
            <a:avLst/>
          </a:prstGeom>
          <a:noFill/>
          <a:ln w="28575">
            <a:solidFill>
              <a:schemeClr val="tx1"/>
            </a:solidFill>
            <a:round/>
            <a:headEnd/>
            <a:tailEnd/>
          </a:ln>
        </p:spPr>
        <p:txBody>
          <a:bodyPr wrap="none" anchor="ctr"/>
          <a:lstStyle/>
          <a:p>
            <a:endParaRPr lang="en-US" dirty="0"/>
          </a:p>
        </p:txBody>
      </p:sp>
      <p:sp>
        <p:nvSpPr>
          <p:cNvPr id="98" name="AutoShape 56">
            <a:extLst>
              <a:ext uri="{FF2B5EF4-FFF2-40B4-BE49-F238E27FC236}">
                <a16:creationId xmlns:a16="http://schemas.microsoft.com/office/drawing/2014/main" id="{286578B8-1863-E167-C621-DEF554AA276F}"/>
              </a:ext>
            </a:extLst>
          </p:cNvPr>
          <p:cNvSpPr>
            <a:spLocks noChangeArrowheads="1"/>
          </p:cNvSpPr>
          <p:nvPr/>
        </p:nvSpPr>
        <p:spPr bwMode="auto">
          <a:xfrm rot="10800000">
            <a:off x="6400800" y="914400"/>
            <a:ext cx="254000" cy="787400"/>
          </a:xfrm>
          <a:prstGeom prst="upArrow">
            <a:avLst>
              <a:gd name="adj1" fmla="val 50000"/>
              <a:gd name="adj2" fmla="val 77500"/>
            </a:avLst>
          </a:prstGeom>
          <a:solidFill>
            <a:srgbClr val="FF0000"/>
          </a:solidFill>
          <a:ln w="9525">
            <a:solidFill>
              <a:schemeClr val="tx1"/>
            </a:solidFill>
            <a:miter lim="800000"/>
            <a:headEnd/>
            <a:tailEnd/>
          </a:ln>
        </p:spPr>
        <p:txBody>
          <a:bodyPr wrap="none" anchor="ctr"/>
          <a:lstStyle/>
          <a:p>
            <a:endParaRPr lang="en-US" dirty="0">
              <a:latin typeface="Tahoma" pitchFamily="34" charset="0"/>
            </a:endParaRPr>
          </a:p>
        </p:txBody>
      </p:sp>
      <p:sp>
        <p:nvSpPr>
          <p:cNvPr id="99" name="AutoShape 56">
            <a:extLst>
              <a:ext uri="{FF2B5EF4-FFF2-40B4-BE49-F238E27FC236}">
                <a16:creationId xmlns:a16="http://schemas.microsoft.com/office/drawing/2014/main" id="{CD9981B7-414D-737F-35B4-1506CC692B9E}"/>
              </a:ext>
            </a:extLst>
          </p:cNvPr>
          <p:cNvSpPr>
            <a:spLocks noChangeArrowheads="1"/>
          </p:cNvSpPr>
          <p:nvPr/>
        </p:nvSpPr>
        <p:spPr bwMode="auto">
          <a:xfrm rot="10800000">
            <a:off x="4114800" y="5410200"/>
            <a:ext cx="254000" cy="787400"/>
          </a:xfrm>
          <a:prstGeom prst="upArrow">
            <a:avLst>
              <a:gd name="adj1" fmla="val 50000"/>
              <a:gd name="adj2" fmla="val 77500"/>
            </a:avLst>
          </a:prstGeom>
          <a:solidFill>
            <a:schemeClr val="accent2"/>
          </a:solidFill>
          <a:ln w="9525">
            <a:solidFill>
              <a:schemeClr val="tx1"/>
            </a:solidFill>
            <a:miter lim="800000"/>
            <a:headEnd/>
            <a:tailEnd/>
          </a:ln>
        </p:spPr>
        <p:txBody>
          <a:bodyPr wrap="none" anchor="ctr"/>
          <a:lstStyle/>
          <a:p>
            <a:endParaRPr lang="en-US" dirty="0">
              <a:latin typeface="Tahoma" pitchFamily="34" charset="0"/>
            </a:endParaRPr>
          </a:p>
        </p:txBody>
      </p:sp>
      <p:sp>
        <p:nvSpPr>
          <p:cNvPr id="100" name="Line 84">
            <a:extLst>
              <a:ext uri="{FF2B5EF4-FFF2-40B4-BE49-F238E27FC236}">
                <a16:creationId xmlns:a16="http://schemas.microsoft.com/office/drawing/2014/main" id="{F4B5F92A-B729-F684-CB12-53CDD29D1137}"/>
              </a:ext>
            </a:extLst>
          </p:cNvPr>
          <p:cNvSpPr>
            <a:spLocks noChangeShapeType="1"/>
          </p:cNvSpPr>
          <p:nvPr/>
        </p:nvSpPr>
        <p:spPr bwMode="auto">
          <a:xfrm>
            <a:off x="4191000" y="0"/>
            <a:ext cx="0" cy="6477000"/>
          </a:xfrm>
          <a:prstGeom prst="line">
            <a:avLst/>
          </a:prstGeom>
          <a:noFill/>
          <a:ln w="76200">
            <a:solidFill>
              <a:schemeClr val="tx1"/>
            </a:solidFill>
            <a:round/>
            <a:headEnd/>
            <a:tailEnd/>
          </a:ln>
        </p:spPr>
        <p:txBody>
          <a:bodyPr wrap="none" anchor="ctr"/>
          <a:lstStyle/>
          <a:p>
            <a:endParaRPr lang="en-US" dirty="0"/>
          </a:p>
        </p:txBody>
      </p:sp>
      <p:sp>
        <p:nvSpPr>
          <p:cNvPr id="101" name="Line 25">
            <a:extLst>
              <a:ext uri="{FF2B5EF4-FFF2-40B4-BE49-F238E27FC236}">
                <a16:creationId xmlns:a16="http://schemas.microsoft.com/office/drawing/2014/main" id="{68CE6C74-05BC-608E-D94B-79D65A6F1CB5}"/>
              </a:ext>
            </a:extLst>
          </p:cNvPr>
          <p:cNvSpPr>
            <a:spLocks noChangeShapeType="1"/>
          </p:cNvSpPr>
          <p:nvPr/>
        </p:nvSpPr>
        <p:spPr bwMode="auto">
          <a:xfrm>
            <a:off x="5334000" y="0"/>
            <a:ext cx="0" cy="6477000"/>
          </a:xfrm>
          <a:prstGeom prst="line">
            <a:avLst/>
          </a:prstGeom>
          <a:noFill/>
          <a:ln w="28575">
            <a:solidFill>
              <a:schemeClr val="tx1"/>
            </a:solidFill>
            <a:round/>
            <a:headEnd/>
            <a:tailEnd/>
          </a:ln>
        </p:spPr>
        <p:txBody>
          <a:bodyPr wrap="none" anchor="ctr"/>
          <a:lstStyle/>
          <a:p>
            <a:endParaRPr lang="en-US" dirty="0"/>
          </a:p>
        </p:txBody>
      </p:sp>
      <p:sp>
        <p:nvSpPr>
          <p:cNvPr id="102" name="Line 25">
            <a:extLst>
              <a:ext uri="{FF2B5EF4-FFF2-40B4-BE49-F238E27FC236}">
                <a16:creationId xmlns:a16="http://schemas.microsoft.com/office/drawing/2014/main" id="{98803BF2-4793-5495-31AE-1A6AD166F88D}"/>
              </a:ext>
            </a:extLst>
          </p:cNvPr>
          <p:cNvSpPr>
            <a:spLocks noChangeShapeType="1"/>
          </p:cNvSpPr>
          <p:nvPr/>
        </p:nvSpPr>
        <p:spPr bwMode="auto">
          <a:xfrm flipH="1">
            <a:off x="5257800" y="6324600"/>
            <a:ext cx="152400" cy="0"/>
          </a:xfrm>
          <a:prstGeom prst="line">
            <a:avLst/>
          </a:prstGeom>
          <a:noFill/>
          <a:ln w="28575">
            <a:solidFill>
              <a:schemeClr val="tx1"/>
            </a:solidFill>
            <a:round/>
            <a:headEnd/>
            <a:tailEnd/>
          </a:ln>
        </p:spPr>
        <p:txBody>
          <a:bodyPr wrap="none" anchor="ctr"/>
          <a:lstStyle/>
          <a:p>
            <a:endParaRPr lang="en-US" dirty="0"/>
          </a:p>
        </p:txBody>
      </p:sp>
      <p:sp>
        <p:nvSpPr>
          <p:cNvPr id="103" name="Line 25">
            <a:extLst>
              <a:ext uri="{FF2B5EF4-FFF2-40B4-BE49-F238E27FC236}">
                <a16:creationId xmlns:a16="http://schemas.microsoft.com/office/drawing/2014/main" id="{99127430-2C40-8AEA-35B5-FA74C0956B58}"/>
              </a:ext>
            </a:extLst>
          </p:cNvPr>
          <p:cNvSpPr>
            <a:spLocks noChangeShapeType="1"/>
          </p:cNvSpPr>
          <p:nvPr/>
        </p:nvSpPr>
        <p:spPr bwMode="auto">
          <a:xfrm flipH="1">
            <a:off x="5257800" y="6096000"/>
            <a:ext cx="152400" cy="0"/>
          </a:xfrm>
          <a:prstGeom prst="line">
            <a:avLst/>
          </a:prstGeom>
          <a:noFill/>
          <a:ln w="28575">
            <a:solidFill>
              <a:schemeClr val="tx1"/>
            </a:solidFill>
            <a:round/>
            <a:headEnd/>
            <a:tailEnd/>
          </a:ln>
        </p:spPr>
        <p:txBody>
          <a:bodyPr wrap="none" anchor="ctr"/>
          <a:lstStyle/>
          <a:p>
            <a:endParaRPr lang="en-US" dirty="0"/>
          </a:p>
        </p:txBody>
      </p:sp>
      <p:sp>
        <p:nvSpPr>
          <p:cNvPr id="104" name="Line 25">
            <a:extLst>
              <a:ext uri="{FF2B5EF4-FFF2-40B4-BE49-F238E27FC236}">
                <a16:creationId xmlns:a16="http://schemas.microsoft.com/office/drawing/2014/main" id="{FF01F980-4BD0-8A3C-CED2-2DEC368A0898}"/>
              </a:ext>
            </a:extLst>
          </p:cNvPr>
          <p:cNvSpPr>
            <a:spLocks noChangeShapeType="1"/>
          </p:cNvSpPr>
          <p:nvPr/>
        </p:nvSpPr>
        <p:spPr bwMode="auto">
          <a:xfrm flipH="1">
            <a:off x="5257800" y="5867400"/>
            <a:ext cx="152400" cy="0"/>
          </a:xfrm>
          <a:prstGeom prst="line">
            <a:avLst/>
          </a:prstGeom>
          <a:noFill/>
          <a:ln w="28575">
            <a:solidFill>
              <a:schemeClr val="tx1"/>
            </a:solidFill>
            <a:round/>
            <a:headEnd/>
            <a:tailEnd/>
          </a:ln>
        </p:spPr>
        <p:txBody>
          <a:bodyPr wrap="none" anchor="ctr"/>
          <a:lstStyle/>
          <a:p>
            <a:endParaRPr lang="en-US" dirty="0"/>
          </a:p>
        </p:txBody>
      </p:sp>
      <p:sp>
        <p:nvSpPr>
          <p:cNvPr id="105" name="Line 25">
            <a:extLst>
              <a:ext uri="{FF2B5EF4-FFF2-40B4-BE49-F238E27FC236}">
                <a16:creationId xmlns:a16="http://schemas.microsoft.com/office/drawing/2014/main" id="{F3F40DA0-4534-F5EC-E05D-F1A5DF564945}"/>
              </a:ext>
            </a:extLst>
          </p:cNvPr>
          <p:cNvSpPr>
            <a:spLocks noChangeShapeType="1"/>
          </p:cNvSpPr>
          <p:nvPr/>
        </p:nvSpPr>
        <p:spPr bwMode="auto">
          <a:xfrm flipH="1">
            <a:off x="5257800" y="5638800"/>
            <a:ext cx="152400" cy="0"/>
          </a:xfrm>
          <a:prstGeom prst="line">
            <a:avLst/>
          </a:prstGeom>
          <a:noFill/>
          <a:ln w="28575">
            <a:solidFill>
              <a:schemeClr val="tx1"/>
            </a:solidFill>
            <a:round/>
            <a:headEnd/>
            <a:tailEnd/>
          </a:ln>
        </p:spPr>
        <p:txBody>
          <a:bodyPr wrap="none" anchor="ctr"/>
          <a:lstStyle/>
          <a:p>
            <a:endParaRPr lang="en-US" dirty="0"/>
          </a:p>
        </p:txBody>
      </p:sp>
      <p:sp>
        <p:nvSpPr>
          <p:cNvPr id="106" name="Line 25">
            <a:extLst>
              <a:ext uri="{FF2B5EF4-FFF2-40B4-BE49-F238E27FC236}">
                <a16:creationId xmlns:a16="http://schemas.microsoft.com/office/drawing/2014/main" id="{E4969079-B645-9327-ACCF-7884B8340312}"/>
              </a:ext>
            </a:extLst>
          </p:cNvPr>
          <p:cNvSpPr>
            <a:spLocks noChangeShapeType="1"/>
          </p:cNvSpPr>
          <p:nvPr/>
        </p:nvSpPr>
        <p:spPr bwMode="auto">
          <a:xfrm flipH="1">
            <a:off x="5257800" y="5410200"/>
            <a:ext cx="152400" cy="0"/>
          </a:xfrm>
          <a:prstGeom prst="line">
            <a:avLst/>
          </a:prstGeom>
          <a:noFill/>
          <a:ln w="28575">
            <a:solidFill>
              <a:schemeClr val="tx1"/>
            </a:solidFill>
            <a:round/>
            <a:headEnd/>
            <a:tailEnd/>
          </a:ln>
        </p:spPr>
        <p:txBody>
          <a:bodyPr wrap="none" anchor="ctr"/>
          <a:lstStyle/>
          <a:p>
            <a:endParaRPr lang="en-US" dirty="0"/>
          </a:p>
        </p:txBody>
      </p:sp>
      <p:sp>
        <p:nvSpPr>
          <p:cNvPr id="107" name="Line 25">
            <a:extLst>
              <a:ext uri="{FF2B5EF4-FFF2-40B4-BE49-F238E27FC236}">
                <a16:creationId xmlns:a16="http://schemas.microsoft.com/office/drawing/2014/main" id="{34B89AB2-47E0-F22B-E53A-D376A262A36A}"/>
              </a:ext>
            </a:extLst>
          </p:cNvPr>
          <p:cNvSpPr>
            <a:spLocks noChangeShapeType="1"/>
          </p:cNvSpPr>
          <p:nvPr/>
        </p:nvSpPr>
        <p:spPr bwMode="auto">
          <a:xfrm flipH="1">
            <a:off x="5257800" y="5181600"/>
            <a:ext cx="152400" cy="0"/>
          </a:xfrm>
          <a:prstGeom prst="line">
            <a:avLst/>
          </a:prstGeom>
          <a:noFill/>
          <a:ln w="28575">
            <a:solidFill>
              <a:schemeClr val="tx1"/>
            </a:solidFill>
            <a:round/>
            <a:headEnd/>
            <a:tailEnd/>
          </a:ln>
        </p:spPr>
        <p:txBody>
          <a:bodyPr wrap="none" anchor="ctr"/>
          <a:lstStyle/>
          <a:p>
            <a:endParaRPr lang="en-US" dirty="0"/>
          </a:p>
        </p:txBody>
      </p:sp>
      <p:sp>
        <p:nvSpPr>
          <p:cNvPr id="108" name="Line 25">
            <a:extLst>
              <a:ext uri="{FF2B5EF4-FFF2-40B4-BE49-F238E27FC236}">
                <a16:creationId xmlns:a16="http://schemas.microsoft.com/office/drawing/2014/main" id="{182E5511-415F-A8E8-A54C-406250C2FD3C}"/>
              </a:ext>
            </a:extLst>
          </p:cNvPr>
          <p:cNvSpPr>
            <a:spLocks noChangeShapeType="1"/>
          </p:cNvSpPr>
          <p:nvPr/>
        </p:nvSpPr>
        <p:spPr bwMode="auto">
          <a:xfrm flipH="1">
            <a:off x="5257800" y="4724400"/>
            <a:ext cx="152400" cy="0"/>
          </a:xfrm>
          <a:prstGeom prst="line">
            <a:avLst/>
          </a:prstGeom>
          <a:noFill/>
          <a:ln w="28575">
            <a:solidFill>
              <a:schemeClr val="tx1"/>
            </a:solidFill>
            <a:round/>
            <a:headEnd/>
            <a:tailEnd/>
          </a:ln>
        </p:spPr>
        <p:txBody>
          <a:bodyPr wrap="none" anchor="ctr"/>
          <a:lstStyle/>
          <a:p>
            <a:endParaRPr lang="en-US" dirty="0"/>
          </a:p>
        </p:txBody>
      </p:sp>
      <p:sp>
        <p:nvSpPr>
          <p:cNvPr id="109" name="Line 25">
            <a:extLst>
              <a:ext uri="{FF2B5EF4-FFF2-40B4-BE49-F238E27FC236}">
                <a16:creationId xmlns:a16="http://schemas.microsoft.com/office/drawing/2014/main" id="{2E647DD3-4AC6-6001-568B-357C4BDAF985}"/>
              </a:ext>
            </a:extLst>
          </p:cNvPr>
          <p:cNvSpPr>
            <a:spLocks noChangeShapeType="1"/>
          </p:cNvSpPr>
          <p:nvPr/>
        </p:nvSpPr>
        <p:spPr bwMode="auto">
          <a:xfrm flipH="1">
            <a:off x="5257800" y="4419600"/>
            <a:ext cx="152400" cy="0"/>
          </a:xfrm>
          <a:prstGeom prst="line">
            <a:avLst/>
          </a:prstGeom>
          <a:noFill/>
          <a:ln w="28575">
            <a:solidFill>
              <a:schemeClr val="tx1"/>
            </a:solidFill>
            <a:round/>
            <a:headEnd/>
            <a:tailEnd/>
          </a:ln>
        </p:spPr>
        <p:txBody>
          <a:bodyPr wrap="none" anchor="ctr"/>
          <a:lstStyle/>
          <a:p>
            <a:endParaRPr lang="en-US" dirty="0"/>
          </a:p>
        </p:txBody>
      </p:sp>
      <p:sp>
        <p:nvSpPr>
          <p:cNvPr id="110" name="Line 25">
            <a:extLst>
              <a:ext uri="{FF2B5EF4-FFF2-40B4-BE49-F238E27FC236}">
                <a16:creationId xmlns:a16="http://schemas.microsoft.com/office/drawing/2014/main" id="{EE1FE831-AA1A-A69E-7DBA-FBBDBF8DF424}"/>
              </a:ext>
            </a:extLst>
          </p:cNvPr>
          <p:cNvSpPr>
            <a:spLocks noChangeShapeType="1"/>
          </p:cNvSpPr>
          <p:nvPr/>
        </p:nvSpPr>
        <p:spPr bwMode="auto">
          <a:xfrm flipH="1">
            <a:off x="5257800" y="4191000"/>
            <a:ext cx="152400" cy="0"/>
          </a:xfrm>
          <a:prstGeom prst="line">
            <a:avLst/>
          </a:prstGeom>
          <a:noFill/>
          <a:ln w="28575">
            <a:solidFill>
              <a:schemeClr val="tx1"/>
            </a:solidFill>
            <a:round/>
            <a:headEnd/>
            <a:tailEnd/>
          </a:ln>
        </p:spPr>
        <p:txBody>
          <a:bodyPr wrap="none" anchor="ctr"/>
          <a:lstStyle/>
          <a:p>
            <a:endParaRPr lang="en-US" dirty="0"/>
          </a:p>
        </p:txBody>
      </p:sp>
      <p:sp>
        <p:nvSpPr>
          <p:cNvPr id="111" name="Line 25">
            <a:extLst>
              <a:ext uri="{FF2B5EF4-FFF2-40B4-BE49-F238E27FC236}">
                <a16:creationId xmlns:a16="http://schemas.microsoft.com/office/drawing/2014/main" id="{F676DC64-819D-D61D-2B75-FF5059163A48}"/>
              </a:ext>
            </a:extLst>
          </p:cNvPr>
          <p:cNvSpPr>
            <a:spLocks noChangeShapeType="1"/>
          </p:cNvSpPr>
          <p:nvPr/>
        </p:nvSpPr>
        <p:spPr bwMode="auto">
          <a:xfrm flipH="1">
            <a:off x="5257800" y="4953000"/>
            <a:ext cx="152400" cy="0"/>
          </a:xfrm>
          <a:prstGeom prst="line">
            <a:avLst/>
          </a:prstGeom>
          <a:noFill/>
          <a:ln w="28575">
            <a:solidFill>
              <a:schemeClr val="tx1"/>
            </a:solidFill>
            <a:round/>
            <a:headEnd/>
            <a:tailEnd/>
          </a:ln>
        </p:spPr>
        <p:txBody>
          <a:bodyPr wrap="none" anchor="ctr"/>
          <a:lstStyle/>
          <a:p>
            <a:endParaRPr lang="en-US" dirty="0"/>
          </a:p>
        </p:txBody>
      </p:sp>
      <p:sp>
        <p:nvSpPr>
          <p:cNvPr id="112" name="Line 25">
            <a:extLst>
              <a:ext uri="{FF2B5EF4-FFF2-40B4-BE49-F238E27FC236}">
                <a16:creationId xmlns:a16="http://schemas.microsoft.com/office/drawing/2014/main" id="{A2A0F767-9803-5F27-65E4-1CC31F09A2D1}"/>
              </a:ext>
            </a:extLst>
          </p:cNvPr>
          <p:cNvSpPr>
            <a:spLocks noChangeShapeType="1"/>
          </p:cNvSpPr>
          <p:nvPr/>
        </p:nvSpPr>
        <p:spPr bwMode="auto">
          <a:xfrm flipH="1">
            <a:off x="5257800" y="3581400"/>
            <a:ext cx="152400" cy="0"/>
          </a:xfrm>
          <a:prstGeom prst="line">
            <a:avLst/>
          </a:prstGeom>
          <a:noFill/>
          <a:ln w="28575">
            <a:solidFill>
              <a:schemeClr val="tx1"/>
            </a:solidFill>
            <a:round/>
            <a:headEnd/>
            <a:tailEnd/>
          </a:ln>
        </p:spPr>
        <p:txBody>
          <a:bodyPr wrap="none" anchor="ctr"/>
          <a:lstStyle/>
          <a:p>
            <a:endParaRPr lang="en-US" dirty="0"/>
          </a:p>
        </p:txBody>
      </p:sp>
      <p:sp>
        <p:nvSpPr>
          <p:cNvPr id="113" name="Line 25">
            <a:extLst>
              <a:ext uri="{FF2B5EF4-FFF2-40B4-BE49-F238E27FC236}">
                <a16:creationId xmlns:a16="http://schemas.microsoft.com/office/drawing/2014/main" id="{91B68209-BE6E-AF81-4E56-6C16C8F6E5C3}"/>
              </a:ext>
            </a:extLst>
          </p:cNvPr>
          <p:cNvSpPr>
            <a:spLocks noChangeShapeType="1"/>
          </p:cNvSpPr>
          <p:nvPr/>
        </p:nvSpPr>
        <p:spPr bwMode="auto">
          <a:xfrm flipH="1">
            <a:off x="5257800" y="3276600"/>
            <a:ext cx="152400" cy="0"/>
          </a:xfrm>
          <a:prstGeom prst="line">
            <a:avLst/>
          </a:prstGeom>
          <a:noFill/>
          <a:ln w="28575">
            <a:solidFill>
              <a:schemeClr val="tx1"/>
            </a:solidFill>
            <a:round/>
            <a:headEnd/>
            <a:tailEnd/>
          </a:ln>
        </p:spPr>
        <p:txBody>
          <a:bodyPr wrap="none" anchor="ctr"/>
          <a:lstStyle/>
          <a:p>
            <a:endParaRPr lang="en-US" dirty="0"/>
          </a:p>
        </p:txBody>
      </p:sp>
      <p:sp>
        <p:nvSpPr>
          <p:cNvPr id="114" name="Line 25">
            <a:extLst>
              <a:ext uri="{FF2B5EF4-FFF2-40B4-BE49-F238E27FC236}">
                <a16:creationId xmlns:a16="http://schemas.microsoft.com/office/drawing/2014/main" id="{4B7227F6-86E3-B260-2BDD-3D95D8B1FDBC}"/>
              </a:ext>
            </a:extLst>
          </p:cNvPr>
          <p:cNvSpPr>
            <a:spLocks noChangeShapeType="1"/>
          </p:cNvSpPr>
          <p:nvPr/>
        </p:nvSpPr>
        <p:spPr bwMode="auto">
          <a:xfrm flipH="1">
            <a:off x="5257800" y="3886200"/>
            <a:ext cx="152400" cy="0"/>
          </a:xfrm>
          <a:prstGeom prst="line">
            <a:avLst/>
          </a:prstGeom>
          <a:noFill/>
          <a:ln w="28575">
            <a:solidFill>
              <a:schemeClr val="tx1"/>
            </a:solidFill>
            <a:round/>
            <a:headEnd/>
            <a:tailEnd/>
          </a:ln>
        </p:spPr>
        <p:txBody>
          <a:bodyPr wrap="none" anchor="ctr"/>
          <a:lstStyle/>
          <a:p>
            <a:endParaRPr lang="en-US" dirty="0"/>
          </a:p>
        </p:txBody>
      </p:sp>
      <p:sp>
        <p:nvSpPr>
          <p:cNvPr id="115" name="Line 25">
            <a:extLst>
              <a:ext uri="{FF2B5EF4-FFF2-40B4-BE49-F238E27FC236}">
                <a16:creationId xmlns:a16="http://schemas.microsoft.com/office/drawing/2014/main" id="{B40938FA-6FF8-3D6D-ABB1-4F253B8A2FCB}"/>
              </a:ext>
            </a:extLst>
          </p:cNvPr>
          <p:cNvSpPr>
            <a:spLocks noChangeShapeType="1"/>
          </p:cNvSpPr>
          <p:nvPr/>
        </p:nvSpPr>
        <p:spPr bwMode="auto">
          <a:xfrm flipH="1">
            <a:off x="5260676" y="2618117"/>
            <a:ext cx="152400" cy="0"/>
          </a:xfrm>
          <a:prstGeom prst="line">
            <a:avLst/>
          </a:prstGeom>
          <a:noFill/>
          <a:ln w="28575">
            <a:solidFill>
              <a:schemeClr val="tx1"/>
            </a:solidFill>
            <a:round/>
            <a:headEnd/>
            <a:tailEnd/>
          </a:ln>
        </p:spPr>
        <p:txBody>
          <a:bodyPr wrap="none" anchor="ctr"/>
          <a:lstStyle/>
          <a:p>
            <a:endParaRPr lang="en-US" dirty="0"/>
          </a:p>
        </p:txBody>
      </p:sp>
      <p:sp>
        <p:nvSpPr>
          <p:cNvPr id="116" name="Line 25">
            <a:extLst>
              <a:ext uri="{FF2B5EF4-FFF2-40B4-BE49-F238E27FC236}">
                <a16:creationId xmlns:a16="http://schemas.microsoft.com/office/drawing/2014/main" id="{34536109-69E6-D635-B238-627EF40A2232}"/>
              </a:ext>
            </a:extLst>
          </p:cNvPr>
          <p:cNvSpPr>
            <a:spLocks noChangeShapeType="1"/>
          </p:cNvSpPr>
          <p:nvPr/>
        </p:nvSpPr>
        <p:spPr bwMode="auto">
          <a:xfrm flipH="1">
            <a:off x="5257800" y="2286000"/>
            <a:ext cx="152400" cy="0"/>
          </a:xfrm>
          <a:prstGeom prst="line">
            <a:avLst/>
          </a:prstGeom>
          <a:noFill/>
          <a:ln w="28575">
            <a:solidFill>
              <a:schemeClr val="tx1"/>
            </a:solidFill>
            <a:round/>
            <a:headEnd/>
            <a:tailEnd/>
          </a:ln>
        </p:spPr>
        <p:txBody>
          <a:bodyPr wrap="none" anchor="ctr"/>
          <a:lstStyle/>
          <a:p>
            <a:endParaRPr lang="en-US" dirty="0"/>
          </a:p>
        </p:txBody>
      </p:sp>
      <p:sp>
        <p:nvSpPr>
          <p:cNvPr id="117" name="Line 25">
            <a:extLst>
              <a:ext uri="{FF2B5EF4-FFF2-40B4-BE49-F238E27FC236}">
                <a16:creationId xmlns:a16="http://schemas.microsoft.com/office/drawing/2014/main" id="{7E0EC779-A9A3-F7CF-3949-BD8C33910CD5}"/>
              </a:ext>
            </a:extLst>
          </p:cNvPr>
          <p:cNvSpPr>
            <a:spLocks noChangeShapeType="1"/>
          </p:cNvSpPr>
          <p:nvPr/>
        </p:nvSpPr>
        <p:spPr bwMode="auto">
          <a:xfrm flipH="1">
            <a:off x="5257800" y="2971800"/>
            <a:ext cx="152400" cy="0"/>
          </a:xfrm>
          <a:prstGeom prst="line">
            <a:avLst/>
          </a:prstGeom>
          <a:noFill/>
          <a:ln w="28575">
            <a:solidFill>
              <a:schemeClr val="tx1"/>
            </a:solidFill>
            <a:round/>
            <a:headEnd/>
            <a:tailEnd/>
          </a:ln>
        </p:spPr>
        <p:txBody>
          <a:bodyPr wrap="none" anchor="ctr"/>
          <a:lstStyle/>
          <a:p>
            <a:endParaRPr lang="en-US" dirty="0"/>
          </a:p>
        </p:txBody>
      </p:sp>
      <p:sp>
        <p:nvSpPr>
          <p:cNvPr id="118" name="Line 25">
            <a:extLst>
              <a:ext uri="{FF2B5EF4-FFF2-40B4-BE49-F238E27FC236}">
                <a16:creationId xmlns:a16="http://schemas.microsoft.com/office/drawing/2014/main" id="{2805F02E-CF3D-DE0D-956F-D9A3D5B5D127}"/>
              </a:ext>
            </a:extLst>
          </p:cNvPr>
          <p:cNvSpPr>
            <a:spLocks noChangeShapeType="1"/>
          </p:cNvSpPr>
          <p:nvPr/>
        </p:nvSpPr>
        <p:spPr bwMode="auto">
          <a:xfrm flipH="1">
            <a:off x="5257800" y="1219200"/>
            <a:ext cx="152400" cy="0"/>
          </a:xfrm>
          <a:prstGeom prst="line">
            <a:avLst/>
          </a:prstGeom>
          <a:noFill/>
          <a:ln w="28575">
            <a:solidFill>
              <a:schemeClr val="tx1"/>
            </a:solidFill>
            <a:round/>
            <a:headEnd/>
            <a:tailEnd/>
          </a:ln>
        </p:spPr>
        <p:txBody>
          <a:bodyPr wrap="none" anchor="ctr"/>
          <a:lstStyle/>
          <a:p>
            <a:endParaRPr lang="en-US" dirty="0"/>
          </a:p>
        </p:txBody>
      </p:sp>
      <p:sp>
        <p:nvSpPr>
          <p:cNvPr id="119" name="Line 25">
            <a:extLst>
              <a:ext uri="{FF2B5EF4-FFF2-40B4-BE49-F238E27FC236}">
                <a16:creationId xmlns:a16="http://schemas.microsoft.com/office/drawing/2014/main" id="{2296BE4A-52BC-D47B-0C4E-44D24DD1FD3F}"/>
              </a:ext>
            </a:extLst>
          </p:cNvPr>
          <p:cNvSpPr>
            <a:spLocks noChangeShapeType="1"/>
          </p:cNvSpPr>
          <p:nvPr/>
        </p:nvSpPr>
        <p:spPr bwMode="auto">
          <a:xfrm flipH="1">
            <a:off x="5257800" y="1524000"/>
            <a:ext cx="152400" cy="0"/>
          </a:xfrm>
          <a:prstGeom prst="line">
            <a:avLst/>
          </a:prstGeom>
          <a:noFill/>
          <a:ln w="28575">
            <a:solidFill>
              <a:schemeClr val="tx1"/>
            </a:solidFill>
            <a:round/>
            <a:headEnd/>
            <a:tailEnd/>
          </a:ln>
        </p:spPr>
        <p:txBody>
          <a:bodyPr wrap="none" anchor="ctr"/>
          <a:lstStyle/>
          <a:p>
            <a:endParaRPr lang="en-US" dirty="0"/>
          </a:p>
        </p:txBody>
      </p:sp>
      <p:sp>
        <p:nvSpPr>
          <p:cNvPr id="120" name="Line 25">
            <a:extLst>
              <a:ext uri="{FF2B5EF4-FFF2-40B4-BE49-F238E27FC236}">
                <a16:creationId xmlns:a16="http://schemas.microsoft.com/office/drawing/2014/main" id="{DECAEAC3-4250-10C4-F67D-F36E7AAB9F97}"/>
              </a:ext>
            </a:extLst>
          </p:cNvPr>
          <p:cNvSpPr>
            <a:spLocks noChangeShapeType="1"/>
          </p:cNvSpPr>
          <p:nvPr/>
        </p:nvSpPr>
        <p:spPr bwMode="auto">
          <a:xfrm flipH="1">
            <a:off x="5257800" y="1905000"/>
            <a:ext cx="152400" cy="0"/>
          </a:xfrm>
          <a:prstGeom prst="line">
            <a:avLst/>
          </a:prstGeom>
          <a:noFill/>
          <a:ln w="28575">
            <a:solidFill>
              <a:schemeClr val="tx1"/>
            </a:solidFill>
            <a:round/>
            <a:headEnd/>
            <a:tailEnd/>
          </a:ln>
        </p:spPr>
        <p:txBody>
          <a:bodyPr wrap="none" anchor="ctr"/>
          <a:lstStyle/>
          <a:p>
            <a:endParaRPr lang="en-US" dirty="0"/>
          </a:p>
        </p:txBody>
      </p:sp>
      <p:sp>
        <p:nvSpPr>
          <p:cNvPr id="121" name="Line 25">
            <a:extLst>
              <a:ext uri="{FF2B5EF4-FFF2-40B4-BE49-F238E27FC236}">
                <a16:creationId xmlns:a16="http://schemas.microsoft.com/office/drawing/2014/main" id="{658A5116-C17E-C6C8-20D0-E896C7A84004}"/>
              </a:ext>
            </a:extLst>
          </p:cNvPr>
          <p:cNvSpPr>
            <a:spLocks noChangeShapeType="1"/>
          </p:cNvSpPr>
          <p:nvPr/>
        </p:nvSpPr>
        <p:spPr bwMode="auto">
          <a:xfrm flipH="1">
            <a:off x="5257800" y="609600"/>
            <a:ext cx="152400" cy="0"/>
          </a:xfrm>
          <a:prstGeom prst="line">
            <a:avLst/>
          </a:prstGeom>
          <a:noFill/>
          <a:ln w="28575">
            <a:solidFill>
              <a:schemeClr val="tx1"/>
            </a:solidFill>
            <a:round/>
            <a:headEnd/>
            <a:tailEnd/>
          </a:ln>
        </p:spPr>
        <p:txBody>
          <a:bodyPr wrap="none" anchor="ctr"/>
          <a:lstStyle/>
          <a:p>
            <a:endParaRPr lang="en-US" dirty="0"/>
          </a:p>
        </p:txBody>
      </p:sp>
      <p:sp>
        <p:nvSpPr>
          <p:cNvPr id="122" name="Line 25">
            <a:extLst>
              <a:ext uri="{FF2B5EF4-FFF2-40B4-BE49-F238E27FC236}">
                <a16:creationId xmlns:a16="http://schemas.microsoft.com/office/drawing/2014/main" id="{96FAB686-B961-69C9-6C8E-FFA033C34801}"/>
              </a:ext>
            </a:extLst>
          </p:cNvPr>
          <p:cNvSpPr>
            <a:spLocks noChangeShapeType="1"/>
          </p:cNvSpPr>
          <p:nvPr/>
        </p:nvSpPr>
        <p:spPr bwMode="auto">
          <a:xfrm flipH="1">
            <a:off x="5257800" y="304800"/>
            <a:ext cx="152400" cy="0"/>
          </a:xfrm>
          <a:prstGeom prst="line">
            <a:avLst/>
          </a:prstGeom>
          <a:noFill/>
          <a:ln w="28575">
            <a:solidFill>
              <a:schemeClr val="tx1"/>
            </a:solidFill>
            <a:round/>
            <a:headEnd/>
            <a:tailEnd/>
          </a:ln>
        </p:spPr>
        <p:txBody>
          <a:bodyPr wrap="none" anchor="ctr"/>
          <a:lstStyle/>
          <a:p>
            <a:endParaRPr lang="en-US" dirty="0"/>
          </a:p>
        </p:txBody>
      </p:sp>
      <p:sp>
        <p:nvSpPr>
          <p:cNvPr id="123" name="Line 25">
            <a:extLst>
              <a:ext uri="{FF2B5EF4-FFF2-40B4-BE49-F238E27FC236}">
                <a16:creationId xmlns:a16="http://schemas.microsoft.com/office/drawing/2014/main" id="{7A0B9043-A71C-9627-0E14-295FAA2D2BEE}"/>
              </a:ext>
            </a:extLst>
          </p:cNvPr>
          <p:cNvSpPr>
            <a:spLocks noChangeShapeType="1"/>
          </p:cNvSpPr>
          <p:nvPr/>
        </p:nvSpPr>
        <p:spPr bwMode="auto">
          <a:xfrm flipH="1">
            <a:off x="5257800" y="914400"/>
            <a:ext cx="152400" cy="0"/>
          </a:xfrm>
          <a:prstGeom prst="line">
            <a:avLst/>
          </a:prstGeom>
          <a:noFill/>
          <a:ln w="28575">
            <a:solidFill>
              <a:schemeClr val="tx1"/>
            </a:solidFill>
            <a:round/>
            <a:headEnd/>
            <a:tailEnd/>
          </a:ln>
        </p:spPr>
        <p:txBody>
          <a:bodyPr wrap="none" anchor="ctr"/>
          <a:lstStyle/>
          <a:p>
            <a:endParaRPr lang="en-US" dirty="0"/>
          </a:p>
        </p:txBody>
      </p:sp>
      <p:sp>
        <p:nvSpPr>
          <p:cNvPr id="124" name="Line 25">
            <a:extLst>
              <a:ext uri="{FF2B5EF4-FFF2-40B4-BE49-F238E27FC236}">
                <a16:creationId xmlns:a16="http://schemas.microsoft.com/office/drawing/2014/main" id="{EC17B1CA-21BA-6EBB-E51E-68AAA6BD6033}"/>
              </a:ext>
            </a:extLst>
          </p:cNvPr>
          <p:cNvSpPr>
            <a:spLocks noChangeShapeType="1"/>
          </p:cNvSpPr>
          <p:nvPr/>
        </p:nvSpPr>
        <p:spPr bwMode="auto">
          <a:xfrm flipH="1">
            <a:off x="5257800" y="0"/>
            <a:ext cx="152400" cy="0"/>
          </a:xfrm>
          <a:prstGeom prst="line">
            <a:avLst/>
          </a:prstGeom>
          <a:noFill/>
          <a:ln w="28575">
            <a:solidFill>
              <a:schemeClr val="tx1"/>
            </a:solidFill>
            <a:round/>
            <a:headEnd/>
            <a:tailEnd/>
          </a:ln>
        </p:spPr>
        <p:txBody>
          <a:bodyPr wrap="none" anchor="ctr"/>
          <a:lstStyle/>
          <a:p>
            <a:endParaRPr lang="en-US" dirty="0"/>
          </a:p>
        </p:txBody>
      </p:sp>
    </p:spTree>
    <p:extLst>
      <p:ext uri="{BB962C8B-B14F-4D97-AF65-F5344CB8AC3E}">
        <p14:creationId xmlns:p14="http://schemas.microsoft.com/office/powerpoint/2010/main" val="121865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27"/>
                                        </p:tgtEl>
                                        <p:attrNameLst>
                                          <p:attrName>style.visibility</p:attrName>
                                        </p:attrNameLst>
                                      </p:cBhvr>
                                      <p:to>
                                        <p:strVal val="visible"/>
                                      </p:to>
                                    </p:set>
                                    <p:anim calcmode="lin" valueType="num">
                                      <p:cBhvr additive="base">
                                        <p:cTn id="7" dur="500" fill="hold"/>
                                        <p:tgtEl>
                                          <p:spTgt spid="10327"/>
                                        </p:tgtEl>
                                        <p:attrNameLst>
                                          <p:attrName>ppt_x</p:attrName>
                                        </p:attrNameLst>
                                      </p:cBhvr>
                                      <p:tavLst>
                                        <p:tav tm="0">
                                          <p:val>
                                            <p:strVal val="#ppt_x"/>
                                          </p:val>
                                        </p:tav>
                                        <p:tav tm="100000">
                                          <p:val>
                                            <p:strVal val="#ppt_x"/>
                                          </p:val>
                                        </p:tav>
                                      </p:tavLst>
                                    </p:anim>
                                    <p:anim calcmode="lin" valueType="num">
                                      <p:cBhvr additive="base">
                                        <p:cTn id="8" dur="500" fill="hold"/>
                                        <p:tgtEl>
                                          <p:spTgt spid="103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7"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CAC99-936F-7002-DFA2-BD6F829B0258}"/>
            </a:ext>
          </a:extLst>
        </p:cNvPr>
        <p:cNvGrpSpPr/>
        <p:nvPr/>
      </p:nvGrpSpPr>
      <p:grpSpPr>
        <a:xfrm>
          <a:off x="0" y="0"/>
          <a:ext cx="0" cy="0"/>
          <a:chOff x="0" y="0"/>
          <a:chExt cx="0" cy="0"/>
        </a:xfrm>
      </p:grpSpPr>
      <p:sp>
        <p:nvSpPr>
          <p:cNvPr id="105475" name="Rectangle 2">
            <a:extLst>
              <a:ext uri="{FF2B5EF4-FFF2-40B4-BE49-F238E27FC236}">
                <a16:creationId xmlns:a16="http://schemas.microsoft.com/office/drawing/2014/main" id="{DA7DD171-2684-5530-3D3B-0B261C03186F}"/>
              </a:ext>
            </a:extLst>
          </p:cNvPr>
          <p:cNvSpPr>
            <a:spLocks noChangeArrowheads="1"/>
          </p:cNvSpPr>
          <p:nvPr/>
        </p:nvSpPr>
        <p:spPr bwMode="auto">
          <a:xfrm>
            <a:off x="7772400" y="0"/>
            <a:ext cx="1905000" cy="990600"/>
          </a:xfrm>
          <a:prstGeom prst="rect">
            <a:avLst/>
          </a:prstGeom>
          <a:noFill/>
          <a:ln w="9525">
            <a:noFill/>
            <a:miter lim="800000"/>
            <a:headEnd/>
            <a:tailEnd/>
          </a:ln>
        </p:spPr>
        <p:txBody>
          <a:bodyPr anchor="ctr"/>
          <a:lstStyle/>
          <a:p>
            <a:pPr algn="ctr"/>
            <a:r>
              <a:rPr lang="en-US" sz="2800" b="1" dirty="0">
                <a:solidFill>
                  <a:srgbClr val="FFC000"/>
                </a:solidFill>
                <a:latin typeface="+mj-lt"/>
              </a:rPr>
              <a:t>Methane Example</a:t>
            </a:r>
          </a:p>
        </p:txBody>
      </p:sp>
      <p:sp>
        <p:nvSpPr>
          <p:cNvPr id="105476" name="Rectangle 3">
            <a:extLst>
              <a:ext uri="{FF2B5EF4-FFF2-40B4-BE49-F238E27FC236}">
                <a16:creationId xmlns:a16="http://schemas.microsoft.com/office/drawing/2014/main" id="{5596FF5F-2EB0-7BA3-B612-C23FDD72D461}"/>
              </a:ext>
            </a:extLst>
          </p:cNvPr>
          <p:cNvSpPr>
            <a:spLocks noChangeArrowheads="1"/>
          </p:cNvSpPr>
          <p:nvPr/>
        </p:nvSpPr>
        <p:spPr bwMode="auto">
          <a:xfrm>
            <a:off x="4419600" y="14478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77" name="Rectangle 4">
            <a:extLst>
              <a:ext uri="{FF2B5EF4-FFF2-40B4-BE49-F238E27FC236}">
                <a16:creationId xmlns:a16="http://schemas.microsoft.com/office/drawing/2014/main" id="{8C9F3A1E-0137-2A8B-DC4F-68DDE68653D6}"/>
              </a:ext>
            </a:extLst>
          </p:cNvPr>
          <p:cNvSpPr>
            <a:spLocks noChangeArrowheads="1"/>
          </p:cNvSpPr>
          <p:nvPr/>
        </p:nvSpPr>
        <p:spPr bwMode="auto">
          <a:xfrm>
            <a:off x="5562600" y="14478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79" name="Rectangle 6">
            <a:extLst>
              <a:ext uri="{FF2B5EF4-FFF2-40B4-BE49-F238E27FC236}">
                <a16:creationId xmlns:a16="http://schemas.microsoft.com/office/drawing/2014/main" id="{3908D81D-AE6C-18FA-E5A7-452DCCB5BBF1}"/>
              </a:ext>
            </a:extLst>
          </p:cNvPr>
          <p:cNvSpPr>
            <a:spLocks noChangeArrowheads="1"/>
          </p:cNvSpPr>
          <p:nvPr/>
        </p:nvSpPr>
        <p:spPr bwMode="auto">
          <a:xfrm>
            <a:off x="4419600" y="28194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80" name="Rectangle 7">
            <a:extLst>
              <a:ext uri="{FF2B5EF4-FFF2-40B4-BE49-F238E27FC236}">
                <a16:creationId xmlns:a16="http://schemas.microsoft.com/office/drawing/2014/main" id="{0126A286-63EA-A858-3C6D-C58714BD04CF}"/>
              </a:ext>
            </a:extLst>
          </p:cNvPr>
          <p:cNvSpPr>
            <a:spLocks noChangeArrowheads="1"/>
          </p:cNvSpPr>
          <p:nvPr/>
        </p:nvSpPr>
        <p:spPr bwMode="auto">
          <a:xfrm>
            <a:off x="5562600" y="28194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86" name="Rectangle 13">
            <a:extLst>
              <a:ext uri="{FF2B5EF4-FFF2-40B4-BE49-F238E27FC236}">
                <a16:creationId xmlns:a16="http://schemas.microsoft.com/office/drawing/2014/main" id="{1347B885-3E44-5B90-CB67-96A6DAC83467}"/>
              </a:ext>
            </a:extLst>
          </p:cNvPr>
          <p:cNvSpPr>
            <a:spLocks noChangeArrowheads="1"/>
          </p:cNvSpPr>
          <p:nvPr/>
        </p:nvSpPr>
        <p:spPr bwMode="auto">
          <a:xfrm>
            <a:off x="4419600" y="41148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87" name="Rectangle 14">
            <a:extLst>
              <a:ext uri="{FF2B5EF4-FFF2-40B4-BE49-F238E27FC236}">
                <a16:creationId xmlns:a16="http://schemas.microsoft.com/office/drawing/2014/main" id="{687E824A-380B-035A-03F6-216DAC4EE19C}"/>
              </a:ext>
            </a:extLst>
          </p:cNvPr>
          <p:cNvSpPr>
            <a:spLocks noChangeArrowheads="1"/>
          </p:cNvSpPr>
          <p:nvPr/>
        </p:nvSpPr>
        <p:spPr bwMode="auto">
          <a:xfrm>
            <a:off x="5562600" y="41148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92" name="Rectangle 19">
            <a:extLst>
              <a:ext uri="{FF2B5EF4-FFF2-40B4-BE49-F238E27FC236}">
                <a16:creationId xmlns:a16="http://schemas.microsoft.com/office/drawing/2014/main" id="{FF6C77C6-CEEC-19C9-DC84-10041B4C8F47}"/>
              </a:ext>
            </a:extLst>
          </p:cNvPr>
          <p:cNvSpPr>
            <a:spLocks noChangeArrowheads="1"/>
          </p:cNvSpPr>
          <p:nvPr/>
        </p:nvSpPr>
        <p:spPr bwMode="auto">
          <a:xfrm>
            <a:off x="4419600" y="54102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93" name="Rectangle 20">
            <a:extLst>
              <a:ext uri="{FF2B5EF4-FFF2-40B4-BE49-F238E27FC236}">
                <a16:creationId xmlns:a16="http://schemas.microsoft.com/office/drawing/2014/main" id="{450E9686-2FBC-28E8-DA23-E86B6C57B629}"/>
              </a:ext>
            </a:extLst>
          </p:cNvPr>
          <p:cNvSpPr>
            <a:spLocks noChangeArrowheads="1"/>
          </p:cNvSpPr>
          <p:nvPr/>
        </p:nvSpPr>
        <p:spPr bwMode="auto">
          <a:xfrm>
            <a:off x="5562600" y="54102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98" name="Line 25">
            <a:extLst>
              <a:ext uri="{FF2B5EF4-FFF2-40B4-BE49-F238E27FC236}">
                <a16:creationId xmlns:a16="http://schemas.microsoft.com/office/drawing/2014/main" id="{9177307D-0BE4-E4BF-7CB6-52790223E117}"/>
              </a:ext>
            </a:extLst>
          </p:cNvPr>
          <p:cNvSpPr>
            <a:spLocks noChangeShapeType="1"/>
          </p:cNvSpPr>
          <p:nvPr/>
        </p:nvSpPr>
        <p:spPr bwMode="auto">
          <a:xfrm>
            <a:off x="6705600" y="0"/>
            <a:ext cx="0" cy="6477000"/>
          </a:xfrm>
          <a:prstGeom prst="line">
            <a:avLst/>
          </a:prstGeom>
          <a:noFill/>
          <a:ln w="28575">
            <a:solidFill>
              <a:schemeClr val="tx1"/>
            </a:solidFill>
            <a:round/>
            <a:headEnd/>
            <a:tailEnd/>
          </a:ln>
        </p:spPr>
        <p:txBody>
          <a:bodyPr wrap="none" anchor="ctr"/>
          <a:lstStyle/>
          <a:p>
            <a:endParaRPr lang="en-US" dirty="0"/>
          </a:p>
        </p:txBody>
      </p:sp>
      <p:sp>
        <p:nvSpPr>
          <p:cNvPr id="105499" name="Rectangle 26">
            <a:extLst>
              <a:ext uri="{FF2B5EF4-FFF2-40B4-BE49-F238E27FC236}">
                <a16:creationId xmlns:a16="http://schemas.microsoft.com/office/drawing/2014/main" id="{9547C918-0FF9-5642-0EB8-E08C9D90FA5D}"/>
              </a:ext>
            </a:extLst>
          </p:cNvPr>
          <p:cNvSpPr>
            <a:spLocks noChangeArrowheads="1"/>
          </p:cNvSpPr>
          <p:nvPr/>
        </p:nvSpPr>
        <p:spPr bwMode="auto">
          <a:xfrm>
            <a:off x="4724400" y="3810000"/>
            <a:ext cx="76200" cy="3048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00" name="Rectangle 27">
            <a:extLst>
              <a:ext uri="{FF2B5EF4-FFF2-40B4-BE49-F238E27FC236}">
                <a16:creationId xmlns:a16="http://schemas.microsoft.com/office/drawing/2014/main" id="{03C44E7D-C14C-B6E1-6E97-27F5EDFCD2A9}"/>
              </a:ext>
            </a:extLst>
          </p:cNvPr>
          <p:cNvSpPr>
            <a:spLocks noChangeArrowheads="1"/>
          </p:cNvSpPr>
          <p:nvPr/>
        </p:nvSpPr>
        <p:spPr bwMode="auto">
          <a:xfrm>
            <a:off x="4724400" y="5105400"/>
            <a:ext cx="76200" cy="3048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15" name="AutoShape 53">
            <a:extLst>
              <a:ext uri="{FF2B5EF4-FFF2-40B4-BE49-F238E27FC236}">
                <a16:creationId xmlns:a16="http://schemas.microsoft.com/office/drawing/2014/main" id="{875235EB-A83A-9A22-0F50-9849EAB8AFAD}"/>
              </a:ext>
            </a:extLst>
          </p:cNvPr>
          <p:cNvSpPr>
            <a:spLocks noChangeArrowheads="1"/>
          </p:cNvSpPr>
          <p:nvPr/>
        </p:nvSpPr>
        <p:spPr bwMode="auto">
          <a:xfrm>
            <a:off x="5257800" y="5410200"/>
            <a:ext cx="254000" cy="787400"/>
          </a:xfrm>
          <a:prstGeom prst="upArrow">
            <a:avLst>
              <a:gd name="adj1" fmla="val 50000"/>
              <a:gd name="adj2" fmla="val 77500"/>
            </a:avLst>
          </a:prstGeom>
          <a:solidFill>
            <a:schemeClr val="accent2"/>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16" name="AutoShape 54">
            <a:extLst>
              <a:ext uri="{FF2B5EF4-FFF2-40B4-BE49-F238E27FC236}">
                <a16:creationId xmlns:a16="http://schemas.microsoft.com/office/drawing/2014/main" id="{F0B0DE2D-77E0-284F-3EB7-37674DCACF4F}"/>
              </a:ext>
            </a:extLst>
          </p:cNvPr>
          <p:cNvSpPr>
            <a:spLocks noChangeArrowheads="1"/>
          </p:cNvSpPr>
          <p:nvPr/>
        </p:nvSpPr>
        <p:spPr bwMode="auto">
          <a:xfrm>
            <a:off x="5257800" y="838200"/>
            <a:ext cx="254000" cy="787400"/>
          </a:xfrm>
          <a:prstGeom prst="upArrow">
            <a:avLst>
              <a:gd name="adj1" fmla="val 50000"/>
              <a:gd name="adj2" fmla="val 77500"/>
            </a:avLst>
          </a:prstGeom>
          <a:solidFill>
            <a:schemeClr val="accent2"/>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17" name="AutoShape 55">
            <a:extLst>
              <a:ext uri="{FF2B5EF4-FFF2-40B4-BE49-F238E27FC236}">
                <a16:creationId xmlns:a16="http://schemas.microsoft.com/office/drawing/2014/main" id="{17CFAA02-A28C-1F13-7FA8-CA1AFD5D4370}"/>
              </a:ext>
            </a:extLst>
          </p:cNvPr>
          <p:cNvSpPr>
            <a:spLocks noChangeArrowheads="1"/>
          </p:cNvSpPr>
          <p:nvPr/>
        </p:nvSpPr>
        <p:spPr bwMode="auto">
          <a:xfrm rot="10800000">
            <a:off x="6400800" y="5334000"/>
            <a:ext cx="254000" cy="787400"/>
          </a:xfrm>
          <a:prstGeom prst="upArrow">
            <a:avLst>
              <a:gd name="adj1" fmla="val 50000"/>
              <a:gd name="adj2" fmla="val 77500"/>
            </a:avLst>
          </a:prstGeom>
          <a:solidFill>
            <a:srgbClr val="FF0000"/>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18" name="AutoShape 56">
            <a:extLst>
              <a:ext uri="{FF2B5EF4-FFF2-40B4-BE49-F238E27FC236}">
                <a16:creationId xmlns:a16="http://schemas.microsoft.com/office/drawing/2014/main" id="{6B8DC6E2-2878-6355-DF77-5E246677E346}"/>
              </a:ext>
            </a:extLst>
          </p:cNvPr>
          <p:cNvSpPr>
            <a:spLocks noChangeArrowheads="1"/>
          </p:cNvSpPr>
          <p:nvPr/>
        </p:nvSpPr>
        <p:spPr bwMode="auto">
          <a:xfrm rot="10800000">
            <a:off x="4114800" y="914400"/>
            <a:ext cx="254000" cy="787400"/>
          </a:xfrm>
          <a:prstGeom prst="upArrow">
            <a:avLst>
              <a:gd name="adj1" fmla="val 50000"/>
              <a:gd name="adj2" fmla="val 77500"/>
            </a:avLst>
          </a:prstGeom>
          <a:solidFill>
            <a:schemeClr val="accent2"/>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26" name="Oval 86">
            <a:extLst>
              <a:ext uri="{FF2B5EF4-FFF2-40B4-BE49-F238E27FC236}">
                <a16:creationId xmlns:a16="http://schemas.microsoft.com/office/drawing/2014/main" id="{B289BC0C-F76B-DD6D-417E-15084E6D1CF8}"/>
              </a:ext>
            </a:extLst>
          </p:cNvPr>
          <p:cNvSpPr>
            <a:spLocks noChangeArrowheads="1"/>
          </p:cNvSpPr>
          <p:nvPr/>
        </p:nvSpPr>
        <p:spPr bwMode="auto">
          <a:xfrm>
            <a:off x="3124200" y="2286000"/>
            <a:ext cx="914400" cy="533400"/>
          </a:xfrm>
          <a:prstGeom prst="ellipse">
            <a:avLst/>
          </a:prstGeom>
          <a:solidFill>
            <a:srgbClr val="FFFF00"/>
          </a:solidFill>
          <a:ln w="9525">
            <a:solidFill>
              <a:schemeClr val="tx1"/>
            </a:solidFill>
            <a:round/>
            <a:headEnd/>
            <a:tailEnd/>
          </a:ln>
        </p:spPr>
        <p:txBody>
          <a:bodyPr wrap="none" anchor="ctr"/>
          <a:lstStyle/>
          <a:p>
            <a:pPr algn="ctr"/>
            <a:r>
              <a:rPr lang="en-US" sz="2400" b="1" dirty="0">
                <a:latin typeface="Times New Roman" pitchFamily="18" charset="0"/>
              </a:rPr>
              <a:t>1.6 %</a:t>
            </a:r>
          </a:p>
        </p:txBody>
      </p:sp>
      <p:sp>
        <p:nvSpPr>
          <p:cNvPr id="10327" name="Text Box 87" descr="Horizontal brick">
            <a:extLst>
              <a:ext uri="{FF2B5EF4-FFF2-40B4-BE49-F238E27FC236}">
                <a16:creationId xmlns:a16="http://schemas.microsoft.com/office/drawing/2014/main" id="{821F12C7-9CB4-5402-6D37-98C3B8CE41A4}"/>
              </a:ext>
            </a:extLst>
          </p:cNvPr>
          <p:cNvSpPr txBox="1">
            <a:spLocks noChangeArrowheads="1"/>
          </p:cNvSpPr>
          <p:nvPr/>
        </p:nvSpPr>
        <p:spPr bwMode="auto">
          <a:xfrm>
            <a:off x="6857999" y="1219200"/>
            <a:ext cx="4629149" cy="3416320"/>
          </a:xfrm>
          <a:prstGeom prst="rect">
            <a:avLst/>
          </a:prstGeom>
          <a:noFill/>
          <a:ln w="9525">
            <a:noFill/>
            <a:miter lim="800000"/>
            <a:headEnd/>
            <a:tailEnd/>
          </a:ln>
        </p:spPr>
        <p:txBody>
          <a:bodyPr wrap="square" anchor="ctr">
            <a:spAutoFit/>
          </a:bodyPr>
          <a:lstStyle/>
          <a:p>
            <a:pPr marL="457200" indent="-457200">
              <a:spcBef>
                <a:spcPct val="50000"/>
              </a:spcBef>
              <a:buAutoNum type="arabicPeriod"/>
            </a:pPr>
            <a:r>
              <a:rPr lang="en-US" sz="2400" dirty="0">
                <a:latin typeface="Times New Roman" pitchFamily="18" charset="0"/>
              </a:rPr>
              <a:t>Turn off belt</a:t>
            </a:r>
          </a:p>
          <a:p>
            <a:pPr marL="457200" indent="-457200">
              <a:spcBef>
                <a:spcPct val="50000"/>
              </a:spcBef>
              <a:buAutoNum type="arabicPeriod"/>
            </a:pPr>
            <a:r>
              <a:rPr lang="en-US" sz="2400" dirty="0">
                <a:latin typeface="Times New Roman" pitchFamily="18" charset="0"/>
              </a:rPr>
              <a:t>De-energize all power in the section</a:t>
            </a:r>
          </a:p>
          <a:p>
            <a:pPr marL="457200" indent="-457200">
              <a:spcBef>
                <a:spcPct val="50000"/>
              </a:spcBef>
              <a:buAutoNum type="arabicPeriod"/>
            </a:pPr>
            <a:r>
              <a:rPr lang="en-US" sz="2400" dirty="0">
                <a:latin typeface="Times New Roman" pitchFamily="18" charset="0"/>
              </a:rPr>
              <a:t>Get help, notify supervisor</a:t>
            </a:r>
          </a:p>
          <a:p>
            <a:pPr marL="457200" indent="-457200">
              <a:spcBef>
                <a:spcPct val="50000"/>
              </a:spcBef>
              <a:buAutoNum type="arabicPeriod"/>
            </a:pPr>
            <a:r>
              <a:rPr lang="en-US" sz="2400" dirty="0">
                <a:latin typeface="Times New Roman" pitchFamily="18" charset="0"/>
              </a:rPr>
              <a:t>Withdraw all personnel from the section</a:t>
            </a:r>
          </a:p>
          <a:p>
            <a:pPr marL="457200" indent="-457200">
              <a:spcBef>
                <a:spcPct val="50000"/>
              </a:spcBef>
              <a:buAutoNum type="arabicPeriod"/>
            </a:pPr>
            <a:r>
              <a:rPr lang="en-US" sz="2400" dirty="0">
                <a:latin typeface="Times New Roman" pitchFamily="18" charset="0"/>
              </a:rPr>
              <a:t>Improve ventilation</a:t>
            </a:r>
          </a:p>
        </p:txBody>
      </p:sp>
      <p:sp>
        <p:nvSpPr>
          <p:cNvPr id="88" name="Rectangle 26">
            <a:extLst>
              <a:ext uri="{FF2B5EF4-FFF2-40B4-BE49-F238E27FC236}">
                <a16:creationId xmlns:a16="http://schemas.microsoft.com/office/drawing/2014/main" id="{8BE1DA8E-50B2-1257-8B81-2D451B813D8D}"/>
              </a:ext>
            </a:extLst>
          </p:cNvPr>
          <p:cNvSpPr>
            <a:spLocks noChangeArrowheads="1"/>
          </p:cNvSpPr>
          <p:nvPr/>
        </p:nvSpPr>
        <p:spPr bwMode="auto">
          <a:xfrm>
            <a:off x="4724400" y="2438400"/>
            <a:ext cx="76200" cy="3810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89" name="Rectangle 26">
            <a:extLst>
              <a:ext uri="{FF2B5EF4-FFF2-40B4-BE49-F238E27FC236}">
                <a16:creationId xmlns:a16="http://schemas.microsoft.com/office/drawing/2014/main" id="{9DD32AA1-746E-6A48-D5E4-F65F3578918B}"/>
              </a:ext>
            </a:extLst>
          </p:cNvPr>
          <p:cNvSpPr>
            <a:spLocks noChangeArrowheads="1"/>
          </p:cNvSpPr>
          <p:nvPr/>
        </p:nvSpPr>
        <p:spPr bwMode="auto">
          <a:xfrm>
            <a:off x="5867400" y="2438400"/>
            <a:ext cx="76200" cy="3810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91" name="Rectangle 26">
            <a:extLst>
              <a:ext uri="{FF2B5EF4-FFF2-40B4-BE49-F238E27FC236}">
                <a16:creationId xmlns:a16="http://schemas.microsoft.com/office/drawing/2014/main" id="{8F262502-CD69-6461-DF8F-D4A84D13E828}"/>
              </a:ext>
            </a:extLst>
          </p:cNvPr>
          <p:cNvSpPr>
            <a:spLocks noChangeArrowheads="1"/>
          </p:cNvSpPr>
          <p:nvPr/>
        </p:nvSpPr>
        <p:spPr bwMode="auto">
          <a:xfrm>
            <a:off x="5867400" y="5105400"/>
            <a:ext cx="76200" cy="3048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92" name="Rectangle 26">
            <a:extLst>
              <a:ext uri="{FF2B5EF4-FFF2-40B4-BE49-F238E27FC236}">
                <a16:creationId xmlns:a16="http://schemas.microsoft.com/office/drawing/2014/main" id="{091289E2-BB2D-2821-50EC-87944C70D2B1}"/>
              </a:ext>
            </a:extLst>
          </p:cNvPr>
          <p:cNvSpPr>
            <a:spLocks noChangeArrowheads="1"/>
          </p:cNvSpPr>
          <p:nvPr/>
        </p:nvSpPr>
        <p:spPr bwMode="auto">
          <a:xfrm>
            <a:off x="5867400" y="3810000"/>
            <a:ext cx="76200" cy="3048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93" name="Rectangle 26">
            <a:extLst>
              <a:ext uri="{FF2B5EF4-FFF2-40B4-BE49-F238E27FC236}">
                <a16:creationId xmlns:a16="http://schemas.microsoft.com/office/drawing/2014/main" id="{718DB44E-53CF-9CF1-70C1-7FD5541E44BA}"/>
              </a:ext>
            </a:extLst>
          </p:cNvPr>
          <p:cNvSpPr>
            <a:spLocks noChangeArrowheads="1"/>
          </p:cNvSpPr>
          <p:nvPr/>
        </p:nvSpPr>
        <p:spPr bwMode="auto">
          <a:xfrm>
            <a:off x="4724400" y="990600"/>
            <a:ext cx="76200" cy="4572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94" name="Rectangle 26">
            <a:extLst>
              <a:ext uri="{FF2B5EF4-FFF2-40B4-BE49-F238E27FC236}">
                <a16:creationId xmlns:a16="http://schemas.microsoft.com/office/drawing/2014/main" id="{72ED58AC-627C-1803-A5A3-2BBE9CB3E755}"/>
              </a:ext>
            </a:extLst>
          </p:cNvPr>
          <p:cNvSpPr>
            <a:spLocks noChangeArrowheads="1"/>
          </p:cNvSpPr>
          <p:nvPr/>
        </p:nvSpPr>
        <p:spPr bwMode="auto">
          <a:xfrm>
            <a:off x="5867400" y="990600"/>
            <a:ext cx="76200" cy="4572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95" name="Rectangle 4">
            <a:extLst>
              <a:ext uri="{FF2B5EF4-FFF2-40B4-BE49-F238E27FC236}">
                <a16:creationId xmlns:a16="http://schemas.microsoft.com/office/drawing/2014/main" id="{EE06F7ED-16E4-AF93-0549-D86EB09A4D65}"/>
              </a:ext>
            </a:extLst>
          </p:cNvPr>
          <p:cNvSpPr>
            <a:spLocks noChangeArrowheads="1"/>
          </p:cNvSpPr>
          <p:nvPr/>
        </p:nvSpPr>
        <p:spPr bwMode="auto">
          <a:xfrm>
            <a:off x="5562600" y="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96" name="Rectangle 4">
            <a:extLst>
              <a:ext uri="{FF2B5EF4-FFF2-40B4-BE49-F238E27FC236}">
                <a16:creationId xmlns:a16="http://schemas.microsoft.com/office/drawing/2014/main" id="{BA4ACCDB-F738-A200-58EC-131BCCABE1D0}"/>
              </a:ext>
            </a:extLst>
          </p:cNvPr>
          <p:cNvSpPr>
            <a:spLocks noChangeArrowheads="1"/>
          </p:cNvSpPr>
          <p:nvPr/>
        </p:nvSpPr>
        <p:spPr bwMode="auto">
          <a:xfrm>
            <a:off x="4419600" y="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97" name="Line 25">
            <a:extLst>
              <a:ext uri="{FF2B5EF4-FFF2-40B4-BE49-F238E27FC236}">
                <a16:creationId xmlns:a16="http://schemas.microsoft.com/office/drawing/2014/main" id="{083327E0-EA91-B38C-B3AA-BC3E2BA6CE5F}"/>
              </a:ext>
            </a:extLst>
          </p:cNvPr>
          <p:cNvSpPr>
            <a:spLocks noChangeShapeType="1"/>
          </p:cNvSpPr>
          <p:nvPr/>
        </p:nvSpPr>
        <p:spPr bwMode="auto">
          <a:xfrm>
            <a:off x="4038600" y="0"/>
            <a:ext cx="0" cy="6477000"/>
          </a:xfrm>
          <a:prstGeom prst="line">
            <a:avLst/>
          </a:prstGeom>
          <a:noFill/>
          <a:ln w="28575">
            <a:solidFill>
              <a:schemeClr val="tx1"/>
            </a:solidFill>
            <a:round/>
            <a:headEnd/>
            <a:tailEnd/>
          </a:ln>
        </p:spPr>
        <p:txBody>
          <a:bodyPr wrap="none" anchor="ctr"/>
          <a:lstStyle/>
          <a:p>
            <a:endParaRPr lang="en-US" dirty="0"/>
          </a:p>
        </p:txBody>
      </p:sp>
      <p:sp>
        <p:nvSpPr>
          <p:cNvPr id="98" name="AutoShape 56">
            <a:extLst>
              <a:ext uri="{FF2B5EF4-FFF2-40B4-BE49-F238E27FC236}">
                <a16:creationId xmlns:a16="http://schemas.microsoft.com/office/drawing/2014/main" id="{DD54BB12-2B04-345B-FD9D-113A64FEC12D}"/>
              </a:ext>
            </a:extLst>
          </p:cNvPr>
          <p:cNvSpPr>
            <a:spLocks noChangeArrowheads="1"/>
          </p:cNvSpPr>
          <p:nvPr/>
        </p:nvSpPr>
        <p:spPr bwMode="auto">
          <a:xfrm rot="10800000">
            <a:off x="6400800" y="914400"/>
            <a:ext cx="254000" cy="787400"/>
          </a:xfrm>
          <a:prstGeom prst="upArrow">
            <a:avLst>
              <a:gd name="adj1" fmla="val 50000"/>
              <a:gd name="adj2" fmla="val 77500"/>
            </a:avLst>
          </a:prstGeom>
          <a:solidFill>
            <a:srgbClr val="FF0000"/>
          </a:solidFill>
          <a:ln w="9525">
            <a:solidFill>
              <a:schemeClr val="tx1"/>
            </a:solidFill>
            <a:miter lim="800000"/>
            <a:headEnd/>
            <a:tailEnd/>
          </a:ln>
        </p:spPr>
        <p:txBody>
          <a:bodyPr wrap="none" anchor="ctr"/>
          <a:lstStyle/>
          <a:p>
            <a:endParaRPr lang="en-US" dirty="0">
              <a:latin typeface="Tahoma" pitchFamily="34" charset="0"/>
            </a:endParaRPr>
          </a:p>
        </p:txBody>
      </p:sp>
      <p:sp>
        <p:nvSpPr>
          <p:cNvPr id="99" name="AutoShape 56">
            <a:extLst>
              <a:ext uri="{FF2B5EF4-FFF2-40B4-BE49-F238E27FC236}">
                <a16:creationId xmlns:a16="http://schemas.microsoft.com/office/drawing/2014/main" id="{0AE5CA7B-1720-DCC6-7B39-304742AAE655}"/>
              </a:ext>
            </a:extLst>
          </p:cNvPr>
          <p:cNvSpPr>
            <a:spLocks noChangeArrowheads="1"/>
          </p:cNvSpPr>
          <p:nvPr/>
        </p:nvSpPr>
        <p:spPr bwMode="auto">
          <a:xfrm rot="10800000">
            <a:off x="4114800" y="5410200"/>
            <a:ext cx="254000" cy="787400"/>
          </a:xfrm>
          <a:prstGeom prst="upArrow">
            <a:avLst>
              <a:gd name="adj1" fmla="val 50000"/>
              <a:gd name="adj2" fmla="val 77500"/>
            </a:avLst>
          </a:prstGeom>
          <a:solidFill>
            <a:schemeClr val="accent2"/>
          </a:solidFill>
          <a:ln w="9525">
            <a:solidFill>
              <a:schemeClr val="tx1"/>
            </a:solidFill>
            <a:miter lim="800000"/>
            <a:headEnd/>
            <a:tailEnd/>
          </a:ln>
        </p:spPr>
        <p:txBody>
          <a:bodyPr wrap="none" anchor="ctr"/>
          <a:lstStyle/>
          <a:p>
            <a:endParaRPr lang="en-US" dirty="0">
              <a:latin typeface="Tahoma" pitchFamily="34" charset="0"/>
            </a:endParaRPr>
          </a:p>
        </p:txBody>
      </p:sp>
      <p:sp>
        <p:nvSpPr>
          <p:cNvPr id="100" name="Line 84">
            <a:extLst>
              <a:ext uri="{FF2B5EF4-FFF2-40B4-BE49-F238E27FC236}">
                <a16:creationId xmlns:a16="http://schemas.microsoft.com/office/drawing/2014/main" id="{EEEF8ABE-E53D-4252-FC6D-D6C9D9D4767D}"/>
              </a:ext>
            </a:extLst>
          </p:cNvPr>
          <p:cNvSpPr>
            <a:spLocks noChangeShapeType="1"/>
          </p:cNvSpPr>
          <p:nvPr/>
        </p:nvSpPr>
        <p:spPr bwMode="auto">
          <a:xfrm>
            <a:off x="4191000" y="0"/>
            <a:ext cx="0" cy="6477000"/>
          </a:xfrm>
          <a:prstGeom prst="line">
            <a:avLst/>
          </a:prstGeom>
          <a:noFill/>
          <a:ln w="76200">
            <a:solidFill>
              <a:schemeClr val="tx1"/>
            </a:solidFill>
            <a:round/>
            <a:headEnd/>
            <a:tailEnd/>
          </a:ln>
        </p:spPr>
        <p:txBody>
          <a:bodyPr wrap="none" anchor="ctr"/>
          <a:lstStyle/>
          <a:p>
            <a:endParaRPr lang="en-US" dirty="0"/>
          </a:p>
        </p:txBody>
      </p:sp>
      <p:sp>
        <p:nvSpPr>
          <p:cNvPr id="101" name="Line 25">
            <a:extLst>
              <a:ext uri="{FF2B5EF4-FFF2-40B4-BE49-F238E27FC236}">
                <a16:creationId xmlns:a16="http://schemas.microsoft.com/office/drawing/2014/main" id="{77099CB8-0331-8CD1-68DE-572627C74831}"/>
              </a:ext>
            </a:extLst>
          </p:cNvPr>
          <p:cNvSpPr>
            <a:spLocks noChangeShapeType="1"/>
          </p:cNvSpPr>
          <p:nvPr/>
        </p:nvSpPr>
        <p:spPr bwMode="auto">
          <a:xfrm>
            <a:off x="5334000" y="0"/>
            <a:ext cx="0" cy="6477000"/>
          </a:xfrm>
          <a:prstGeom prst="line">
            <a:avLst/>
          </a:prstGeom>
          <a:noFill/>
          <a:ln w="28575">
            <a:solidFill>
              <a:schemeClr val="tx1"/>
            </a:solidFill>
            <a:round/>
            <a:headEnd/>
            <a:tailEnd/>
          </a:ln>
        </p:spPr>
        <p:txBody>
          <a:bodyPr wrap="none" anchor="ctr"/>
          <a:lstStyle/>
          <a:p>
            <a:endParaRPr lang="en-US" dirty="0"/>
          </a:p>
        </p:txBody>
      </p:sp>
      <p:sp>
        <p:nvSpPr>
          <p:cNvPr id="102" name="Line 25">
            <a:extLst>
              <a:ext uri="{FF2B5EF4-FFF2-40B4-BE49-F238E27FC236}">
                <a16:creationId xmlns:a16="http://schemas.microsoft.com/office/drawing/2014/main" id="{0044BE3C-92A7-EBF4-C369-1701B5A4CE86}"/>
              </a:ext>
            </a:extLst>
          </p:cNvPr>
          <p:cNvSpPr>
            <a:spLocks noChangeShapeType="1"/>
          </p:cNvSpPr>
          <p:nvPr/>
        </p:nvSpPr>
        <p:spPr bwMode="auto">
          <a:xfrm flipH="1">
            <a:off x="5257800" y="6324600"/>
            <a:ext cx="152400" cy="0"/>
          </a:xfrm>
          <a:prstGeom prst="line">
            <a:avLst/>
          </a:prstGeom>
          <a:noFill/>
          <a:ln w="28575">
            <a:solidFill>
              <a:schemeClr val="tx1"/>
            </a:solidFill>
            <a:round/>
            <a:headEnd/>
            <a:tailEnd/>
          </a:ln>
        </p:spPr>
        <p:txBody>
          <a:bodyPr wrap="none" anchor="ctr"/>
          <a:lstStyle/>
          <a:p>
            <a:endParaRPr lang="en-US" dirty="0"/>
          </a:p>
        </p:txBody>
      </p:sp>
      <p:sp>
        <p:nvSpPr>
          <p:cNvPr id="103" name="Line 25">
            <a:extLst>
              <a:ext uri="{FF2B5EF4-FFF2-40B4-BE49-F238E27FC236}">
                <a16:creationId xmlns:a16="http://schemas.microsoft.com/office/drawing/2014/main" id="{BCE13934-A7B1-7DBB-775D-BC76572EFABC}"/>
              </a:ext>
            </a:extLst>
          </p:cNvPr>
          <p:cNvSpPr>
            <a:spLocks noChangeShapeType="1"/>
          </p:cNvSpPr>
          <p:nvPr/>
        </p:nvSpPr>
        <p:spPr bwMode="auto">
          <a:xfrm flipH="1">
            <a:off x="5257800" y="6096000"/>
            <a:ext cx="152400" cy="0"/>
          </a:xfrm>
          <a:prstGeom prst="line">
            <a:avLst/>
          </a:prstGeom>
          <a:noFill/>
          <a:ln w="28575">
            <a:solidFill>
              <a:schemeClr val="tx1"/>
            </a:solidFill>
            <a:round/>
            <a:headEnd/>
            <a:tailEnd/>
          </a:ln>
        </p:spPr>
        <p:txBody>
          <a:bodyPr wrap="none" anchor="ctr"/>
          <a:lstStyle/>
          <a:p>
            <a:endParaRPr lang="en-US" dirty="0"/>
          </a:p>
        </p:txBody>
      </p:sp>
      <p:sp>
        <p:nvSpPr>
          <p:cNvPr id="104" name="Line 25">
            <a:extLst>
              <a:ext uri="{FF2B5EF4-FFF2-40B4-BE49-F238E27FC236}">
                <a16:creationId xmlns:a16="http://schemas.microsoft.com/office/drawing/2014/main" id="{F30CB781-67FC-D0A2-00D5-F2E4D83BCC60}"/>
              </a:ext>
            </a:extLst>
          </p:cNvPr>
          <p:cNvSpPr>
            <a:spLocks noChangeShapeType="1"/>
          </p:cNvSpPr>
          <p:nvPr/>
        </p:nvSpPr>
        <p:spPr bwMode="auto">
          <a:xfrm flipH="1">
            <a:off x="5257800" y="5867400"/>
            <a:ext cx="152400" cy="0"/>
          </a:xfrm>
          <a:prstGeom prst="line">
            <a:avLst/>
          </a:prstGeom>
          <a:noFill/>
          <a:ln w="28575">
            <a:solidFill>
              <a:schemeClr val="tx1"/>
            </a:solidFill>
            <a:round/>
            <a:headEnd/>
            <a:tailEnd/>
          </a:ln>
        </p:spPr>
        <p:txBody>
          <a:bodyPr wrap="none" anchor="ctr"/>
          <a:lstStyle/>
          <a:p>
            <a:endParaRPr lang="en-US" dirty="0"/>
          </a:p>
        </p:txBody>
      </p:sp>
      <p:sp>
        <p:nvSpPr>
          <p:cNvPr id="105" name="Line 25">
            <a:extLst>
              <a:ext uri="{FF2B5EF4-FFF2-40B4-BE49-F238E27FC236}">
                <a16:creationId xmlns:a16="http://schemas.microsoft.com/office/drawing/2014/main" id="{63E8FA75-2279-1FF9-8ADD-DFB5C6D06A41}"/>
              </a:ext>
            </a:extLst>
          </p:cNvPr>
          <p:cNvSpPr>
            <a:spLocks noChangeShapeType="1"/>
          </p:cNvSpPr>
          <p:nvPr/>
        </p:nvSpPr>
        <p:spPr bwMode="auto">
          <a:xfrm flipH="1">
            <a:off x="5257800" y="5638800"/>
            <a:ext cx="152400" cy="0"/>
          </a:xfrm>
          <a:prstGeom prst="line">
            <a:avLst/>
          </a:prstGeom>
          <a:noFill/>
          <a:ln w="28575">
            <a:solidFill>
              <a:schemeClr val="tx1"/>
            </a:solidFill>
            <a:round/>
            <a:headEnd/>
            <a:tailEnd/>
          </a:ln>
        </p:spPr>
        <p:txBody>
          <a:bodyPr wrap="none" anchor="ctr"/>
          <a:lstStyle/>
          <a:p>
            <a:endParaRPr lang="en-US" dirty="0"/>
          </a:p>
        </p:txBody>
      </p:sp>
      <p:sp>
        <p:nvSpPr>
          <p:cNvPr id="106" name="Line 25">
            <a:extLst>
              <a:ext uri="{FF2B5EF4-FFF2-40B4-BE49-F238E27FC236}">
                <a16:creationId xmlns:a16="http://schemas.microsoft.com/office/drawing/2014/main" id="{41B54D88-DEF9-7314-C399-387648768921}"/>
              </a:ext>
            </a:extLst>
          </p:cNvPr>
          <p:cNvSpPr>
            <a:spLocks noChangeShapeType="1"/>
          </p:cNvSpPr>
          <p:nvPr/>
        </p:nvSpPr>
        <p:spPr bwMode="auto">
          <a:xfrm flipH="1">
            <a:off x="5257800" y="5410200"/>
            <a:ext cx="152400" cy="0"/>
          </a:xfrm>
          <a:prstGeom prst="line">
            <a:avLst/>
          </a:prstGeom>
          <a:noFill/>
          <a:ln w="28575">
            <a:solidFill>
              <a:schemeClr val="tx1"/>
            </a:solidFill>
            <a:round/>
            <a:headEnd/>
            <a:tailEnd/>
          </a:ln>
        </p:spPr>
        <p:txBody>
          <a:bodyPr wrap="none" anchor="ctr"/>
          <a:lstStyle/>
          <a:p>
            <a:endParaRPr lang="en-US" dirty="0"/>
          </a:p>
        </p:txBody>
      </p:sp>
      <p:sp>
        <p:nvSpPr>
          <p:cNvPr id="107" name="Line 25">
            <a:extLst>
              <a:ext uri="{FF2B5EF4-FFF2-40B4-BE49-F238E27FC236}">
                <a16:creationId xmlns:a16="http://schemas.microsoft.com/office/drawing/2014/main" id="{9282A0DE-13F1-8E6B-DC45-EB6CC2652AF6}"/>
              </a:ext>
            </a:extLst>
          </p:cNvPr>
          <p:cNvSpPr>
            <a:spLocks noChangeShapeType="1"/>
          </p:cNvSpPr>
          <p:nvPr/>
        </p:nvSpPr>
        <p:spPr bwMode="auto">
          <a:xfrm flipH="1">
            <a:off x="5257800" y="5181600"/>
            <a:ext cx="152400" cy="0"/>
          </a:xfrm>
          <a:prstGeom prst="line">
            <a:avLst/>
          </a:prstGeom>
          <a:noFill/>
          <a:ln w="28575">
            <a:solidFill>
              <a:schemeClr val="tx1"/>
            </a:solidFill>
            <a:round/>
            <a:headEnd/>
            <a:tailEnd/>
          </a:ln>
        </p:spPr>
        <p:txBody>
          <a:bodyPr wrap="none" anchor="ctr"/>
          <a:lstStyle/>
          <a:p>
            <a:endParaRPr lang="en-US" dirty="0"/>
          </a:p>
        </p:txBody>
      </p:sp>
      <p:sp>
        <p:nvSpPr>
          <p:cNvPr id="108" name="Line 25">
            <a:extLst>
              <a:ext uri="{FF2B5EF4-FFF2-40B4-BE49-F238E27FC236}">
                <a16:creationId xmlns:a16="http://schemas.microsoft.com/office/drawing/2014/main" id="{9D86459A-8EC7-B1C8-A8F9-C343B50FEF39}"/>
              </a:ext>
            </a:extLst>
          </p:cNvPr>
          <p:cNvSpPr>
            <a:spLocks noChangeShapeType="1"/>
          </p:cNvSpPr>
          <p:nvPr/>
        </p:nvSpPr>
        <p:spPr bwMode="auto">
          <a:xfrm flipH="1">
            <a:off x="5257800" y="4724400"/>
            <a:ext cx="152400" cy="0"/>
          </a:xfrm>
          <a:prstGeom prst="line">
            <a:avLst/>
          </a:prstGeom>
          <a:noFill/>
          <a:ln w="28575">
            <a:solidFill>
              <a:schemeClr val="tx1"/>
            </a:solidFill>
            <a:round/>
            <a:headEnd/>
            <a:tailEnd/>
          </a:ln>
        </p:spPr>
        <p:txBody>
          <a:bodyPr wrap="none" anchor="ctr"/>
          <a:lstStyle/>
          <a:p>
            <a:endParaRPr lang="en-US" dirty="0"/>
          </a:p>
        </p:txBody>
      </p:sp>
      <p:sp>
        <p:nvSpPr>
          <p:cNvPr id="109" name="Line 25">
            <a:extLst>
              <a:ext uri="{FF2B5EF4-FFF2-40B4-BE49-F238E27FC236}">
                <a16:creationId xmlns:a16="http://schemas.microsoft.com/office/drawing/2014/main" id="{F5DA9B77-80EA-73D2-D416-71CF0CB85A7E}"/>
              </a:ext>
            </a:extLst>
          </p:cNvPr>
          <p:cNvSpPr>
            <a:spLocks noChangeShapeType="1"/>
          </p:cNvSpPr>
          <p:nvPr/>
        </p:nvSpPr>
        <p:spPr bwMode="auto">
          <a:xfrm flipH="1">
            <a:off x="5257800" y="4419600"/>
            <a:ext cx="152400" cy="0"/>
          </a:xfrm>
          <a:prstGeom prst="line">
            <a:avLst/>
          </a:prstGeom>
          <a:noFill/>
          <a:ln w="28575">
            <a:solidFill>
              <a:schemeClr val="tx1"/>
            </a:solidFill>
            <a:round/>
            <a:headEnd/>
            <a:tailEnd/>
          </a:ln>
        </p:spPr>
        <p:txBody>
          <a:bodyPr wrap="none" anchor="ctr"/>
          <a:lstStyle/>
          <a:p>
            <a:endParaRPr lang="en-US" dirty="0"/>
          </a:p>
        </p:txBody>
      </p:sp>
      <p:sp>
        <p:nvSpPr>
          <p:cNvPr id="110" name="Line 25">
            <a:extLst>
              <a:ext uri="{FF2B5EF4-FFF2-40B4-BE49-F238E27FC236}">
                <a16:creationId xmlns:a16="http://schemas.microsoft.com/office/drawing/2014/main" id="{02B8E822-B43C-3A75-75DD-DD4F586278AD}"/>
              </a:ext>
            </a:extLst>
          </p:cNvPr>
          <p:cNvSpPr>
            <a:spLocks noChangeShapeType="1"/>
          </p:cNvSpPr>
          <p:nvPr/>
        </p:nvSpPr>
        <p:spPr bwMode="auto">
          <a:xfrm flipH="1">
            <a:off x="5257800" y="4191000"/>
            <a:ext cx="152400" cy="0"/>
          </a:xfrm>
          <a:prstGeom prst="line">
            <a:avLst/>
          </a:prstGeom>
          <a:noFill/>
          <a:ln w="28575">
            <a:solidFill>
              <a:schemeClr val="tx1"/>
            </a:solidFill>
            <a:round/>
            <a:headEnd/>
            <a:tailEnd/>
          </a:ln>
        </p:spPr>
        <p:txBody>
          <a:bodyPr wrap="none" anchor="ctr"/>
          <a:lstStyle/>
          <a:p>
            <a:endParaRPr lang="en-US" dirty="0"/>
          </a:p>
        </p:txBody>
      </p:sp>
      <p:sp>
        <p:nvSpPr>
          <p:cNvPr id="111" name="Line 25">
            <a:extLst>
              <a:ext uri="{FF2B5EF4-FFF2-40B4-BE49-F238E27FC236}">
                <a16:creationId xmlns:a16="http://schemas.microsoft.com/office/drawing/2014/main" id="{9E3B2C9B-C574-5402-6A39-F5E00A72F589}"/>
              </a:ext>
            </a:extLst>
          </p:cNvPr>
          <p:cNvSpPr>
            <a:spLocks noChangeShapeType="1"/>
          </p:cNvSpPr>
          <p:nvPr/>
        </p:nvSpPr>
        <p:spPr bwMode="auto">
          <a:xfrm flipH="1">
            <a:off x="5257800" y="4953000"/>
            <a:ext cx="152400" cy="0"/>
          </a:xfrm>
          <a:prstGeom prst="line">
            <a:avLst/>
          </a:prstGeom>
          <a:noFill/>
          <a:ln w="28575">
            <a:solidFill>
              <a:schemeClr val="tx1"/>
            </a:solidFill>
            <a:round/>
            <a:headEnd/>
            <a:tailEnd/>
          </a:ln>
        </p:spPr>
        <p:txBody>
          <a:bodyPr wrap="none" anchor="ctr"/>
          <a:lstStyle/>
          <a:p>
            <a:endParaRPr lang="en-US" dirty="0"/>
          </a:p>
        </p:txBody>
      </p:sp>
      <p:sp>
        <p:nvSpPr>
          <p:cNvPr id="112" name="Line 25">
            <a:extLst>
              <a:ext uri="{FF2B5EF4-FFF2-40B4-BE49-F238E27FC236}">
                <a16:creationId xmlns:a16="http://schemas.microsoft.com/office/drawing/2014/main" id="{CF97111C-BBAE-4E7F-52D8-1F667F578A65}"/>
              </a:ext>
            </a:extLst>
          </p:cNvPr>
          <p:cNvSpPr>
            <a:spLocks noChangeShapeType="1"/>
          </p:cNvSpPr>
          <p:nvPr/>
        </p:nvSpPr>
        <p:spPr bwMode="auto">
          <a:xfrm flipH="1">
            <a:off x="5257800" y="3581400"/>
            <a:ext cx="152400" cy="0"/>
          </a:xfrm>
          <a:prstGeom prst="line">
            <a:avLst/>
          </a:prstGeom>
          <a:noFill/>
          <a:ln w="28575">
            <a:solidFill>
              <a:schemeClr val="tx1"/>
            </a:solidFill>
            <a:round/>
            <a:headEnd/>
            <a:tailEnd/>
          </a:ln>
        </p:spPr>
        <p:txBody>
          <a:bodyPr wrap="none" anchor="ctr"/>
          <a:lstStyle/>
          <a:p>
            <a:endParaRPr lang="en-US" dirty="0"/>
          </a:p>
        </p:txBody>
      </p:sp>
      <p:sp>
        <p:nvSpPr>
          <p:cNvPr id="113" name="Line 25">
            <a:extLst>
              <a:ext uri="{FF2B5EF4-FFF2-40B4-BE49-F238E27FC236}">
                <a16:creationId xmlns:a16="http://schemas.microsoft.com/office/drawing/2014/main" id="{4B433196-7054-F86B-12C9-ACA84CED8776}"/>
              </a:ext>
            </a:extLst>
          </p:cNvPr>
          <p:cNvSpPr>
            <a:spLocks noChangeShapeType="1"/>
          </p:cNvSpPr>
          <p:nvPr/>
        </p:nvSpPr>
        <p:spPr bwMode="auto">
          <a:xfrm flipH="1">
            <a:off x="5257800" y="3276600"/>
            <a:ext cx="152400" cy="0"/>
          </a:xfrm>
          <a:prstGeom prst="line">
            <a:avLst/>
          </a:prstGeom>
          <a:noFill/>
          <a:ln w="28575">
            <a:solidFill>
              <a:schemeClr val="tx1"/>
            </a:solidFill>
            <a:round/>
            <a:headEnd/>
            <a:tailEnd/>
          </a:ln>
        </p:spPr>
        <p:txBody>
          <a:bodyPr wrap="none" anchor="ctr"/>
          <a:lstStyle/>
          <a:p>
            <a:endParaRPr lang="en-US" dirty="0"/>
          </a:p>
        </p:txBody>
      </p:sp>
      <p:sp>
        <p:nvSpPr>
          <p:cNvPr id="114" name="Line 25">
            <a:extLst>
              <a:ext uri="{FF2B5EF4-FFF2-40B4-BE49-F238E27FC236}">
                <a16:creationId xmlns:a16="http://schemas.microsoft.com/office/drawing/2014/main" id="{AA2F35CA-B05B-2D5D-1382-3F35F2AA6049}"/>
              </a:ext>
            </a:extLst>
          </p:cNvPr>
          <p:cNvSpPr>
            <a:spLocks noChangeShapeType="1"/>
          </p:cNvSpPr>
          <p:nvPr/>
        </p:nvSpPr>
        <p:spPr bwMode="auto">
          <a:xfrm flipH="1">
            <a:off x="5257800" y="3886200"/>
            <a:ext cx="152400" cy="0"/>
          </a:xfrm>
          <a:prstGeom prst="line">
            <a:avLst/>
          </a:prstGeom>
          <a:noFill/>
          <a:ln w="28575">
            <a:solidFill>
              <a:schemeClr val="tx1"/>
            </a:solidFill>
            <a:round/>
            <a:headEnd/>
            <a:tailEnd/>
          </a:ln>
        </p:spPr>
        <p:txBody>
          <a:bodyPr wrap="none" anchor="ctr"/>
          <a:lstStyle/>
          <a:p>
            <a:endParaRPr lang="en-US" dirty="0"/>
          </a:p>
        </p:txBody>
      </p:sp>
      <p:sp>
        <p:nvSpPr>
          <p:cNvPr id="115" name="Line 25">
            <a:extLst>
              <a:ext uri="{FF2B5EF4-FFF2-40B4-BE49-F238E27FC236}">
                <a16:creationId xmlns:a16="http://schemas.microsoft.com/office/drawing/2014/main" id="{396080D3-1FE4-DCE4-A118-F367CDD10FF0}"/>
              </a:ext>
            </a:extLst>
          </p:cNvPr>
          <p:cNvSpPr>
            <a:spLocks noChangeShapeType="1"/>
          </p:cNvSpPr>
          <p:nvPr/>
        </p:nvSpPr>
        <p:spPr bwMode="auto">
          <a:xfrm flipH="1">
            <a:off x="5260676" y="2618117"/>
            <a:ext cx="152400" cy="0"/>
          </a:xfrm>
          <a:prstGeom prst="line">
            <a:avLst/>
          </a:prstGeom>
          <a:noFill/>
          <a:ln w="28575">
            <a:solidFill>
              <a:schemeClr val="tx1"/>
            </a:solidFill>
            <a:round/>
            <a:headEnd/>
            <a:tailEnd/>
          </a:ln>
        </p:spPr>
        <p:txBody>
          <a:bodyPr wrap="none" anchor="ctr"/>
          <a:lstStyle/>
          <a:p>
            <a:endParaRPr lang="en-US" dirty="0"/>
          </a:p>
        </p:txBody>
      </p:sp>
      <p:sp>
        <p:nvSpPr>
          <p:cNvPr id="116" name="Line 25">
            <a:extLst>
              <a:ext uri="{FF2B5EF4-FFF2-40B4-BE49-F238E27FC236}">
                <a16:creationId xmlns:a16="http://schemas.microsoft.com/office/drawing/2014/main" id="{00E65CB4-A532-DAE1-3E07-D31925383BB9}"/>
              </a:ext>
            </a:extLst>
          </p:cNvPr>
          <p:cNvSpPr>
            <a:spLocks noChangeShapeType="1"/>
          </p:cNvSpPr>
          <p:nvPr/>
        </p:nvSpPr>
        <p:spPr bwMode="auto">
          <a:xfrm flipH="1">
            <a:off x="5257800" y="2286000"/>
            <a:ext cx="152400" cy="0"/>
          </a:xfrm>
          <a:prstGeom prst="line">
            <a:avLst/>
          </a:prstGeom>
          <a:noFill/>
          <a:ln w="28575">
            <a:solidFill>
              <a:schemeClr val="tx1"/>
            </a:solidFill>
            <a:round/>
            <a:headEnd/>
            <a:tailEnd/>
          </a:ln>
        </p:spPr>
        <p:txBody>
          <a:bodyPr wrap="none" anchor="ctr"/>
          <a:lstStyle/>
          <a:p>
            <a:endParaRPr lang="en-US" dirty="0"/>
          </a:p>
        </p:txBody>
      </p:sp>
      <p:sp>
        <p:nvSpPr>
          <p:cNvPr id="117" name="Line 25">
            <a:extLst>
              <a:ext uri="{FF2B5EF4-FFF2-40B4-BE49-F238E27FC236}">
                <a16:creationId xmlns:a16="http://schemas.microsoft.com/office/drawing/2014/main" id="{F95C8441-F2A1-CDBB-6D74-B1B47EF68A42}"/>
              </a:ext>
            </a:extLst>
          </p:cNvPr>
          <p:cNvSpPr>
            <a:spLocks noChangeShapeType="1"/>
          </p:cNvSpPr>
          <p:nvPr/>
        </p:nvSpPr>
        <p:spPr bwMode="auto">
          <a:xfrm flipH="1">
            <a:off x="5257800" y="2971800"/>
            <a:ext cx="152400" cy="0"/>
          </a:xfrm>
          <a:prstGeom prst="line">
            <a:avLst/>
          </a:prstGeom>
          <a:noFill/>
          <a:ln w="28575">
            <a:solidFill>
              <a:schemeClr val="tx1"/>
            </a:solidFill>
            <a:round/>
            <a:headEnd/>
            <a:tailEnd/>
          </a:ln>
        </p:spPr>
        <p:txBody>
          <a:bodyPr wrap="none" anchor="ctr"/>
          <a:lstStyle/>
          <a:p>
            <a:endParaRPr lang="en-US" dirty="0"/>
          </a:p>
        </p:txBody>
      </p:sp>
      <p:sp>
        <p:nvSpPr>
          <p:cNvPr id="118" name="Line 25">
            <a:extLst>
              <a:ext uri="{FF2B5EF4-FFF2-40B4-BE49-F238E27FC236}">
                <a16:creationId xmlns:a16="http://schemas.microsoft.com/office/drawing/2014/main" id="{823D7E5B-7F39-A260-6CBB-5660676FE996}"/>
              </a:ext>
            </a:extLst>
          </p:cNvPr>
          <p:cNvSpPr>
            <a:spLocks noChangeShapeType="1"/>
          </p:cNvSpPr>
          <p:nvPr/>
        </p:nvSpPr>
        <p:spPr bwMode="auto">
          <a:xfrm flipH="1">
            <a:off x="5257800" y="1219200"/>
            <a:ext cx="152400" cy="0"/>
          </a:xfrm>
          <a:prstGeom prst="line">
            <a:avLst/>
          </a:prstGeom>
          <a:noFill/>
          <a:ln w="28575">
            <a:solidFill>
              <a:schemeClr val="tx1"/>
            </a:solidFill>
            <a:round/>
            <a:headEnd/>
            <a:tailEnd/>
          </a:ln>
        </p:spPr>
        <p:txBody>
          <a:bodyPr wrap="none" anchor="ctr"/>
          <a:lstStyle/>
          <a:p>
            <a:endParaRPr lang="en-US" dirty="0"/>
          </a:p>
        </p:txBody>
      </p:sp>
      <p:sp>
        <p:nvSpPr>
          <p:cNvPr id="119" name="Line 25">
            <a:extLst>
              <a:ext uri="{FF2B5EF4-FFF2-40B4-BE49-F238E27FC236}">
                <a16:creationId xmlns:a16="http://schemas.microsoft.com/office/drawing/2014/main" id="{B3AD7234-7204-40F1-65F6-5681CDF25EBC}"/>
              </a:ext>
            </a:extLst>
          </p:cNvPr>
          <p:cNvSpPr>
            <a:spLocks noChangeShapeType="1"/>
          </p:cNvSpPr>
          <p:nvPr/>
        </p:nvSpPr>
        <p:spPr bwMode="auto">
          <a:xfrm flipH="1">
            <a:off x="5257800" y="1524000"/>
            <a:ext cx="152400" cy="0"/>
          </a:xfrm>
          <a:prstGeom prst="line">
            <a:avLst/>
          </a:prstGeom>
          <a:noFill/>
          <a:ln w="28575">
            <a:solidFill>
              <a:schemeClr val="tx1"/>
            </a:solidFill>
            <a:round/>
            <a:headEnd/>
            <a:tailEnd/>
          </a:ln>
        </p:spPr>
        <p:txBody>
          <a:bodyPr wrap="none" anchor="ctr"/>
          <a:lstStyle/>
          <a:p>
            <a:endParaRPr lang="en-US" dirty="0"/>
          </a:p>
        </p:txBody>
      </p:sp>
      <p:sp>
        <p:nvSpPr>
          <p:cNvPr id="120" name="Line 25">
            <a:extLst>
              <a:ext uri="{FF2B5EF4-FFF2-40B4-BE49-F238E27FC236}">
                <a16:creationId xmlns:a16="http://schemas.microsoft.com/office/drawing/2014/main" id="{0C9005BA-26C5-C29A-2826-06DD1E193C40}"/>
              </a:ext>
            </a:extLst>
          </p:cNvPr>
          <p:cNvSpPr>
            <a:spLocks noChangeShapeType="1"/>
          </p:cNvSpPr>
          <p:nvPr/>
        </p:nvSpPr>
        <p:spPr bwMode="auto">
          <a:xfrm flipH="1">
            <a:off x="5257800" y="1905000"/>
            <a:ext cx="152400" cy="0"/>
          </a:xfrm>
          <a:prstGeom prst="line">
            <a:avLst/>
          </a:prstGeom>
          <a:noFill/>
          <a:ln w="28575">
            <a:solidFill>
              <a:schemeClr val="tx1"/>
            </a:solidFill>
            <a:round/>
            <a:headEnd/>
            <a:tailEnd/>
          </a:ln>
        </p:spPr>
        <p:txBody>
          <a:bodyPr wrap="none" anchor="ctr"/>
          <a:lstStyle/>
          <a:p>
            <a:endParaRPr lang="en-US" dirty="0"/>
          </a:p>
        </p:txBody>
      </p:sp>
      <p:sp>
        <p:nvSpPr>
          <p:cNvPr id="121" name="Line 25">
            <a:extLst>
              <a:ext uri="{FF2B5EF4-FFF2-40B4-BE49-F238E27FC236}">
                <a16:creationId xmlns:a16="http://schemas.microsoft.com/office/drawing/2014/main" id="{997C1626-0FF8-BADB-BABE-7159C07E12EC}"/>
              </a:ext>
            </a:extLst>
          </p:cNvPr>
          <p:cNvSpPr>
            <a:spLocks noChangeShapeType="1"/>
          </p:cNvSpPr>
          <p:nvPr/>
        </p:nvSpPr>
        <p:spPr bwMode="auto">
          <a:xfrm flipH="1">
            <a:off x="5257800" y="609600"/>
            <a:ext cx="152400" cy="0"/>
          </a:xfrm>
          <a:prstGeom prst="line">
            <a:avLst/>
          </a:prstGeom>
          <a:noFill/>
          <a:ln w="28575">
            <a:solidFill>
              <a:schemeClr val="tx1"/>
            </a:solidFill>
            <a:round/>
            <a:headEnd/>
            <a:tailEnd/>
          </a:ln>
        </p:spPr>
        <p:txBody>
          <a:bodyPr wrap="none" anchor="ctr"/>
          <a:lstStyle/>
          <a:p>
            <a:endParaRPr lang="en-US" dirty="0"/>
          </a:p>
        </p:txBody>
      </p:sp>
      <p:sp>
        <p:nvSpPr>
          <p:cNvPr id="122" name="Line 25">
            <a:extLst>
              <a:ext uri="{FF2B5EF4-FFF2-40B4-BE49-F238E27FC236}">
                <a16:creationId xmlns:a16="http://schemas.microsoft.com/office/drawing/2014/main" id="{25BC0000-6DB1-D0A6-6632-77DB07A6C5AA}"/>
              </a:ext>
            </a:extLst>
          </p:cNvPr>
          <p:cNvSpPr>
            <a:spLocks noChangeShapeType="1"/>
          </p:cNvSpPr>
          <p:nvPr/>
        </p:nvSpPr>
        <p:spPr bwMode="auto">
          <a:xfrm flipH="1">
            <a:off x="5257800" y="304800"/>
            <a:ext cx="152400" cy="0"/>
          </a:xfrm>
          <a:prstGeom prst="line">
            <a:avLst/>
          </a:prstGeom>
          <a:noFill/>
          <a:ln w="28575">
            <a:solidFill>
              <a:schemeClr val="tx1"/>
            </a:solidFill>
            <a:round/>
            <a:headEnd/>
            <a:tailEnd/>
          </a:ln>
        </p:spPr>
        <p:txBody>
          <a:bodyPr wrap="none" anchor="ctr"/>
          <a:lstStyle/>
          <a:p>
            <a:endParaRPr lang="en-US" dirty="0"/>
          </a:p>
        </p:txBody>
      </p:sp>
      <p:sp>
        <p:nvSpPr>
          <p:cNvPr id="123" name="Line 25">
            <a:extLst>
              <a:ext uri="{FF2B5EF4-FFF2-40B4-BE49-F238E27FC236}">
                <a16:creationId xmlns:a16="http://schemas.microsoft.com/office/drawing/2014/main" id="{873908C4-D494-8C3B-4733-5EEE959C7F6A}"/>
              </a:ext>
            </a:extLst>
          </p:cNvPr>
          <p:cNvSpPr>
            <a:spLocks noChangeShapeType="1"/>
          </p:cNvSpPr>
          <p:nvPr/>
        </p:nvSpPr>
        <p:spPr bwMode="auto">
          <a:xfrm flipH="1">
            <a:off x="5257800" y="914400"/>
            <a:ext cx="152400" cy="0"/>
          </a:xfrm>
          <a:prstGeom prst="line">
            <a:avLst/>
          </a:prstGeom>
          <a:noFill/>
          <a:ln w="28575">
            <a:solidFill>
              <a:schemeClr val="tx1"/>
            </a:solidFill>
            <a:round/>
            <a:headEnd/>
            <a:tailEnd/>
          </a:ln>
        </p:spPr>
        <p:txBody>
          <a:bodyPr wrap="none" anchor="ctr"/>
          <a:lstStyle/>
          <a:p>
            <a:endParaRPr lang="en-US" dirty="0"/>
          </a:p>
        </p:txBody>
      </p:sp>
      <p:sp>
        <p:nvSpPr>
          <p:cNvPr id="124" name="Line 25">
            <a:extLst>
              <a:ext uri="{FF2B5EF4-FFF2-40B4-BE49-F238E27FC236}">
                <a16:creationId xmlns:a16="http://schemas.microsoft.com/office/drawing/2014/main" id="{7ED7FE38-8572-0D92-8E16-CBD62E2A8584}"/>
              </a:ext>
            </a:extLst>
          </p:cNvPr>
          <p:cNvSpPr>
            <a:spLocks noChangeShapeType="1"/>
          </p:cNvSpPr>
          <p:nvPr/>
        </p:nvSpPr>
        <p:spPr bwMode="auto">
          <a:xfrm flipH="1">
            <a:off x="5257800" y="0"/>
            <a:ext cx="152400" cy="0"/>
          </a:xfrm>
          <a:prstGeom prst="line">
            <a:avLst/>
          </a:prstGeom>
          <a:noFill/>
          <a:ln w="28575">
            <a:solidFill>
              <a:schemeClr val="tx1"/>
            </a:solidFill>
            <a:round/>
            <a:headEnd/>
            <a:tailEnd/>
          </a:ln>
        </p:spPr>
        <p:txBody>
          <a:bodyPr wrap="none" anchor="ctr"/>
          <a:lstStyle/>
          <a:p>
            <a:endParaRPr lang="en-US" dirty="0"/>
          </a:p>
        </p:txBody>
      </p:sp>
    </p:spTree>
    <p:extLst>
      <p:ext uri="{BB962C8B-B14F-4D97-AF65-F5344CB8AC3E}">
        <p14:creationId xmlns:p14="http://schemas.microsoft.com/office/powerpoint/2010/main" val="292251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27"/>
                                        </p:tgtEl>
                                        <p:attrNameLst>
                                          <p:attrName>style.visibility</p:attrName>
                                        </p:attrNameLst>
                                      </p:cBhvr>
                                      <p:to>
                                        <p:strVal val="visible"/>
                                      </p:to>
                                    </p:set>
                                    <p:anim calcmode="lin" valueType="num">
                                      <p:cBhvr additive="base">
                                        <p:cTn id="7" dur="500" fill="hold"/>
                                        <p:tgtEl>
                                          <p:spTgt spid="10327"/>
                                        </p:tgtEl>
                                        <p:attrNameLst>
                                          <p:attrName>ppt_x</p:attrName>
                                        </p:attrNameLst>
                                      </p:cBhvr>
                                      <p:tavLst>
                                        <p:tav tm="0">
                                          <p:val>
                                            <p:strVal val="#ppt_x"/>
                                          </p:val>
                                        </p:tav>
                                        <p:tav tm="100000">
                                          <p:val>
                                            <p:strVal val="#ppt_x"/>
                                          </p:val>
                                        </p:tav>
                                      </p:tavLst>
                                    </p:anim>
                                    <p:anim calcmode="lin" valueType="num">
                                      <p:cBhvr additive="base">
                                        <p:cTn id="8" dur="500" fill="hold"/>
                                        <p:tgtEl>
                                          <p:spTgt spid="103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7"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ChangeArrowheads="1"/>
          </p:cNvSpPr>
          <p:nvPr/>
        </p:nvSpPr>
        <p:spPr bwMode="auto">
          <a:xfrm>
            <a:off x="7772400" y="0"/>
            <a:ext cx="1905000" cy="990600"/>
          </a:xfrm>
          <a:prstGeom prst="rect">
            <a:avLst/>
          </a:prstGeom>
          <a:noFill/>
          <a:ln w="9525">
            <a:noFill/>
            <a:miter lim="800000"/>
            <a:headEnd/>
            <a:tailEnd/>
          </a:ln>
        </p:spPr>
        <p:txBody>
          <a:bodyPr anchor="ctr"/>
          <a:lstStyle/>
          <a:p>
            <a:pPr algn="ctr"/>
            <a:r>
              <a:rPr lang="en-US" sz="2800" b="1" dirty="0">
                <a:solidFill>
                  <a:srgbClr val="FFC000"/>
                </a:solidFill>
                <a:latin typeface="+mj-lt"/>
              </a:rPr>
              <a:t>Methane Example</a:t>
            </a:r>
          </a:p>
        </p:txBody>
      </p:sp>
      <p:sp>
        <p:nvSpPr>
          <p:cNvPr id="105476" name="Rectangle 3"/>
          <p:cNvSpPr>
            <a:spLocks noChangeArrowheads="1"/>
          </p:cNvSpPr>
          <p:nvPr/>
        </p:nvSpPr>
        <p:spPr bwMode="auto">
          <a:xfrm>
            <a:off x="4419600" y="14478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77" name="Rectangle 4"/>
          <p:cNvSpPr>
            <a:spLocks noChangeArrowheads="1"/>
          </p:cNvSpPr>
          <p:nvPr/>
        </p:nvSpPr>
        <p:spPr bwMode="auto">
          <a:xfrm>
            <a:off x="5562600" y="14478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79" name="Rectangle 6"/>
          <p:cNvSpPr>
            <a:spLocks noChangeArrowheads="1"/>
          </p:cNvSpPr>
          <p:nvPr/>
        </p:nvSpPr>
        <p:spPr bwMode="auto">
          <a:xfrm>
            <a:off x="4419600" y="28194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80" name="Rectangle 7"/>
          <p:cNvSpPr>
            <a:spLocks noChangeArrowheads="1"/>
          </p:cNvSpPr>
          <p:nvPr/>
        </p:nvSpPr>
        <p:spPr bwMode="auto">
          <a:xfrm>
            <a:off x="5562600" y="28194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86" name="Rectangle 13"/>
          <p:cNvSpPr>
            <a:spLocks noChangeArrowheads="1"/>
          </p:cNvSpPr>
          <p:nvPr/>
        </p:nvSpPr>
        <p:spPr bwMode="auto">
          <a:xfrm>
            <a:off x="4419600" y="41148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87" name="Rectangle 14"/>
          <p:cNvSpPr>
            <a:spLocks noChangeArrowheads="1"/>
          </p:cNvSpPr>
          <p:nvPr/>
        </p:nvSpPr>
        <p:spPr bwMode="auto">
          <a:xfrm>
            <a:off x="5562600" y="41148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92" name="Rectangle 19"/>
          <p:cNvSpPr>
            <a:spLocks noChangeArrowheads="1"/>
          </p:cNvSpPr>
          <p:nvPr/>
        </p:nvSpPr>
        <p:spPr bwMode="auto">
          <a:xfrm>
            <a:off x="4419600" y="54102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93" name="Rectangle 20"/>
          <p:cNvSpPr>
            <a:spLocks noChangeArrowheads="1"/>
          </p:cNvSpPr>
          <p:nvPr/>
        </p:nvSpPr>
        <p:spPr bwMode="auto">
          <a:xfrm>
            <a:off x="5562600" y="54102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98" name="Line 25"/>
          <p:cNvSpPr>
            <a:spLocks noChangeShapeType="1"/>
          </p:cNvSpPr>
          <p:nvPr/>
        </p:nvSpPr>
        <p:spPr bwMode="auto">
          <a:xfrm>
            <a:off x="6705600" y="0"/>
            <a:ext cx="0" cy="6477000"/>
          </a:xfrm>
          <a:prstGeom prst="line">
            <a:avLst/>
          </a:prstGeom>
          <a:noFill/>
          <a:ln w="28575">
            <a:solidFill>
              <a:schemeClr val="tx1"/>
            </a:solidFill>
            <a:round/>
            <a:headEnd/>
            <a:tailEnd/>
          </a:ln>
        </p:spPr>
        <p:txBody>
          <a:bodyPr wrap="none" anchor="ctr"/>
          <a:lstStyle/>
          <a:p>
            <a:endParaRPr lang="en-US" dirty="0"/>
          </a:p>
        </p:txBody>
      </p:sp>
      <p:sp>
        <p:nvSpPr>
          <p:cNvPr id="105499" name="Rectangle 26"/>
          <p:cNvSpPr>
            <a:spLocks noChangeArrowheads="1"/>
          </p:cNvSpPr>
          <p:nvPr/>
        </p:nvSpPr>
        <p:spPr bwMode="auto">
          <a:xfrm>
            <a:off x="4724400" y="3810000"/>
            <a:ext cx="76200" cy="3048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00" name="Rectangle 27"/>
          <p:cNvSpPr>
            <a:spLocks noChangeArrowheads="1"/>
          </p:cNvSpPr>
          <p:nvPr/>
        </p:nvSpPr>
        <p:spPr bwMode="auto">
          <a:xfrm>
            <a:off x="4724400" y="5105400"/>
            <a:ext cx="76200" cy="3048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15" name="AutoShape 53"/>
          <p:cNvSpPr>
            <a:spLocks noChangeArrowheads="1"/>
          </p:cNvSpPr>
          <p:nvPr/>
        </p:nvSpPr>
        <p:spPr bwMode="auto">
          <a:xfrm>
            <a:off x="5257800" y="5410200"/>
            <a:ext cx="254000" cy="787400"/>
          </a:xfrm>
          <a:prstGeom prst="upArrow">
            <a:avLst>
              <a:gd name="adj1" fmla="val 50000"/>
              <a:gd name="adj2" fmla="val 77500"/>
            </a:avLst>
          </a:prstGeom>
          <a:solidFill>
            <a:schemeClr val="accent2"/>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16" name="AutoShape 54"/>
          <p:cNvSpPr>
            <a:spLocks noChangeArrowheads="1"/>
          </p:cNvSpPr>
          <p:nvPr/>
        </p:nvSpPr>
        <p:spPr bwMode="auto">
          <a:xfrm>
            <a:off x="5257800" y="838200"/>
            <a:ext cx="254000" cy="787400"/>
          </a:xfrm>
          <a:prstGeom prst="upArrow">
            <a:avLst>
              <a:gd name="adj1" fmla="val 50000"/>
              <a:gd name="adj2" fmla="val 77500"/>
            </a:avLst>
          </a:prstGeom>
          <a:solidFill>
            <a:schemeClr val="accent2"/>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17" name="AutoShape 55"/>
          <p:cNvSpPr>
            <a:spLocks noChangeArrowheads="1"/>
          </p:cNvSpPr>
          <p:nvPr/>
        </p:nvSpPr>
        <p:spPr bwMode="auto">
          <a:xfrm rot="10800000">
            <a:off x="6400800" y="5334000"/>
            <a:ext cx="254000" cy="787400"/>
          </a:xfrm>
          <a:prstGeom prst="upArrow">
            <a:avLst>
              <a:gd name="adj1" fmla="val 50000"/>
              <a:gd name="adj2" fmla="val 77500"/>
            </a:avLst>
          </a:prstGeom>
          <a:solidFill>
            <a:srgbClr val="FF0000"/>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18" name="AutoShape 56"/>
          <p:cNvSpPr>
            <a:spLocks noChangeArrowheads="1"/>
          </p:cNvSpPr>
          <p:nvPr/>
        </p:nvSpPr>
        <p:spPr bwMode="auto">
          <a:xfrm rot="10800000">
            <a:off x="4114800" y="914400"/>
            <a:ext cx="254000" cy="787400"/>
          </a:xfrm>
          <a:prstGeom prst="upArrow">
            <a:avLst>
              <a:gd name="adj1" fmla="val 50000"/>
              <a:gd name="adj2" fmla="val 77500"/>
            </a:avLst>
          </a:prstGeom>
          <a:solidFill>
            <a:schemeClr val="accent2"/>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26" name="Oval 86"/>
          <p:cNvSpPr>
            <a:spLocks noChangeArrowheads="1"/>
          </p:cNvSpPr>
          <p:nvPr/>
        </p:nvSpPr>
        <p:spPr bwMode="auto">
          <a:xfrm>
            <a:off x="6248400" y="2362200"/>
            <a:ext cx="914400" cy="533400"/>
          </a:xfrm>
          <a:prstGeom prst="ellipse">
            <a:avLst/>
          </a:prstGeom>
          <a:solidFill>
            <a:srgbClr val="FFFF00"/>
          </a:solidFill>
          <a:ln w="9525">
            <a:solidFill>
              <a:schemeClr val="tx1"/>
            </a:solidFill>
            <a:round/>
            <a:headEnd/>
            <a:tailEnd/>
          </a:ln>
        </p:spPr>
        <p:txBody>
          <a:bodyPr wrap="none" anchor="ctr"/>
          <a:lstStyle/>
          <a:p>
            <a:pPr algn="ctr"/>
            <a:r>
              <a:rPr lang="en-US" sz="2400" b="1" dirty="0">
                <a:latin typeface="Times New Roman" pitchFamily="18" charset="0"/>
              </a:rPr>
              <a:t>1.2 %</a:t>
            </a:r>
          </a:p>
        </p:txBody>
      </p:sp>
      <p:sp>
        <p:nvSpPr>
          <p:cNvPr id="88" name="Rectangle 26"/>
          <p:cNvSpPr>
            <a:spLocks noChangeArrowheads="1"/>
          </p:cNvSpPr>
          <p:nvPr/>
        </p:nvSpPr>
        <p:spPr bwMode="auto">
          <a:xfrm>
            <a:off x="4724400" y="2438400"/>
            <a:ext cx="76200" cy="3810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89" name="Rectangle 26"/>
          <p:cNvSpPr>
            <a:spLocks noChangeArrowheads="1"/>
          </p:cNvSpPr>
          <p:nvPr/>
        </p:nvSpPr>
        <p:spPr bwMode="auto">
          <a:xfrm>
            <a:off x="5867400" y="2438400"/>
            <a:ext cx="76200" cy="3810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91" name="Rectangle 26"/>
          <p:cNvSpPr>
            <a:spLocks noChangeArrowheads="1"/>
          </p:cNvSpPr>
          <p:nvPr/>
        </p:nvSpPr>
        <p:spPr bwMode="auto">
          <a:xfrm>
            <a:off x="5867400" y="5105400"/>
            <a:ext cx="76200" cy="3048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92" name="Rectangle 26"/>
          <p:cNvSpPr>
            <a:spLocks noChangeArrowheads="1"/>
          </p:cNvSpPr>
          <p:nvPr/>
        </p:nvSpPr>
        <p:spPr bwMode="auto">
          <a:xfrm>
            <a:off x="5867400" y="3810000"/>
            <a:ext cx="76200" cy="3048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93" name="Rectangle 26"/>
          <p:cNvSpPr>
            <a:spLocks noChangeArrowheads="1"/>
          </p:cNvSpPr>
          <p:nvPr/>
        </p:nvSpPr>
        <p:spPr bwMode="auto">
          <a:xfrm>
            <a:off x="4724400" y="990600"/>
            <a:ext cx="76200" cy="4572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94" name="Rectangle 26"/>
          <p:cNvSpPr>
            <a:spLocks noChangeArrowheads="1"/>
          </p:cNvSpPr>
          <p:nvPr/>
        </p:nvSpPr>
        <p:spPr bwMode="auto">
          <a:xfrm>
            <a:off x="5867400" y="990600"/>
            <a:ext cx="76200" cy="4572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95" name="Rectangle 4"/>
          <p:cNvSpPr>
            <a:spLocks noChangeArrowheads="1"/>
          </p:cNvSpPr>
          <p:nvPr/>
        </p:nvSpPr>
        <p:spPr bwMode="auto">
          <a:xfrm>
            <a:off x="5562600" y="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96" name="Rectangle 4"/>
          <p:cNvSpPr>
            <a:spLocks noChangeArrowheads="1"/>
          </p:cNvSpPr>
          <p:nvPr/>
        </p:nvSpPr>
        <p:spPr bwMode="auto">
          <a:xfrm>
            <a:off x="4419600" y="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97" name="Line 25"/>
          <p:cNvSpPr>
            <a:spLocks noChangeShapeType="1"/>
          </p:cNvSpPr>
          <p:nvPr/>
        </p:nvSpPr>
        <p:spPr bwMode="auto">
          <a:xfrm>
            <a:off x="4038600" y="0"/>
            <a:ext cx="0" cy="6477000"/>
          </a:xfrm>
          <a:prstGeom prst="line">
            <a:avLst/>
          </a:prstGeom>
          <a:noFill/>
          <a:ln w="28575">
            <a:solidFill>
              <a:schemeClr val="tx1"/>
            </a:solidFill>
            <a:round/>
            <a:headEnd/>
            <a:tailEnd/>
          </a:ln>
        </p:spPr>
        <p:txBody>
          <a:bodyPr wrap="none" anchor="ctr"/>
          <a:lstStyle/>
          <a:p>
            <a:endParaRPr lang="en-US" dirty="0"/>
          </a:p>
        </p:txBody>
      </p:sp>
      <p:sp>
        <p:nvSpPr>
          <p:cNvPr id="98" name="AutoShape 56"/>
          <p:cNvSpPr>
            <a:spLocks noChangeArrowheads="1"/>
          </p:cNvSpPr>
          <p:nvPr/>
        </p:nvSpPr>
        <p:spPr bwMode="auto">
          <a:xfrm rot="10800000">
            <a:off x="6400800" y="914400"/>
            <a:ext cx="254000" cy="787400"/>
          </a:xfrm>
          <a:prstGeom prst="upArrow">
            <a:avLst>
              <a:gd name="adj1" fmla="val 50000"/>
              <a:gd name="adj2" fmla="val 77500"/>
            </a:avLst>
          </a:prstGeom>
          <a:solidFill>
            <a:srgbClr val="FF0000"/>
          </a:solidFill>
          <a:ln w="9525">
            <a:solidFill>
              <a:schemeClr val="tx1"/>
            </a:solidFill>
            <a:miter lim="800000"/>
            <a:headEnd/>
            <a:tailEnd/>
          </a:ln>
        </p:spPr>
        <p:txBody>
          <a:bodyPr wrap="none" anchor="ctr"/>
          <a:lstStyle/>
          <a:p>
            <a:endParaRPr lang="en-US" dirty="0">
              <a:latin typeface="Tahoma" pitchFamily="34" charset="0"/>
            </a:endParaRPr>
          </a:p>
        </p:txBody>
      </p:sp>
      <p:sp>
        <p:nvSpPr>
          <p:cNvPr id="99" name="AutoShape 56"/>
          <p:cNvSpPr>
            <a:spLocks noChangeArrowheads="1"/>
          </p:cNvSpPr>
          <p:nvPr/>
        </p:nvSpPr>
        <p:spPr bwMode="auto">
          <a:xfrm rot="10800000">
            <a:off x="4114800" y="5410200"/>
            <a:ext cx="254000" cy="787400"/>
          </a:xfrm>
          <a:prstGeom prst="upArrow">
            <a:avLst>
              <a:gd name="adj1" fmla="val 50000"/>
              <a:gd name="adj2" fmla="val 77500"/>
            </a:avLst>
          </a:prstGeom>
          <a:solidFill>
            <a:schemeClr val="accent2"/>
          </a:solidFill>
          <a:ln w="9525">
            <a:solidFill>
              <a:schemeClr val="tx1"/>
            </a:solidFill>
            <a:miter lim="800000"/>
            <a:headEnd/>
            <a:tailEnd/>
          </a:ln>
        </p:spPr>
        <p:txBody>
          <a:bodyPr wrap="none" anchor="ctr"/>
          <a:lstStyle/>
          <a:p>
            <a:endParaRPr lang="en-US" dirty="0">
              <a:latin typeface="Tahoma" pitchFamily="34" charset="0"/>
            </a:endParaRPr>
          </a:p>
        </p:txBody>
      </p:sp>
      <p:sp>
        <p:nvSpPr>
          <p:cNvPr id="100" name="Line 84"/>
          <p:cNvSpPr>
            <a:spLocks noChangeShapeType="1"/>
          </p:cNvSpPr>
          <p:nvPr/>
        </p:nvSpPr>
        <p:spPr bwMode="auto">
          <a:xfrm>
            <a:off x="4191000" y="0"/>
            <a:ext cx="0" cy="6477000"/>
          </a:xfrm>
          <a:prstGeom prst="line">
            <a:avLst/>
          </a:prstGeom>
          <a:noFill/>
          <a:ln w="76200">
            <a:solidFill>
              <a:schemeClr val="tx1"/>
            </a:solidFill>
            <a:round/>
            <a:headEnd/>
            <a:tailEnd/>
          </a:ln>
        </p:spPr>
        <p:txBody>
          <a:bodyPr wrap="none" anchor="ctr"/>
          <a:lstStyle/>
          <a:p>
            <a:endParaRPr lang="en-US" dirty="0"/>
          </a:p>
        </p:txBody>
      </p:sp>
      <p:sp>
        <p:nvSpPr>
          <p:cNvPr id="101" name="Line 25"/>
          <p:cNvSpPr>
            <a:spLocks noChangeShapeType="1"/>
          </p:cNvSpPr>
          <p:nvPr/>
        </p:nvSpPr>
        <p:spPr bwMode="auto">
          <a:xfrm>
            <a:off x="5334000" y="0"/>
            <a:ext cx="0" cy="6477000"/>
          </a:xfrm>
          <a:prstGeom prst="line">
            <a:avLst/>
          </a:prstGeom>
          <a:noFill/>
          <a:ln w="28575">
            <a:solidFill>
              <a:schemeClr val="tx1"/>
            </a:solidFill>
            <a:round/>
            <a:headEnd/>
            <a:tailEnd/>
          </a:ln>
        </p:spPr>
        <p:txBody>
          <a:bodyPr wrap="none" anchor="ctr"/>
          <a:lstStyle/>
          <a:p>
            <a:endParaRPr lang="en-US" dirty="0"/>
          </a:p>
        </p:txBody>
      </p:sp>
      <p:sp>
        <p:nvSpPr>
          <p:cNvPr id="102" name="Line 25"/>
          <p:cNvSpPr>
            <a:spLocks noChangeShapeType="1"/>
          </p:cNvSpPr>
          <p:nvPr/>
        </p:nvSpPr>
        <p:spPr bwMode="auto">
          <a:xfrm flipH="1">
            <a:off x="5257800" y="6324600"/>
            <a:ext cx="152400" cy="0"/>
          </a:xfrm>
          <a:prstGeom prst="line">
            <a:avLst/>
          </a:prstGeom>
          <a:noFill/>
          <a:ln w="28575">
            <a:solidFill>
              <a:schemeClr val="tx1"/>
            </a:solidFill>
            <a:round/>
            <a:headEnd/>
            <a:tailEnd/>
          </a:ln>
        </p:spPr>
        <p:txBody>
          <a:bodyPr wrap="none" anchor="ctr"/>
          <a:lstStyle/>
          <a:p>
            <a:endParaRPr lang="en-US" dirty="0"/>
          </a:p>
        </p:txBody>
      </p:sp>
      <p:sp>
        <p:nvSpPr>
          <p:cNvPr id="103" name="Line 25"/>
          <p:cNvSpPr>
            <a:spLocks noChangeShapeType="1"/>
          </p:cNvSpPr>
          <p:nvPr/>
        </p:nvSpPr>
        <p:spPr bwMode="auto">
          <a:xfrm flipH="1">
            <a:off x="5257800" y="6096000"/>
            <a:ext cx="152400" cy="0"/>
          </a:xfrm>
          <a:prstGeom prst="line">
            <a:avLst/>
          </a:prstGeom>
          <a:noFill/>
          <a:ln w="28575">
            <a:solidFill>
              <a:schemeClr val="tx1"/>
            </a:solidFill>
            <a:round/>
            <a:headEnd/>
            <a:tailEnd/>
          </a:ln>
        </p:spPr>
        <p:txBody>
          <a:bodyPr wrap="none" anchor="ctr"/>
          <a:lstStyle/>
          <a:p>
            <a:endParaRPr lang="en-US" dirty="0"/>
          </a:p>
        </p:txBody>
      </p:sp>
      <p:sp>
        <p:nvSpPr>
          <p:cNvPr id="104" name="Line 25"/>
          <p:cNvSpPr>
            <a:spLocks noChangeShapeType="1"/>
          </p:cNvSpPr>
          <p:nvPr/>
        </p:nvSpPr>
        <p:spPr bwMode="auto">
          <a:xfrm flipH="1">
            <a:off x="5257800" y="5867400"/>
            <a:ext cx="152400" cy="0"/>
          </a:xfrm>
          <a:prstGeom prst="line">
            <a:avLst/>
          </a:prstGeom>
          <a:noFill/>
          <a:ln w="28575">
            <a:solidFill>
              <a:schemeClr val="tx1"/>
            </a:solidFill>
            <a:round/>
            <a:headEnd/>
            <a:tailEnd/>
          </a:ln>
        </p:spPr>
        <p:txBody>
          <a:bodyPr wrap="none" anchor="ctr"/>
          <a:lstStyle/>
          <a:p>
            <a:endParaRPr lang="en-US" dirty="0"/>
          </a:p>
        </p:txBody>
      </p:sp>
      <p:sp>
        <p:nvSpPr>
          <p:cNvPr id="105" name="Line 25"/>
          <p:cNvSpPr>
            <a:spLocks noChangeShapeType="1"/>
          </p:cNvSpPr>
          <p:nvPr/>
        </p:nvSpPr>
        <p:spPr bwMode="auto">
          <a:xfrm flipH="1">
            <a:off x="5257800" y="5638800"/>
            <a:ext cx="152400" cy="0"/>
          </a:xfrm>
          <a:prstGeom prst="line">
            <a:avLst/>
          </a:prstGeom>
          <a:noFill/>
          <a:ln w="28575">
            <a:solidFill>
              <a:schemeClr val="tx1"/>
            </a:solidFill>
            <a:round/>
            <a:headEnd/>
            <a:tailEnd/>
          </a:ln>
        </p:spPr>
        <p:txBody>
          <a:bodyPr wrap="none" anchor="ctr"/>
          <a:lstStyle/>
          <a:p>
            <a:endParaRPr lang="en-US" dirty="0"/>
          </a:p>
        </p:txBody>
      </p:sp>
      <p:sp>
        <p:nvSpPr>
          <p:cNvPr id="106" name="Line 25"/>
          <p:cNvSpPr>
            <a:spLocks noChangeShapeType="1"/>
          </p:cNvSpPr>
          <p:nvPr/>
        </p:nvSpPr>
        <p:spPr bwMode="auto">
          <a:xfrm flipH="1">
            <a:off x="5257800" y="5410200"/>
            <a:ext cx="152400" cy="0"/>
          </a:xfrm>
          <a:prstGeom prst="line">
            <a:avLst/>
          </a:prstGeom>
          <a:noFill/>
          <a:ln w="28575">
            <a:solidFill>
              <a:schemeClr val="tx1"/>
            </a:solidFill>
            <a:round/>
            <a:headEnd/>
            <a:tailEnd/>
          </a:ln>
        </p:spPr>
        <p:txBody>
          <a:bodyPr wrap="none" anchor="ctr"/>
          <a:lstStyle/>
          <a:p>
            <a:endParaRPr lang="en-US" dirty="0"/>
          </a:p>
        </p:txBody>
      </p:sp>
      <p:sp>
        <p:nvSpPr>
          <p:cNvPr id="107" name="Line 25"/>
          <p:cNvSpPr>
            <a:spLocks noChangeShapeType="1"/>
          </p:cNvSpPr>
          <p:nvPr/>
        </p:nvSpPr>
        <p:spPr bwMode="auto">
          <a:xfrm flipH="1">
            <a:off x="5257800" y="5181600"/>
            <a:ext cx="152400" cy="0"/>
          </a:xfrm>
          <a:prstGeom prst="line">
            <a:avLst/>
          </a:prstGeom>
          <a:noFill/>
          <a:ln w="28575">
            <a:solidFill>
              <a:schemeClr val="tx1"/>
            </a:solidFill>
            <a:round/>
            <a:headEnd/>
            <a:tailEnd/>
          </a:ln>
        </p:spPr>
        <p:txBody>
          <a:bodyPr wrap="none" anchor="ctr"/>
          <a:lstStyle/>
          <a:p>
            <a:endParaRPr lang="en-US" dirty="0"/>
          </a:p>
        </p:txBody>
      </p:sp>
      <p:sp>
        <p:nvSpPr>
          <p:cNvPr id="108" name="Line 25"/>
          <p:cNvSpPr>
            <a:spLocks noChangeShapeType="1"/>
          </p:cNvSpPr>
          <p:nvPr/>
        </p:nvSpPr>
        <p:spPr bwMode="auto">
          <a:xfrm flipH="1">
            <a:off x="5257800" y="4724400"/>
            <a:ext cx="152400" cy="0"/>
          </a:xfrm>
          <a:prstGeom prst="line">
            <a:avLst/>
          </a:prstGeom>
          <a:noFill/>
          <a:ln w="28575">
            <a:solidFill>
              <a:schemeClr val="tx1"/>
            </a:solidFill>
            <a:round/>
            <a:headEnd/>
            <a:tailEnd/>
          </a:ln>
        </p:spPr>
        <p:txBody>
          <a:bodyPr wrap="none" anchor="ctr"/>
          <a:lstStyle/>
          <a:p>
            <a:endParaRPr lang="en-US" dirty="0"/>
          </a:p>
        </p:txBody>
      </p:sp>
      <p:sp>
        <p:nvSpPr>
          <p:cNvPr id="109" name="Line 25"/>
          <p:cNvSpPr>
            <a:spLocks noChangeShapeType="1"/>
          </p:cNvSpPr>
          <p:nvPr/>
        </p:nvSpPr>
        <p:spPr bwMode="auto">
          <a:xfrm flipH="1">
            <a:off x="5257800" y="4419600"/>
            <a:ext cx="152400" cy="0"/>
          </a:xfrm>
          <a:prstGeom prst="line">
            <a:avLst/>
          </a:prstGeom>
          <a:noFill/>
          <a:ln w="28575">
            <a:solidFill>
              <a:schemeClr val="tx1"/>
            </a:solidFill>
            <a:round/>
            <a:headEnd/>
            <a:tailEnd/>
          </a:ln>
        </p:spPr>
        <p:txBody>
          <a:bodyPr wrap="none" anchor="ctr"/>
          <a:lstStyle/>
          <a:p>
            <a:endParaRPr lang="en-US" dirty="0"/>
          </a:p>
        </p:txBody>
      </p:sp>
      <p:sp>
        <p:nvSpPr>
          <p:cNvPr id="110" name="Line 25"/>
          <p:cNvSpPr>
            <a:spLocks noChangeShapeType="1"/>
          </p:cNvSpPr>
          <p:nvPr/>
        </p:nvSpPr>
        <p:spPr bwMode="auto">
          <a:xfrm flipH="1">
            <a:off x="5257800" y="4191000"/>
            <a:ext cx="152400" cy="0"/>
          </a:xfrm>
          <a:prstGeom prst="line">
            <a:avLst/>
          </a:prstGeom>
          <a:noFill/>
          <a:ln w="28575">
            <a:solidFill>
              <a:schemeClr val="tx1"/>
            </a:solidFill>
            <a:round/>
            <a:headEnd/>
            <a:tailEnd/>
          </a:ln>
        </p:spPr>
        <p:txBody>
          <a:bodyPr wrap="none" anchor="ctr"/>
          <a:lstStyle/>
          <a:p>
            <a:endParaRPr lang="en-US" dirty="0"/>
          </a:p>
        </p:txBody>
      </p:sp>
      <p:sp>
        <p:nvSpPr>
          <p:cNvPr id="111" name="Line 25"/>
          <p:cNvSpPr>
            <a:spLocks noChangeShapeType="1"/>
          </p:cNvSpPr>
          <p:nvPr/>
        </p:nvSpPr>
        <p:spPr bwMode="auto">
          <a:xfrm flipH="1">
            <a:off x="5257800" y="4953000"/>
            <a:ext cx="152400" cy="0"/>
          </a:xfrm>
          <a:prstGeom prst="line">
            <a:avLst/>
          </a:prstGeom>
          <a:noFill/>
          <a:ln w="28575">
            <a:solidFill>
              <a:schemeClr val="tx1"/>
            </a:solidFill>
            <a:round/>
            <a:headEnd/>
            <a:tailEnd/>
          </a:ln>
        </p:spPr>
        <p:txBody>
          <a:bodyPr wrap="none" anchor="ctr"/>
          <a:lstStyle/>
          <a:p>
            <a:endParaRPr lang="en-US" dirty="0"/>
          </a:p>
        </p:txBody>
      </p:sp>
      <p:sp>
        <p:nvSpPr>
          <p:cNvPr id="112" name="Line 25"/>
          <p:cNvSpPr>
            <a:spLocks noChangeShapeType="1"/>
          </p:cNvSpPr>
          <p:nvPr/>
        </p:nvSpPr>
        <p:spPr bwMode="auto">
          <a:xfrm flipH="1">
            <a:off x="5257800" y="3581400"/>
            <a:ext cx="152400" cy="0"/>
          </a:xfrm>
          <a:prstGeom prst="line">
            <a:avLst/>
          </a:prstGeom>
          <a:noFill/>
          <a:ln w="28575">
            <a:solidFill>
              <a:schemeClr val="tx1"/>
            </a:solidFill>
            <a:round/>
            <a:headEnd/>
            <a:tailEnd/>
          </a:ln>
        </p:spPr>
        <p:txBody>
          <a:bodyPr wrap="none" anchor="ctr"/>
          <a:lstStyle/>
          <a:p>
            <a:endParaRPr lang="en-US" dirty="0"/>
          </a:p>
        </p:txBody>
      </p:sp>
      <p:sp>
        <p:nvSpPr>
          <p:cNvPr id="113" name="Line 25"/>
          <p:cNvSpPr>
            <a:spLocks noChangeShapeType="1"/>
          </p:cNvSpPr>
          <p:nvPr/>
        </p:nvSpPr>
        <p:spPr bwMode="auto">
          <a:xfrm flipH="1">
            <a:off x="5257800" y="3276600"/>
            <a:ext cx="152400" cy="0"/>
          </a:xfrm>
          <a:prstGeom prst="line">
            <a:avLst/>
          </a:prstGeom>
          <a:noFill/>
          <a:ln w="28575">
            <a:solidFill>
              <a:schemeClr val="tx1"/>
            </a:solidFill>
            <a:round/>
            <a:headEnd/>
            <a:tailEnd/>
          </a:ln>
        </p:spPr>
        <p:txBody>
          <a:bodyPr wrap="none" anchor="ctr"/>
          <a:lstStyle/>
          <a:p>
            <a:endParaRPr lang="en-US" dirty="0"/>
          </a:p>
        </p:txBody>
      </p:sp>
      <p:sp>
        <p:nvSpPr>
          <p:cNvPr id="114" name="Line 25"/>
          <p:cNvSpPr>
            <a:spLocks noChangeShapeType="1"/>
          </p:cNvSpPr>
          <p:nvPr/>
        </p:nvSpPr>
        <p:spPr bwMode="auto">
          <a:xfrm flipH="1">
            <a:off x="5257800" y="3886200"/>
            <a:ext cx="152400" cy="0"/>
          </a:xfrm>
          <a:prstGeom prst="line">
            <a:avLst/>
          </a:prstGeom>
          <a:noFill/>
          <a:ln w="28575">
            <a:solidFill>
              <a:schemeClr val="tx1"/>
            </a:solidFill>
            <a:round/>
            <a:headEnd/>
            <a:tailEnd/>
          </a:ln>
        </p:spPr>
        <p:txBody>
          <a:bodyPr wrap="none" anchor="ctr"/>
          <a:lstStyle/>
          <a:p>
            <a:endParaRPr lang="en-US" dirty="0"/>
          </a:p>
        </p:txBody>
      </p:sp>
      <p:sp>
        <p:nvSpPr>
          <p:cNvPr id="115" name="Line 25"/>
          <p:cNvSpPr>
            <a:spLocks noChangeShapeType="1"/>
          </p:cNvSpPr>
          <p:nvPr/>
        </p:nvSpPr>
        <p:spPr bwMode="auto">
          <a:xfrm flipH="1">
            <a:off x="5260676" y="2618117"/>
            <a:ext cx="152400" cy="0"/>
          </a:xfrm>
          <a:prstGeom prst="line">
            <a:avLst/>
          </a:prstGeom>
          <a:noFill/>
          <a:ln w="28575">
            <a:solidFill>
              <a:schemeClr val="tx1"/>
            </a:solidFill>
            <a:round/>
            <a:headEnd/>
            <a:tailEnd/>
          </a:ln>
        </p:spPr>
        <p:txBody>
          <a:bodyPr wrap="none" anchor="ctr"/>
          <a:lstStyle/>
          <a:p>
            <a:endParaRPr lang="en-US" dirty="0"/>
          </a:p>
        </p:txBody>
      </p:sp>
      <p:sp>
        <p:nvSpPr>
          <p:cNvPr id="116" name="Line 25"/>
          <p:cNvSpPr>
            <a:spLocks noChangeShapeType="1"/>
          </p:cNvSpPr>
          <p:nvPr/>
        </p:nvSpPr>
        <p:spPr bwMode="auto">
          <a:xfrm flipH="1">
            <a:off x="5257800" y="2286000"/>
            <a:ext cx="152400" cy="0"/>
          </a:xfrm>
          <a:prstGeom prst="line">
            <a:avLst/>
          </a:prstGeom>
          <a:noFill/>
          <a:ln w="28575">
            <a:solidFill>
              <a:schemeClr val="tx1"/>
            </a:solidFill>
            <a:round/>
            <a:headEnd/>
            <a:tailEnd/>
          </a:ln>
        </p:spPr>
        <p:txBody>
          <a:bodyPr wrap="none" anchor="ctr"/>
          <a:lstStyle/>
          <a:p>
            <a:endParaRPr lang="en-US" dirty="0"/>
          </a:p>
        </p:txBody>
      </p:sp>
      <p:sp>
        <p:nvSpPr>
          <p:cNvPr id="117" name="Line 25"/>
          <p:cNvSpPr>
            <a:spLocks noChangeShapeType="1"/>
          </p:cNvSpPr>
          <p:nvPr/>
        </p:nvSpPr>
        <p:spPr bwMode="auto">
          <a:xfrm flipH="1">
            <a:off x="5257800" y="2971800"/>
            <a:ext cx="152400" cy="0"/>
          </a:xfrm>
          <a:prstGeom prst="line">
            <a:avLst/>
          </a:prstGeom>
          <a:noFill/>
          <a:ln w="28575">
            <a:solidFill>
              <a:schemeClr val="tx1"/>
            </a:solidFill>
            <a:round/>
            <a:headEnd/>
            <a:tailEnd/>
          </a:ln>
        </p:spPr>
        <p:txBody>
          <a:bodyPr wrap="none" anchor="ctr"/>
          <a:lstStyle/>
          <a:p>
            <a:endParaRPr lang="en-US" dirty="0"/>
          </a:p>
        </p:txBody>
      </p:sp>
      <p:sp>
        <p:nvSpPr>
          <p:cNvPr id="118" name="Line 25"/>
          <p:cNvSpPr>
            <a:spLocks noChangeShapeType="1"/>
          </p:cNvSpPr>
          <p:nvPr/>
        </p:nvSpPr>
        <p:spPr bwMode="auto">
          <a:xfrm flipH="1">
            <a:off x="5257800" y="1219200"/>
            <a:ext cx="152400" cy="0"/>
          </a:xfrm>
          <a:prstGeom prst="line">
            <a:avLst/>
          </a:prstGeom>
          <a:noFill/>
          <a:ln w="28575">
            <a:solidFill>
              <a:schemeClr val="tx1"/>
            </a:solidFill>
            <a:round/>
            <a:headEnd/>
            <a:tailEnd/>
          </a:ln>
        </p:spPr>
        <p:txBody>
          <a:bodyPr wrap="none" anchor="ctr"/>
          <a:lstStyle/>
          <a:p>
            <a:endParaRPr lang="en-US" dirty="0"/>
          </a:p>
        </p:txBody>
      </p:sp>
      <p:sp>
        <p:nvSpPr>
          <p:cNvPr id="119" name="Line 25"/>
          <p:cNvSpPr>
            <a:spLocks noChangeShapeType="1"/>
          </p:cNvSpPr>
          <p:nvPr/>
        </p:nvSpPr>
        <p:spPr bwMode="auto">
          <a:xfrm flipH="1">
            <a:off x="5257800" y="1524000"/>
            <a:ext cx="152400" cy="0"/>
          </a:xfrm>
          <a:prstGeom prst="line">
            <a:avLst/>
          </a:prstGeom>
          <a:noFill/>
          <a:ln w="28575">
            <a:solidFill>
              <a:schemeClr val="tx1"/>
            </a:solidFill>
            <a:round/>
            <a:headEnd/>
            <a:tailEnd/>
          </a:ln>
        </p:spPr>
        <p:txBody>
          <a:bodyPr wrap="none" anchor="ctr"/>
          <a:lstStyle/>
          <a:p>
            <a:endParaRPr lang="en-US" dirty="0"/>
          </a:p>
        </p:txBody>
      </p:sp>
      <p:sp>
        <p:nvSpPr>
          <p:cNvPr id="120" name="Line 25"/>
          <p:cNvSpPr>
            <a:spLocks noChangeShapeType="1"/>
          </p:cNvSpPr>
          <p:nvPr/>
        </p:nvSpPr>
        <p:spPr bwMode="auto">
          <a:xfrm flipH="1">
            <a:off x="5257800" y="1905000"/>
            <a:ext cx="152400" cy="0"/>
          </a:xfrm>
          <a:prstGeom prst="line">
            <a:avLst/>
          </a:prstGeom>
          <a:noFill/>
          <a:ln w="28575">
            <a:solidFill>
              <a:schemeClr val="tx1"/>
            </a:solidFill>
            <a:round/>
            <a:headEnd/>
            <a:tailEnd/>
          </a:ln>
        </p:spPr>
        <p:txBody>
          <a:bodyPr wrap="none" anchor="ctr"/>
          <a:lstStyle/>
          <a:p>
            <a:endParaRPr lang="en-US" dirty="0"/>
          </a:p>
        </p:txBody>
      </p:sp>
      <p:sp>
        <p:nvSpPr>
          <p:cNvPr id="121" name="Line 25"/>
          <p:cNvSpPr>
            <a:spLocks noChangeShapeType="1"/>
          </p:cNvSpPr>
          <p:nvPr/>
        </p:nvSpPr>
        <p:spPr bwMode="auto">
          <a:xfrm flipH="1">
            <a:off x="5257800" y="609600"/>
            <a:ext cx="152400" cy="0"/>
          </a:xfrm>
          <a:prstGeom prst="line">
            <a:avLst/>
          </a:prstGeom>
          <a:noFill/>
          <a:ln w="28575">
            <a:solidFill>
              <a:schemeClr val="tx1"/>
            </a:solidFill>
            <a:round/>
            <a:headEnd/>
            <a:tailEnd/>
          </a:ln>
        </p:spPr>
        <p:txBody>
          <a:bodyPr wrap="none" anchor="ctr"/>
          <a:lstStyle/>
          <a:p>
            <a:endParaRPr lang="en-US" dirty="0"/>
          </a:p>
        </p:txBody>
      </p:sp>
      <p:sp>
        <p:nvSpPr>
          <p:cNvPr id="122" name="Line 25"/>
          <p:cNvSpPr>
            <a:spLocks noChangeShapeType="1"/>
          </p:cNvSpPr>
          <p:nvPr/>
        </p:nvSpPr>
        <p:spPr bwMode="auto">
          <a:xfrm flipH="1">
            <a:off x="5257800" y="304800"/>
            <a:ext cx="152400" cy="0"/>
          </a:xfrm>
          <a:prstGeom prst="line">
            <a:avLst/>
          </a:prstGeom>
          <a:noFill/>
          <a:ln w="28575">
            <a:solidFill>
              <a:schemeClr val="tx1"/>
            </a:solidFill>
            <a:round/>
            <a:headEnd/>
            <a:tailEnd/>
          </a:ln>
        </p:spPr>
        <p:txBody>
          <a:bodyPr wrap="none" anchor="ctr"/>
          <a:lstStyle/>
          <a:p>
            <a:endParaRPr lang="en-US" dirty="0"/>
          </a:p>
        </p:txBody>
      </p:sp>
      <p:sp>
        <p:nvSpPr>
          <p:cNvPr id="123" name="Line 25"/>
          <p:cNvSpPr>
            <a:spLocks noChangeShapeType="1"/>
          </p:cNvSpPr>
          <p:nvPr/>
        </p:nvSpPr>
        <p:spPr bwMode="auto">
          <a:xfrm flipH="1">
            <a:off x="5257800" y="914400"/>
            <a:ext cx="152400" cy="0"/>
          </a:xfrm>
          <a:prstGeom prst="line">
            <a:avLst/>
          </a:prstGeom>
          <a:noFill/>
          <a:ln w="28575">
            <a:solidFill>
              <a:schemeClr val="tx1"/>
            </a:solidFill>
            <a:round/>
            <a:headEnd/>
            <a:tailEnd/>
          </a:ln>
        </p:spPr>
        <p:txBody>
          <a:bodyPr wrap="none" anchor="ctr"/>
          <a:lstStyle/>
          <a:p>
            <a:endParaRPr lang="en-US" dirty="0"/>
          </a:p>
        </p:txBody>
      </p:sp>
      <p:sp>
        <p:nvSpPr>
          <p:cNvPr id="124" name="Line 25"/>
          <p:cNvSpPr>
            <a:spLocks noChangeShapeType="1"/>
          </p:cNvSpPr>
          <p:nvPr/>
        </p:nvSpPr>
        <p:spPr bwMode="auto">
          <a:xfrm flipH="1">
            <a:off x="5257800" y="0"/>
            <a:ext cx="152400" cy="0"/>
          </a:xfrm>
          <a:prstGeom prst="line">
            <a:avLst/>
          </a:prstGeom>
          <a:noFill/>
          <a:ln w="28575">
            <a:solidFill>
              <a:schemeClr val="tx1"/>
            </a:solidFill>
            <a:round/>
            <a:headEnd/>
            <a:tailEnd/>
          </a:ln>
        </p:spPr>
        <p:txBody>
          <a:bodyPr wrap="none" anchor="ctr"/>
          <a:lstStyle/>
          <a:p>
            <a:endParaRPr lang="en-US" dirty="0"/>
          </a:p>
        </p:txBody>
      </p:sp>
      <p:sp>
        <p:nvSpPr>
          <p:cNvPr id="56" name="Rectangle 55"/>
          <p:cNvSpPr/>
          <p:nvPr/>
        </p:nvSpPr>
        <p:spPr>
          <a:xfrm>
            <a:off x="7391400" y="2286001"/>
            <a:ext cx="3200400" cy="1384995"/>
          </a:xfrm>
          <a:prstGeom prst="rect">
            <a:avLst/>
          </a:prstGeom>
        </p:spPr>
        <p:txBody>
          <a:bodyPr wrap="square">
            <a:spAutoFit/>
          </a:bodyPr>
          <a:lstStyle/>
          <a:p>
            <a:pPr marL="457200" indent="-457200">
              <a:spcBef>
                <a:spcPct val="50000"/>
              </a:spcBef>
              <a:buAutoNum type="arabicPeriod"/>
            </a:pPr>
            <a:r>
              <a:rPr lang="en-US" sz="2400" dirty="0">
                <a:latin typeface="Times New Roman" pitchFamily="18" charset="0"/>
              </a:rPr>
              <a:t>Notify supervisor, get help</a:t>
            </a:r>
          </a:p>
          <a:p>
            <a:pPr marL="457200" indent="-457200">
              <a:spcBef>
                <a:spcPct val="50000"/>
              </a:spcBef>
              <a:buAutoNum type="arabicPeriod"/>
            </a:pPr>
            <a:r>
              <a:rPr lang="en-US" sz="2400" dirty="0">
                <a:latin typeface="Times New Roman" pitchFamily="18" charset="0"/>
              </a:rPr>
              <a:t>Improve ventilation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 calcmode="lin" valueType="num">
                                      <p:cBhvr additive="base">
                                        <p:cTn id="7"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
                                            <p:txEl>
                                              <p:pRg st="1" end="1"/>
                                            </p:txEl>
                                          </p:spTgt>
                                        </p:tgtEl>
                                        <p:attrNameLst>
                                          <p:attrName>style.visibility</p:attrName>
                                        </p:attrNameLst>
                                      </p:cBhvr>
                                      <p:to>
                                        <p:strVal val="visible"/>
                                      </p:to>
                                    </p:set>
                                    <p:anim calcmode="lin" valueType="num">
                                      <p:cBhvr additive="base">
                                        <p:cTn id="13" dur="500" fill="hold"/>
                                        <p:tgtEl>
                                          <p:spTgt spid="5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ChangeArrowheads="1"/>
          </p:cNvSpPr>
          <p:nvPr/>
        </p:nvSpPr>
        <p:spPr bwMode="auto">
          <a:xfrm>
            <a:off x="7772400" y="0"/>
            <a:ext cx="1905000" cy="990600"/>
          </a:xfrm>
          <a:prstGeom prst="rect">
            <a:avLst/>
          </a:prstGeom>
          <a:noFill/>
          <a:ln w="9525">
            <a:noFill/>
            <a:miter lim="800000"/>
            <a:headEnd/>
            <a:tailEnd/>
          </a:ln>
        </p:spPr>
        <p:txBody>
          <a:bodyPr anchor="ctr"/>
          <a:lstStyle/>
          <a:p>
            <a:pPr algn="ctr"/>
            <a:r>
              <a:rPr lang="en-US" sz="2800" b="1" dirty="0">
                <a:solidFill>
                  <a:srgbClr val="FFC000"/>
                </a:solidFill>
                <a:latin typeface="+mj-lt"/>
              </a:rPr>
              <a:t>Methane Example</a:t>
            </a:r>
          </a:p>
        </p:txBody>
      </p:sp>
      <p:sp>
        <p:nvSpPr>
          <p:cNvPr id="105476" name="Rectangle 3"/>
          <p:cNvSpPr>
            <a:spLocks noChangeArrowheads="1"/>
          </p:cNvSpPr>
          <p:nvPr/>
        </p:nvSpPr>
        <p:spPr bwMode="auto">
          <a:xfrm>
            <a:off x="4419600" y="14478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77" name="Rectangle 4"/>
          <p:cNvSpPr>
            <a:spLocks noChangeArrowheads="1"/>
          </p:cNvSpPr>
          <p:nvPr/>
        </p:nvSpPr>
        <p:spPr bwMode="auto">
          <a:xfrm>
            <a:off x="5562600" y="14478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79" name="Rectangle 6"/>
          <p:cNvSpPr>
            <a:spLocks noChangeArrowheads="1"/>
          </p:cNvSpPr>
          <p:nvPr/>
        </p:nvSpPr>
        <p:spPr bwMode="auto">
          <a:xfrm>
            <a:off x="4419600" y="28194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80" name="Rectangle 7"/>
          <p:cNvSpPr>
            <a:spLocks noChangeArrowheads="1"/>
          </p:cNvSpPr>
          <p:nvPr/>
        </p:nvSpPr>
        <p:spPr bwMode="auto">
          <a:xfrm>
            <a:off x="5562600" y="28194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86" name="Rectangle 13"/>
          <p:cNvSpPr>
            <a:spLocks noChangeArrowheads="1"/>
          </p:cNvSpPr>
          <p:nvPr/>
        </p:nvSpPr>
        <p:spPr bwMode="auto">
          <a:xfrm>
            <a:off x="4419600" y="41148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87" name="Rectangle 14"/>
          <p:cNvSpPr>
            <a:spLocks noChangeArrowheads="1"/>
          </p:cNvSpPr>
          <p:nvPr/>
        </p:nvSpPr>
        <p:spPr bwMode="auto">
          <a:xfrm>
            <a:off x="5562600" y="41148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92" name="Rectangle 19"/>
          <p:cNvSpPr>
            <a:spLocks noChangeArrowheads="1"/>
          </p:cNvSpPr>
          <p:nvPr/>
        </p:nvSpPr>
        <p:spPr bwMode="auto">
          <a:xfrm>
            <a:off x="4419600" y="54102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93" name="Rectangle 20"/>
          <p:cNvSpPr>
            <a:spLocks noChangeArrowheads="1"/>
          </p:cNvSpPr>
          <p:nvPr/>
        </p:nvSpPr>
        <p:spPr bwMode="auto">
          <a:xfrm>
            <a:off x="5562600" y="541020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105498" name="Line 25"/>
          <p:cNvSpPr>
            <a:spLocks noChangeShapeType="1"/>
          </p:cNvSpPr>
          <p:nvPr/>
        </p:nvSpPr>
        <p:spPr bwMode="auto">
          <a:xfrm>
            <a:off x="6705600" y="0"/>
            <a:ext cx="0" cy="6477000"/>
          </a:xfrm>
          <a:prstGeom prst="line">
            <a:avLst/>
          </a:prstGeom>
          <a:noFill/>
          <a:ln w="28575">
            <a:solidFill>
              <a:schemeClr val="tx1"/>
            </a:solidFill>
            <a:round/>
            <a:headEnd/>
            <a:tailEnd/>
          </a:ln>
        </p:spPr>
        <p:txBody>
          <a:bodyPr wrap="none" anchor="ctr"/>
          <a:lstStyle/>
          <a:p>
            <a:endParaRPr lang="en-US" dirty="0"/>
          </a:p>
        </p:txBody>
      </p:sp>
      <p:sp>
        <p:nvSpPr>
          <p:cNvPr id="105499" name="Rectangle 26"/>
          <p:cNvSpPr>
            <a:spLocks noChangeArrowheads="1"/>
          </p:cNvSpPr>
          <p:nvPr/>
        </p:nvSpPr>
        <p:spPr bwMode="auto">
          <a:xfrm>
            <a:off x="4724400" y="3810000"/>
            <a:ext cx="76200" cy="3048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00" name="Rectangle 27"/>
          <p:cNvSpPr>
            <a:spLocks noChangeArrowheads="1"/>
          </p:cNvSpPr>
          <p:nvPr/>
        </p:nvSpPr>
        <p:spPr bwMode="auto">
          <a:xfrm>
            <a:off x="4724400" y="5105400"/>
            <a:ext cx="76200" cy="3048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15" name="AutoShape 53"/>
          <p:cNvSpPr>
            <a:spLocks noChangeArrowheads="1"/>
          </p:cNvSpPr>
          <p:nvPr/>
        </p:nvSpPr>
        <p:spPr bwMode="auto">
          <a:xfrm>
            <a:off x="5257800" y="5410200"/>
            <a:ext cx="254000" cy="787400"/>
          </a:xfrm>
          <a:prstGeom prst="upArrow">
            <a:avLst>
              <a:gd name="adj1" fmla="val 50000"/>
              <a:gd name="adj2" fmla="val 77500"/>
            </a:avLst>
          </a:prstGeom>
          <a:solidFill>
            <a:schemeClr val="accent2"/>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16" name="AutoShape 54"/>
          <p:cNvSpPr>
            <a:spLocks noChangeArrowheads="1"/>
          </p:cNvSpPr>
          <p:nvPr/>
        </p:nvSpPr>
        <p:spPr bwMode="auto">
          <a:xfrm>
            <a:off x="5257800" y="838200"/>
            <a:ext cx="254000" cy="787400"/>
          </a:xfrm>
          <a:prstGeom prst="upArrow">
            <a:avLst>
              <a:gd name="adj1" fmla="val 50000"/>
              <a:gd name="adj2" fmla="val 77500"/>
            </a:avLst>
          </a:prstGeom>
          <a:solidFill>
            <a:schemeClr val="accent2"/>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17" name="AutoShape 55"/>
          <p:cNvSpPr>
            <a:spLocks noChangeArrowheads="1"/>
          </p:cNvSpPr>
          <p:nvPr/>
        </p:nvSpPr>
        <p:spPr bwMode="auto">
          <a:xfrm rot="10800000">
            <a:off x="6400800" y="5334000"/>
            <a:ext cx="254000" cy="787400"/>
          </a:xfrm>
          <a:prstGeom prst="upArrow">
            <a:avLst>
              <a:gd name="adj1" fmla="val 50000"/>
              <a:gd name="adj2" fmla="val 77500"/>
            </a:avLst>
          </a:prstGeom>
          <a:solidFill>
            <a:srgbClr val="FF0000"/>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18" name="AutoShape 56"/>
          <p:cNvSpPr>
            <a:spLocks noChangeArrowheads="1"/>
          </p:cNvSpPr>
          <p:nvPr/>
        </p:nvSpPr>
        <p:spPr bwMode="auto">
          <a:xfrm rot="10800000">
            <a:off x="4114800" y="914400"/>
            <a:ext cx="254000" cy="787400"/>
          </a:xfrm>
          <a:prstGeom prst="upArrow">
            <a:avLst>
              <a:gd name="adj1" fmla="val 50000"/>
              <a:gd name="adj2" fmla="val 77500"/>
            </a:avLst>
          </a:prstGeom>
          <a:solidFill>
            <a:schemeClr val="accent2"/>
          </a:solidFill>
          <a:ln w="9525">
            <a:solidFill>
              <a:schemeClr val="tx1"/>
            </a:solidFill>
            <a:miter lim="800000"/>
            <a:headEnd/>
            <a:tailEnd/>
          </a:ln>
        </p:spPr>
        <p:txBody>
          <a:bodyPr wrap="none" anchor="ctr"/>
          <a:lstStyle/>
          <a:p>
            <a:endParaRPr lang="en-US" dirty="0">
              <a:latin typeface="Tahoma" pitchFamily="34" charset="0"/>
            </a:endParaRPr>
          </a:p>
        </p:txBody>
      </p:sp>
      <p:sp>
        <p:nvSpPr>
          <p:cNvPr id="105526" name="Oval 86"/>
          <p:cNvSpPr>
            <a:spLocks noChangeArrowheads="1"/>
          </p:cNvSpPr>
          <p:nvPr/>
        </p:nvSpPr>
        <p:spPr bwMode="auto">
          <a:xfrm>
            <a:off x="6248400" y="2362200"/>
            <a:ext cx="914400" cy="533400"/>
          </a:xfrm>
          <a:prstGeom prst="ellipse">
            <a:avLst/>
          </a:prstGeom>
          <a:solidFill>
            <a:srgbClr val="FFFF00"/>
          </a:solidFill>
          <a:ln w="9525">
            <a:solidFill>
              <a:schemeClr val="tx1"/>
            </a:solidFill>
            <a:round/>
            <a:headEnd/>
            <a:tailEnd/>
          </a:ln>
        </p:spPr>
        <p:txBody>
          <a:bodyPr wrap="none" anchor="ctr"/>
          <a:lstStyle/>
          <a:p>
            <a:pPr algn="ctr"/>
            <a:r>
              <a:rPr lang="en-US" sz="2400" b="1" dirty="0">
                <a:latin typeface="Times New Roman" pitchFamily="18" charset="0"/>
              </a:rPr>
              <a:t>1.6 %</a:t>
            </a:r>
          </a:p>
        </p:txBody>
      </p:sp>
      <p:sp>
        <p:nvSpPr>
          <p:cNvPr id="10328" name="Text Box 88" descr="Horizontal brick"/>
          <p:cNvSpPr txBox="1">
            <a:spLocks noChangeArrowheads="1"/>
          </p:cNvSpPr>
          <p:nvPr/>
        </p:nvSpPr>
        <p:spPr bwMode="auto">
          <a:xfrm>
            <a:off x="7315198" y="1383774"/>
            <a:ext cx="4038599" cy="3785652"/>
          </a:xfrm>
          <a:prstGeom prst="rect">
            <a:avLst/>
          </a:prstGeom>
          <a:noFill/>
          <a:ln w="9525">
            <a:noFill/>
            <a:miter lim="800000"/>
            <a:headEnd/>
            <a:tailEnd/>
          </a:ln>
        </p:spPr>
        <p:txBody>
          <a:bodyPr wrap="square" anchor="ctr">
            <a:spAutoFit/>
          </a:bodyPr>
          <a:lstStyle/>
          <a:p>
            <a:pPr marL="457200" indent="-457200" algn="l">
              <a:spcBef>
                <a:spcPct val="50000"/>
              </a:spcBef>
              <a:buFont typeface="+mj-lt"/>
              <a:buAutoNum type="arabicPeriod"/>
            </a:pPr>
            <a:r>
              <a:rPr lang="en-US" sz="2400" dirty="0">
                <a:latin typeface="Times New Roman" pitchFamily="18" charset="0"/>
              </a:rPr>
              <a:t>De-energize all power   in the section</a:t>
            </a:r>
          </a:p>
          <a:p>
            <a:pPr marL="457200" indent="-457200" algn="l">
              <a:spcBef>
                <a:spcPct val="50000"/>
              </a:spcBef>
              <a:buFont typeface="+mj-lt"/>
              <a:buAutoNum type="arabicPeriod"/>
            </a:pPr>
            <a:r>
              <a:rPr lang="en-US" sz="2400" dirty="0">
                <a:latin typeface="Times New Roman" pitchFamily="18" charset="0"/>
              </a:rPr>
              <a:t>Notify supervisor immediately</a:t>
            </a:r>
          </a:p>
          <a:p>
            <a:pPr marL="457200" indent="-457200" algn="l">
              <a:spcBef>
                <a:spcPct val="50000"/>
              </a:spcBef>
              <a:buFont typeface="+mj-lt"/>
              <a:buAutoNum type="arabicPeriod"/>
            </a:pPr>
            <a:r>
              <a:rPr lang="en-US" sz="2400" dirty="0">
                <a:latin typeface="Times New Roman" pitchFamily="18" charset="0"/>
              </a:rPr>
              <a:t>Withdraw all personnel from the section</a:t>
            </a:r>
          </a:p>
          <a:p>
            <a:pPr marL="457200" indent="-457200" algn="l">
              <a:spcBef>
                <a:spcPct val="50000"/>
              </a:spcBef>
              <a:buFont typeface="+mj-lt"/>
              <a:buAutoNum type="arabicPeriod"/>
            </a:pPr>
            <a:r>
              <a:rPr lang="en-US" sz="2400" dirty="0">
                <a:latin typeface="Times New Roman" pitchFamily="18" charset="0"/>
              </a:rPr>
              <a:t>Improve ventilation</a:t>
            </a:r>
          </a:p>
          <a:p>
            <a:pPr>
              <a:spcBef>
                <a:spcPct val="50000"/>
              </a:spcBef>
            </a:pPr>
            <a:endParaRPr lang="en-US" sz="2400" b="1" dirty="0">
              <a:solidFill>
                <a:srgbClr val="FFC000"/>
              </a:solidFill>
              <a:latin typeface="Times New Roman" pitchFamily="18" charset="0"/>
            </a:endParaRPr>
          </a:p>
        </p:txBody>
      </p:sp>
      <p:sp>
        <p:nvSpPr>
          <p:cNvPr id="88" name="Rectangle 26"/>
          <p:cNvSpPr>
            <a:spLocks noChangeArrowheads="1"/>
          </p:cNvSpPr>
          <p:nvPr/>
        </p:nvSpPr>
        <p:spPr bwMode="auto">
          <a:xfrm>
            <a:off x="4724400" y="2438400"/>
            <a:ext cx="76200" cy="3810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89" name="Rectangle 26"/>
          <p:cNvSpPr>
            <a:spLocks noChangeArrowheads="1"/>
          </p:cNvSpPr>
          <p:nvPr/>
        </p:nvSpPr>
        <p:spPr bwMode="auto">
          <a:xfrm>
            <a:off x="5867400" y="2438400"/>
            <a:ext cx="76200" cy="3810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91" name="Rectangle 26"/>
          <p:cNvSpPr>
            <a:spLocks noChangeArrowheads="1"/>
          </p:cNvSpPr>
          <p:nvPr/>
        </p:nvSpPr>
        <p:spPr bwMode="auto">
          <a:xfrm>
            <a:off x="5867400" y="5105400"/>
            <a:ext cx="76200" cy="3048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92" name="Rectangle 26"/>
          <p:cNvSpPr>
            <a:spLocks noChangeArrowheads="1"/>
          </p:cNvSpPr>
          <p:nvPr/>
        </p:nvSpPr>
        <p:spPr bwMode="auto">
          <a:xfrm>
            <a:off x="5867400" y="3810000"/>
            <a:ext cx="76200" cy="3048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93" name="Rectangle 26"/>
          <p:cNvSpPr>
            <a:spLocks noChangeArrowheads="1"/>
          </p:cNvSpPr>
          <p:nvPr/>
        </p:nvSpPr>
        <p:spPr bwMode="auto">
          <a:xfrm>
            <a:off x="4724400" y="990600"/>
            <a:ext cx="76200" cy="4572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94" name="Rectangle 26"/>
          <p:cNvSpPr>
            <a:spLocks noChangeArrowheads="1"/>
          </p:cNvSpPr>
          <p:nvPr/>
        </p:nvSpPr>
        <p:spPr bwMode="auto">
          <a:xfrm>
            <a:off x="5867400" y="990600"/>
            <a:ext cx="76200" cy="457200"/>
          </a:xfrm>
          <a:prstGeom prst="rect">
            <a:avLst/>
          </a:prstGeom>
          <a:solidFill>
            <a:srgbClr val="808080"/>
          </a:solidFill>
          <a:ln w="9525">
            <a:solidFill>
              <a:schemeClr val="tx1"/>
            </a:solidFill>
            <a:miter lim="800000"/>
            <a:headEnd/>
            <a:tailEnd/>
          </a:ln>
        </p:spPr>
        <p:txBody>
          <a:bodyPr wrap="none" anchor="ctr"/>
          <a:lstStyle/>
          <a:p>
            <a:endParaRPr lang="en-US" dirty="0">
              <a:latin typeface="Tahoma" pitchFamily="34" charset="0"/>
            </a:endParaRPr>
          </a:p>
        </p:txBody>
      </p:sp>
      <p:sp>
        <p:nvSpPr>
          <p:cNvPr id="95" name="Rectangle 4"/>
          <p:cNvSpPr>
            <a:spLocks noChangeArrowheads="1"/>
          </p:cNvSpPr>
          <p:nvPr/>
        </p:nvSpPr>
        <p:spPr bwMode="auto">
          <a:xfrm>
            <a:off x="5562600" y="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96" name="Rectangle 4"/>
          <p:cNvSpPr>
            <a:spLocks noChangeArrowheads="1"/>
          </p:cNvSpPr>
          <p:nvPr/>
        </p:nvSpPr>
        <p:spPr bwMode="auto">
          <a:xfrm>
            <a:off x="4419600" y="0"/>
            <a:ext cx="762000" cy="990600"/>
          </a:xfrm>
          <a:prstGeom prst="rect">
            <a:avLst/>
          </a:prstGeom>
          <a:noFill/>
          <a:ln w="28575">
            <a:solidFill>
              <a:schemeClr val="tx1"/>
            </a:solidFill>
            <a:miter lim="800000"/>
            <a:headEnd/>
            <a:tailEnd/>
          </a:ln>
        </p:spPr>
        <p:txBody>
          <a:bodyPr wrap="none" anchor="ctr"/>
          <a:lstStyle/>
          <a:p>
            <a:endParaRPr lang="en-US" dirty="0">
              <a:latin typeface="Tahoma" pitchFamily="34" charset="0"/>
            </a:endParaRPr>
          </a:p>
        </p:txBody>
      </p:sp>
      <p:sp>
        <p:nvSpPr>
          <p:cNvPr id="97" name="Line 25"/>
          <p:cNvSpPr>
            <a:spLocks noChangeShapeType="1"/>
          </p:cNvSpPr>
          <p:nvPr/>
        </p:nvSpPr>
        <p:spPr bwMode="auto">
          <a:xfrm>
            <a:off x="4038600" y="0"/>
            <a:ext cx="0" cy="6477000"/>
          </a:xfrm>
          <a:prstGeom prst="line">
            <a:avLst/>
          </a:prstGeom>
          <a:noFill/>
          <a:ln w="28575">
            <a:solidFill>
              <a:schemeClr val="tx1"/>
            </a:solidFill>
            <a:round/>
            <a:headEnd/>
            <a:tailEnd/>
          </a:ln>
        </p:spPr>
        <p:txBody>
          <a:bodyPr wrap="none" anchor="ctr"/>
          <a:lstStyle/>
          <a:p>
            <a:endParaRPr lang="en-US" dirty="0"/>
          </a:p>
        </p:txBody>
      </p:sp>
      <p:sp>
        <p:nvSpPr>
          <p:cNvPr id="98" name="AutoShape 56"/>
          <p:cNvSpPr>
            <a:spLocks noChangeArrowheads="1"/>
          </p:cNvSpPr>
          <p:nvPr/>
        </p:nvSpPr>
        <p:spPr bwMode="auto">
          <a:xfrm rot="10800000">
            <a:off x="6400800" y="914400"/>
            <a:ext cx="254000" cy="787400"/>
          </a:xfrm>
          <a:prstGeom prst="upArrow">
            <a:avLst>
              <a:gd name="adj1" fmla="val 50000"/>
              <a:gd name="adj2" fmla="val 77500"/>
            </a:avLst>
          </a:prstGeom>
          <a:solidFill>
            <a:srgbClr val="FF0000"/>
          </a:solidFill>
          <a:ln w="9525">
            <a:solidFill>
              <a:schemeClr val="tx1"/>
            </a:solidFill>
            <a:miter lim="800000"/>
            <a:headEnd/>
            <a:tailEnd/>
          </a:ln>
        </p:spPr>
        <p:txBody>
          <a:bodyPr wrap="none" anchor="ctr"/>
          <a:lstStyle/>
          <a:p>
            <a:endParaRPr lang="en-US" dirty="0">
              <a:latin typeface="Tahoma" pitchFamily="34" charset="0"/>
            </a:endParaRPr>
          </a:p>
        </p:txBody>
      </p:sp>
      <p:sp>
        <p:nvSpPr>
          <p:cNvPr id="99" name="AutoShape 56"/>
          <p:cNvSpPr>
            <a:spLocks noChangeArrowheads="1"/>
          </p:cNvSpPr>
          <p:nvPr/>
        </p:nvSpPr>
        <p:spPr bwMode="auto">
          <a:xfrm rot="10800000">
            <a:off x="4114800" y="5410200"/>
            <a:ext cx="254000" cy="787400"/>
          </a:xfrm>
          <a:prstGeom prst="upArrow">
            <a:avLst>
              <a:gd name="adj1" fmla="val 50000"/>
              <a:gd name="adj2" fmla="val 77500"/>
            </a:avLst>
          </a:prstGeom>
          <a:solidFill>
            <a:schemeClr val="accent2"/>
          </a:solidFill>
          <a:ln w="9525">
            <a:solidFill>
              <a:schemeClr val="tx1"/>
            </a:solidFill>
            <a:miter lim="800000"/>
            <a:headEnd/>
            <a:tailEnd/>
          </a:ln>
        </p:spPr>
        <p:txBody>
          <a:bodyPr wrap="none" anchor="ctr"/>
          <a:lstStyle/>
          <a:p>
            <a:endParaRPr lang="en-US" dirty="0">
              <a:latin typeface="Tahoma" pitchFamily="34" charset="0"/>
            </a:endParaRPr>
          </a:p>
        </p:txBody>
      </p:sp>
      <p:sp>
        <p:nvSpPr>
          <p:cNvPr id="100" name="Line 84"/>
          <p:cNvSpPr>
            <a:spLocks noChangeShapeType="1"/>
          </p:cNvSpPr>
          <p:nvPr/>
        </p:nvSpPr>
        <p:spPr bwMode="auto">
          <a:xfrm>
            <a:off x="4191000" y="0"/>
            <a:ext cx="0" cy="6477000"/>
          </a:xfrm>
          <a:prstGeom prst="line">
            <a:avLst/>
          </a:prstGeom>
          <a:noFill/>
          <a:ln w="76200">
            <a:solidFill>
              <a:schemeClr val="tx1"/>
            </a:solidFill>
            <a:round/>
            <a:headEnd/>
            <a:tailEnd/>
          </a:ln>
        </p:spPr>
        <p:txBody>
          <a:bodyPr wrap="none" anchor="ctr"/>
          <a:lstStyle/>
          <a:p>
            <a:endParaRPr lang="en-US" dirty="0"/>
          </a:p>
        </p:txBody>
      </p:sp>
      <p:sp>
        <p:nvSpPr>
          <p:cNvPr id="101" name="Line 25"/>
          <p:cNvSpPr>
            <a:spLocks noChangeShapeType="1"/>
          </p:cNvSpPr>
          <p:nvPr/>
        </p:nvSpPr>
        <p:spPr bwMode="auto">
          <a:xfrm>
            <a:off x="5334000" y="0"/>
            <a:ext cx="0" cy="6477000"/>
          </a:xfrm>
          <a:prstGeom prst="line">
            <a:avLst/>
          </a:prstGeom>
          <a:noFill/>
          <a:ln w="28575">
            <a:solidFill>
              <a:schemeClr val="tx1"/>
            </a:solidFill>
            <a:round/>
            <a:headEnd/>
            <a:tailEnd/>
          </a:ln>
        </p:spPr>
        <p:txBody>
          <a:bodyPr wrap="none" anchor="ctr"/>
          <a:lstStyle/>
          <a:p>
            <a:endParaRPr lang="en-US" dirty="0"/>
          </a:p>
        </p:txBody>
      </p:sp>
      <p:sp>
        <p:nvSpPr>
          <p:cNvPr id="102" name="Line 25"/>
          <p:cNvSpPr>
            <a:spLocks noChangeShapeType="1"/>
          </p:cNvSpPr>
          <p:nvPr/>
        </p:nvSpPr>
        <p:spPr bwMode="auto">
          <a:xfrm flipH="1">
            <a:off x="5257800" y="6324600"/>
            <a:ext cx="152400" cy="0"/>
          </a:xfrm>
          <a:prstGeom prst="line">
            <a:avLst/>
          </a:prstGeom>
          <a:noFill/>
          <a:ln w="28575">
            <a:solidFill>
              <a:schemeClr val="tx1"/>
            </a:solidFill>
            <a:round/>
            <a:headEnd/>
            <a:tailEnd/>
          </a:ln>
        </p:spPr>
        <p:txBody>
          <a:bodyPr wrap="none" anchor="ctr"/>
          <a:lstStyle/>
          <a:p>
            <a:endParaRPr lang="en-US" dirty="0"/>
          </a:p>
        </p:txBody>
      </p:sp>
      <p:sp>
        <p:nvSpPr>
          <p:cNvPr id="103" name="Line 25"/>
          <p:cNvSpPr>
            <a:spLocks noChangeShapeType="1"/>
          </p:cNvSpPr>
          <p:nvPr/>
        </p:nvSpPr>
        <p:spPr bwMode="auto">
          <a:xfrm flipH="1">
            <a:off x="5257800" y="6096000"/>
            <a:ext cx="152400" cy="0"/>
          </a:xfrm>
          <a:prstGeom prst="line">
            <a:avLst/>
          </a:prstGeom>
          <a:noFill/>
          <a:ln w="28575">
            <a:solidFill>
              <a:schemeClr val="tx1"/>
            </a:solidFill>
            <a:round/>
            <a:headEnd/>
            <a:tailEnd/>
          </a:ln>
        </p:spPr>
        <p:txBody>
          <a:bodyPr wrap="none" anchor="ctr"/>
          <a:lstStyle/>
          <a:p>
            <a:endParaRPr lang="en-US" dirty="0"/>
          </a:p>
        </p:txBody>
      </p:sp>
      <p:sp>
        <p:nvSpPr>
          <p:cNvPr id="104" name="Line 25"/>
          <p:cNvSpPr>
            <a:spLocks noChangeShapeType="1"/>
          </p:cNvSpPr>
          <p:nvPr/>
        </p:nvSpPr>
        <p:spPr bwMode="auto">
          <a:xfrm flipH="1">
            <a:off x="5257800" y="5867400"/>
            <a:ext cx="152400" cy="0"/>
          </a:xfrm>
          <a:prstGeom prst="line">
            <a:avLst/>
          </a:prstGeom>
          <a:noFill/>
          <a:ln w="28575">
            <a:solidFill>
              <a:schemeClr val="tx1"/>
            </a:solidFill>
            <a:round/>
            <a:headEnd/>
            <a:tailEnd/>
          </a:ln>
        </p:spPr>
        <p:txBody>
          <a:bodyPr wrap="none" anchor="ctr"/>
          <a:lstStyle/>
          <a:p>
            <a:endParaRPr lang="en-US" dirty="0"/>
          </a:p>
        </p:txBody>
      </p:sp>
      <p:sp>
        <p:nvSpPr>
          <p:cNvPr id="105" name="Line 25"/>
          <p:cNvSpPr>
            <a:spLocks noChangeShapeType="1"/>
          </p:cNvSpPr>
          <p:nvPr/>
        </p:nvSpPr>
        <p:spPr bwMode="auto">
          <a:xfrm flipH="1">
            <a:off x="5257800" y="5638800"/>
            <a:ext cx="152400" cy="0"/>
          </a:xfrm>
          <a:prstGeom prst="line">
            <a:avLst/>
          </a:prstGeom>
          <a:noFill/>
          <a:ln w="28575">
            <a:solidFill>
              <a:schemeClr val="tx1"/>
            </a:solidFill>
            <a:round/>
            <a:headEnd/>
            <a:tailEnd/>
          </a:ln>
        </p:spPr>
        <p:txBody>
          <a:bodyPr wrap="none" anchor="ctr"/>
          <a:lstStyle/>
          <a:p>
            <a:endParaRPr lang="en-US" dirty="0"/>
          </a:p>
        </p:txBody>
      </p:sp>
      <p:sp>
        <p:nvSpPr>
          <p:cNvPr id="106" name="Line 25"/>
          <p:cNvSpPr>
            <a:spLocks noChangeShapeType="1"/>
          </p:cNvSpPr>
          <p:nvPr/>
        </p:nvSpPr>
        <p:spPr bwMode="auto">
          <a:xfrm flipH="1">
            <a:off x="5257800" y="5410200"/>
            <a:ext cx="152400" cy="0"/>
          </a:xfrm>
          <a:prstGeom prst="line">
            <a:avLst/>
          </a:prstGeom>
          <a:noFill/>
          <a:ln w="28575">
            <a:solidFill>
              <a:schemeClr val="tx1"/>
            </a:solidFill>
            <a:round/>
            <a:headEnd/>
            <a:tailEnd/>
          </a:ln>
        </p:spPr>
        <p:txBody>
          <a:bodyPr wrap="none" anchor="ctr"/>
          <a:lstStyle/>
          <a:p>
            <a:endParaRPr lang="en-US" dirty="0"/>
          </a:p>
        </p:txBody>
      </p:sp>
      <p:sp>
        <p:nvSpPr>
          <p:cNvPr id="107" name="Line 25"/>
          <p:cNvSpPr>
            <a:spLocks noChangeShapeType="1"/>
          </p:cNvSpPr>
          <p:nvPr/>
        </p:nvSpPr>
        <p:spPr bwMode="auto">
          <a:xfrm flipH="1">
            <a:off x="5257800" y="5181600"/>
            <a:ext cx="152400" cy="0"/>
          </a:xfrm>
          <a:prstGeom prst="line">
            <a:avLst/>
          </a:prstGeom>
          <a:noFill/>
          <a:ln w="28575">
            <a:solidFill>
              <a:schemeClr val="tx1"/>
            </a:solidFill>
            <a:round/>
            <a:headEnd/>
            <a:tailEnd/>
          </a:ln>
        </p:spPr>
        <p:txBody>
          <a:bodyPr wrap="none" anchor="ctr"/>
          <a:lstStyle/>
          <a:p>
            <a:endParaRPr lang="en-US" dirty="0"/>
          </a:p>
        </p:txBody>
      </p:sp>
      <p:sp>
        <p:nvSpPr>
          <p:cNvPr id="108" name="Line 25"/>
          <p:cNvSpPr>
            <a:spLocks noChangeShapeType="1"/>
          </p:cNvSpPr>
          <p:nvPr/>
        </p:nvSpPr>
        <p:spPr bwMode="auto">
          <a:xfrm flipH="1">
            <a:off x="5257800" y="4724400"/>
            <a:ext cx="152400" cy="0"/>
          </a:xfrm>
          <a:prstGeom prst="line">
            <a:avLst/>
          </a:prstGeom>
          <a:noFill/>
          <a:ln w="28575">
            <a:solidFill>
              <a:schemeClr val="tx1"/>
            </a:solidFill>
            <a:round/>
            <a:headEnd/>
            <a:tailEnd/>
          </a:ln>
        </p:spPr>
        <p:txBody>
          <a:bodyPr wrap="none" anchor="ctr"/>
          <a:lstStyle/>
          <a:p>
            <a:endParaRPr lang="en-US" dirty="0"/>
          </a:p>
        </p:txBody>
      </p:sp>
      <p:sp>
        <p:nvSpPr>
          <p:cNvPr id="109" name="Line 25"/>
          <p:cNvSpPr>
            <a:spLocks noChangeShapeType="1"/>
          </p:cNvSpPr>
          <p:nvPr/>
        </p:nvSpPr>
        <p:spPr bwMode="auto">
          <a:xfrm flipH="1">
            <a:off x="5257800" y="4419600"/>
            <a:ext cx="152400" cy="0"/>
          </a:xfrm>
          <a:prstGeom prst="line">
            <a:avLst/>
          </a:prstGeom>
          <a:noFill/>
          <a:ln w="28575">
            <a:solidFill>
              <a:schemeClr val="tx1"/>
            </a:solidFill>
            <a:round/>
            <a:headEnd/>
            <a:tailEnd/>
          </a:ln>
        </p:spPr>
        <p:txBody>
          <a:bodyPr wrap="none" anchor="ctr"/>
          <a:lstStyle/>
          <a:p>
            <a:endParaRPr lang="en-US" dirty="0"/>
          </a:p>
        </p:txBody>
      </p:sp>
      <p:sp>
        <p:nvSpPr>
          <p:cNvPr id="110" name="Line 25"/>
          <p:cNvSpPr>
            <a:spLocks noChangeShapeType="1"/>
          </p:cNvSpPr>
          <p:nvPr/>
        </p:nvSpPr>
        <p:spPr bwMode="auto">
          <a:xfrm flipH="1">
            <a:off x="5257800" y="4191000"/>
            <a:ext cx="152400" cy="0"/>
          </a:xfrm>
          <a:prstGeom prst="line">
            <a:avLst/>
          </a:prstGeom>
          <a:noFill/>
          <a:ln w="28575">
            <a:solidFill>
              <a:schemeClr val="tx1"/>
            </a:solidFill>
            <a:round/>
            <a:headEnd/>
            <a:tailEnd/>
          </a:ln>
        </p:spPr>
        <p:txBody>
          <a:bodyPr wrap="none" anchor="ctr"/>
          <a:lstStyle/>
          <a:p>
            <a:endParaRPr lang="en-US" dirty="0"/>
          </a:p>
        </p:txBody>
      </p:sp>
      <p:sp>
        <p:nvSpPr>
          <p:cNvPr id="111" name="Line 25"/>
          <p:cNvSpPr>
            <a:spLocks noChangeShapeType="1"/>
          </p:cNvSpPr>
          <p:nvPr/>
        </p:nvSpPr>
        <p:spPr bwMode="auto">
          <a:xfrm flipH="1">
            <a:off x="5257800" y="4953000"/>
            <a:ext cx="152400" cy="0"/>
          </a:xfrm>
          <a:prstGeom prst="line">
            <a:avLst/>
          </a:prstGeom>
          <a:noFill/>
          <a:ln w="28575">
            <a:solidFill>
              <a:schemeClr val="tx1"/>
            </a:solidFill>
            <a:round/>
            <a:headEnd/>
            <a:tailEnd/>
          </a:ln>
        </p:spPr>
        <p:txBody>
          <a:bodyPr wrap="none" anchor="ctr"/>
          <a:lstStyle/>
          <a:p>
            <a:endParaRPr lang="en-US" dirty="0"/>
          </a:p>
        </p:txBody>
      </p:sp>
      <p:sp>
        <p:nvSpPr>
          <p:cNvPr id="112" name="Line 25"/>
          <p:cNvSpPr>
            <a:spLocks noChangeShapeType="1"/>
          </p:cNvSpPr>
          <p:nvPr/>
        </p:nvSpPr>
        <p:spPr bwMode="auto">
          <a:xfrm flipH="1">
            <a:off x="5257800" y="3581400"/>
            <a:ext cx="152400" cy="0"/>
          </a:xfrm>
          <a:prstGeom prst="line">
            <a:avLst/>
          </a:prstGeom>
          <a:noFill/>
          <a:ln w="28575">
            <a:solidFill>
              <a:schemeClr val="tx1"/>
            </a:solidFill>
            <a:round/>
            <a:headEnd/>
            <a:tailEnd/>
          </a:ln>
        </p:spPr>
        <p:txBody>
          <a:bodyPr wrap="none" anchor="ctr"/>
          <a:lstStyle/>
          <a:p>
            <a:endParaRPr lang="en-US" dirty="0"/>
          </a:p>
        </p:txBody>
      </p:sp>
      <p:sp>
        <p:nvSpPr>
          <p:cNvPr id="113" name="Line 25"/>
          <p:cNvSpPr>
            <a:spLocks noChangeShapeType="1"/>
          </p:cNvSpPr>
          <p:nvPr/>
        </p:nvSpPr>
        <p:spPr bwMode="auto">
          <a:xfrm flipH="1">
            <a:off x="5257800" y="3276600"/>
            <a:ext cx="152400" cy="0"/>
          </a:xfrm>
          <a:prstGeom prst="line">
            <a:avLst/>
          </a:prstGeom>
          <a:noFill/>
          <a:ln w="28575">
            <a:solidFill>
              <a:schemeClr val="tx1"/>
            </a:solidFill>
            <a:round/>
            <a:headEnd/>
            <a:tailEnd/>
          </a:ln>
        </p:spPr>
        <p:txBody>
          <a:bodyPr wrap="none" anchor="ctr"/>
          <a:lstStyle/>
          <a:p>
            <a:endParaRPr lang="en-US" dirty="0"/>
          </a:p>
        </p:txBody>
      </p:sp>
      <p:sp>
        <p:nvSpPr>
          <p:cNvPr id="114" name="Line 25"/>
          <p:cNvSpPr>
            <a:spLocks noChangeShapeType="1"/>
          </p:cNvSpPr>
          <p:nvPr/>
        </p:nvSpPr>
        <p:spPr bwMode="auto">
          <a:xfrm flipH="1">
            <a:off x="5257800" y="3886200"/>
            <a:ext cx="152400" cy="0"/>
          </a:xfrm>
          <a:prstGeom prst="line">
            <a:avLst/>
          </a:prstGeom>
          <a:noFill/>
          <a:ln w="28575">
            <a:solidFill>
              <a:schemeClr val="tx1"/>
            </a:solidFill>
            <a:round/>
            <a:headEnd/>
            <a:tailEnd/>
          </a:ln>
        </p:spPr>
        <p:txBody>
          <a:bodyPr wrap="none" anchor="ctr"/>
          <a:lstStyle/>
          <a:p>
            <a:endParaRPr lang="en-US" dirty="0"/>
          </a:p>
        </p:txBody>
      </p:sp>
      <p:sp>
        <p:nvSpPr>
          <p:cNvPr id="115" name="Line 25"/>
          <p:cNvSpPr>
            <a:spLocks noChangeShapeType="1"/>
          </p:cNvSpPr>
          <p:nvPr/>
        </p:nvSpPr>
        <p:spPr bwMode="auto">
          <a:xfrm flipH="1">
            <a:off x="5260676" y="2618117"/>
            <a:ext cx="152400" cy="0"/>
          </a:xfrm>
          <a:prstGeom prst="line">
            <a:avLst/>
          </a:prstGeom>
          <a:noFill/>
          <a:ln w="28575">
            <a:solidFill>
              <a:schemeClr val="tx1"/>
            </a:solidFill>
            <a:round/>
            <a:headEnd/>
            <a:tailEnd/>
          </a:ln>
        </p:spPr>
        <p:txBody>
          <a:bodyPr wrap="none" anchor="ctr"/>
          <a:lstStyle/>
          <a:p>
            <a:endParaRPr lang="en-US" dirty="0"/>
          </a:p>
        </p:txBody>
      </p:sp>
      <p:sp>
        <p:nvSpPr>
          <p:cNvPr id="116" name="Line 25"/>
          <p:cNvSpPr>
            <a:spLocks noChangeShapeType="1"/>
          </p:cNvSpPr>
          <p:nvPr/>
        </p:nvSpPr>
        <p:spPr bwMode="auto">
          <a:xfrm flipH="1">
            <a:off x="5257800" y="2286000"/>
            <a:ext cx="152400" cy="0"/>
          </a:xfrm>
          <a:prstGeom prst="line">
            <a:avLst/>
          </a:prstGeom>
          <a:noFill/>
          <a:ln w="28575">
            <a:solidFill>
              <a:schemeClr val="tx1"/>
            </a:solidFill>
            <a:round/>
            <a:headEnd/>
            <a:tailEnd/>
          </a:ln>
        </p:spPr>
        <p:txBody>
          <a:bodyPr wrap="none" anchor="ctr"/>
          <a:lstStyle/>
          <a:p>
            <a:endParaRPr lang="en-US" dirty="0"/>
          </a:p>
        </p:txBody>
      </p:sp>
      <p:sp>
        <p:nvSpPr>
          <p:cNvPr id="117" name="Line 25"/>
          <p:cNvSpPr>
            <a:spLocks noChangeShapeType="1"/>
          </p:cNvSpPr>
          <p:nvPr/>
        </p:nvSpPr>
        <p:spPr bwMode="auto">
          <a:xfrm flipH="1">
            <a:off x="5257800" y="2971800"/>
            <a:ext cx="152400" cy="0"/>
          </a:xfrm>
          <a:prstGeom prst="line">
            <a:avLst/>
          </a:prstGeom>
          <a:noFill/>
          <a:ln w="28575">
            <a:solidFill>
              <a:schemeClr val="tx1"/>
            </a:solidFill>
            <a:round/>
            <a:headEnd/>
            <a:tailEnd/>
          </a:ln>
        </p:spPr>
        <p:txBody>
          <a:bodyPr wrap="none" anchor="ctr"/>
          <a:lstStyle/>
          <a:p>
            <a:endParaRPr lang="en-US" dirty="0"/>
          </a:p>
        </p:txBody>
      </p:sp>
      <p:sp>
        <p:nvSpPr>
          <p:cNvPr id="118" name="Line 25"/>
          <p:cNvSpPr>
            <a:spLocks noChangeShapeType="1"/>
          </p:cNvSpPr>
          <p:nvPr/>
        </p:nvSpPr>
        <p:spPr bwMode="auto">
          <a:xfrm flipH="1">
            <a:off x="5257800" y="1219200"/>
            <a:ext cx="152400" cy="0"/>
          </a:xfrm>
          <a:prstGeom prst="line">
            <a:avLst/>
          </a:prstGeom>
          <a:noFill/>
          <a:ln w="28575">
            <a:solidFill>
              <a:schemeClr val="tx1"/>
            </a:solidFill>
            <a:round/>
            <a:headEnd/>
            <a:tailEnd/>
          </a:ln>
        </p:spPr>
        <p:txBody>
          <a:bodyPr wrap="none" anchor="ctr"/>
          <a:lstStyle/>
          <a:p>
            <a:endParaRPr lang="en-US" dirty="0"/>
          </a:p>
        </p:txBody>
      </p:sp>
      <p:sp>
        <p:nvSpPr>
          <p:cNvPr id="119" name="Line 25"/>
          <p:cNvSpPr>
            <a:spLocks noChangeShapeType="1"/>
          </p:cNvSpPr>
          <p:nvPr/>
        </p:nvSpPr>
        <p:spPr bwMode="auto">
          <a:xfrm flipH="1">
            <a:off x="5257800" y="1524000"/>
            <a:ext cx="152400" cy="0"/>
          </a:xfrm>
          <a:prstGeom prst="line">
            <a:avLst/>
          </a:prstGeom>
          <a:noFill/>
          <a:ln w="28575">
            <a:solidFill>
              <a:schemeClr val="tx1"/>
            </a:solidFill>
            <a:round/>
            <a:headEnd/>
            <a:tailEnd/>
          </a:ln>
        </p:spPr>
        <p:txBody>
          <a:bodyPr wrap="none" anchor="ctr"/>
          <a:lstStyle/>
          <a:p>
            <a:endParaRPr lang="en-US" dirty="0"/>
          </a:p>
        </p:txBody>
      </p:sp>
      <p:sp>
        <p:nvSpPr>
          <p:cNvPr id="120" name="Line 25"/>
          <p:cNvSpPr>
            <a:spLocks noChangeShapeType="1"/>
          </p:cNvSpPr>
          <p:nvPr/>
        </p:nvSpPr>
        <p:spPr bwMode="auto">
          <a:xfrm flipH="1">
            <a:off x="5257800" y="1905000"/>
            <a:ext cx="152400" cy="0"/>
          </a:xfrm>
          <a:prstGeom prst="line">
            <a:avLst/>
          </a:prstGeom>
          <a:noFill/>
          <a:ln w="28575">
            <a:solidFill>
              <a:schemeClr val="tx1"/>
            </a:solidFill>
            <a:round/>
            <a:headEnd/>
            <a:tailEnd/>
          </a:ln>
        </p:spPr>
        <p:txBody>
          <a:bodyPr wrap="none" anchor="ctr"/>
          <a:lstStyle/>
          <a:p>
            <a:endParaRPr lang="en-US" dirty="0"/>
          </a:p>
        </p:txBody>
      </p:sp>
      <p:sp>
        <p:nvSpPr>
          <p:cNvPr id="121" name="Line 25"/>
          <p:cNvSpPr>
            <a:spLocks noChangeShapeType="1"/>
          </p:cNvSpPr>
          <p:nvPr/>
        </p:nvSpPr>
        <p:spPr bwMode="auto">
          <a:xfrm flipH="1">
            <a:off x="5257800" y="609600"/>
            <a:ext cx="152400" cy="0"/>
          </a:xfrm>
          <a:prstGeom prst="line">
            <a:avLst/>
          </a:prstGeom>
          <a:noFill/>
          <a:ln w="28575">
            <a:solidFill>
              <a:schemeClr val="tx1"/>
            </a:solidFill>
            <a:round/>
            <a:headEnd/>
            <a:tailEnd/>
          </a:ln>
        </p:spPr>
        <p:txBody>
          <a:bodyPr wrap="none" anchor="ctr"/>
          <a:lstStyle/>
          <a:p>
            <a:endParaRPr lang="en-US" dirty="0"/>
          </a:p>
        </p:txBody>
      </p:sp>
      <p:sp>
        <p:nvSpPr>
          <p:cNvPr id="122" name="Line 25"/>
          <p:cNvSpPr>
            <a:spLocks noChangeShapeType="1"/>
          </p:cNvSpPr>
          <p:nvPr/>
        </p:nvSpPr>
        <p:spPr bwMode="auto">
          <a:xfrm flipH="1">
            <a:off x="5257800" y="304800"/>
            <a:ext cx="152400" cy="0"/>
          </a:xfrm>
          <a:prstGeom prst="line">
            <a:avLst/>
          </a:prstGeom>
          <a:noFill/>
          <a:ln w="28575">
            <a:solidFill>
              <a:schemeClr val="tx1"/>
            </a:solidFill>
            <a:round/>
            <a:headEnd/>
            <a:tailEnd/>
          </a:ln>
        </p:spPr>
        <p:txBody>
          <a:bodyPr wrap="none" anchor="ctr"/>
          <a:lstStyle/>
          <a:p>
            <a:endParaRPr lang="en-US" dirty="0"/>
          </a:p>
        </p:txBody>
      </p:sp>
      <p:sp>
        <p:nvSpPr>
          <p:cNvPr id="123" name="Line 25"/>
          <p:cNvSpPr>
            <a:spLocks noChangeShapeType="1"/>
          </p:cNvSpPr>
          <p:nvPr/>
        </p:nvSpPr>
        <p:spPr bwMode="auto">
          <a:xfrm flipH="1">
            <a:off x="5257800" y="914400"/>
            <a:ext cx="152400" cy="0"/>
          </a:xfrm>
          <a:prstGeom prst="line">
            <a:avLst/>
          </a:prstGeom>
          <a:noFill/>
          <a:ln w="28575">
            <a:solidFill>
              <a:schemeClr val="tx1"/>
            </a:solidFill>
            <a:round/>
            <a:headEnd/>
            <a:tailEnd/>
          </a:ln>
        </p:spPr>
        <p:txBody>
          <a:bodyPr wrap="none" anchor="ctr"/>
          <a:lstStyle/>
          <a:p>
            <a:endParaRPr lang="en-US" dirty="0"/>
          </a:p>
        </p:txBody>
      </p:sp>
      <p:sp>
        <p:nvSpPr>
          <p:cNvPr id="124" name="Line 25"/>
          <p:cNvSpPr>
            <a:spLocks noChangeShapeType="1"/>
          </p:cNvSpPr>
          <p:nvPr/>
        </p:nvSpPr>
        <p:spPr bwMode="auto">
          <a:xfrm flipH="1">
            <a:off x="5257800" y="0"/>
            <a:ext cx="152400" cy="0"/>
          </a:xfrm>
          <a:prstGeom prst="line">
            <a:avLst/>
          </a:prstGeom>
          <a:noFill/>
          <a:ln w="28575">
            <a:solidFill>
              <a:schemeClr val="tx1"/>
            </a:solidFill>
            <a:round/>
            <a:headEnd/>
            <a:tailEnd/>
          </a:ln>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28"/>
                                        </p:tgtEl>
                                        <p:attrNameLst>
                                          <p:attrName>style.visibility</p:attrName>
                                        </p:attrNameLst>
                                      </p:cBhvr>
                                      <p:to>
                                        <p:strVal val="visible"/>
                                      </p:to>
                                    </p:set>
                                    <p:anim calcmode="lin" valueType="num">
                                      <p:cBhvr additive="base">
                                        <p:cTn id="7" dur="500" fill="hold"/>
                                        <p:tgtEl>
                                          <p:spTgt spid="10328"/>
                                        </p:tgtEl>
                                        <p:attrNameLst>
                                          <p:attrName>ppt_x</p:attrName>
                                        </p:attrNameLst>
                                      </p:cBhvr>
                                      <p:tavLst>
                                        <p:tav tm="0">
                                          <p:val>
                                            <p:strVal val="#ppt_x"/>
                                          </p:val>
                                        </p:tav>
                                        <p:tav tm="100000">
                                          <p:val>
                                            <p:strVal val="#ppt_x"/>
                                          </p:val>
                                        </p:tav>
                                      </p:tavLst>
                                    </p:anim>
                                    <p:anim calcmode="lin" valueType="num">
                                      <p:cBhvr additive="base">
                                        <p:cTn id="8" dur="500" fill="hold"/>
                                        <p:tgtEl>
                                          <p:spTgt spid="103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8"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7BBA57-E30F-B966-C940-5276B6A48DE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3">
            <a:extLst>
              <a:ext uri="{FF2B5EF4-FFF2-40B4-BE49-F238E27FC236}">
                <a16:creationId xmlns:a16="http://schemas.microsoft.com/office/drawing/2014/main" id="{463B0E22-5C65-21DE-4760-2CB6AFA4386B}"/>
              </a:ext>
            </a:extLst>
          </p:cNvPr>
          <p:cNvSpPr txBox="1">
            <a:spLocks/>
          </p:cNvSpPr>
          <p:nvPr/>
        </p:nvSpPr>
        <p:spPr bwMode="auto">
          <a:xfrm>
            <a:off x="640080" y="1243013"/>
            <a:ext cx="3855720" cy="4371974"/>
          </a:xfrm>
          <a:prstGeom prst="rect">
            <a:avLst/>
          </a:prstGeom>
        </p:spPr>
        <p:txBody>
          <a:bodyPr vert="horz" lIns="91440" tIns="45720" rIns="91440" bIns="45720" numCol="1" rtlCol="0" anchor="ctr" anchorCtr="0" compatLnSpc="1">
            <a:prstTxWarp prst="textNoShape">
              <a:avLst/>
            </a:prstTxWarp>
            <a:normAutofit/>
          </a:bodyPr>
          <a:lstStyle>
            <a:lvl1pPr algn="ctr" rtl="0" fontAlgn="base">
              <a:spcBef>
                <a:spcPct val="0"/>
              </a:spcBef>
              <a:spcAft>
                <a:spcPct val="0"/>
              </a:spcAft>
              <a:defRPr sz="4400">
                <a:solidFill>
                  <a:srgbClr val="FFC000"/>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l" fontAlgn="base">
              <a:lnSpc>
                <a:spcPct val="90000"/>
              </a:lnSpc>
              <a:spcAft>
                <a:spcPts val="600"/>
              </a:spcAft>
              <a:buClrTx/>
              <a:buSzTx/>
              <a:tabLst/>
              <a:defRPr/>
            </a:pPr>
            <a:r>
              <a:rPr kumimoji="0" lang="en-US" sz="3600" b="1" i="0" u="none" strike="noStrike" kern="1200" cap="none" spc="0" normalizeH="0" baseline="0" noProof="0" dirty="0">
                <a:ln>
                  <a:noFill/>
                </a:ln>
                <a:solidFill>
                  <a:schemeClr val="tx1"/>
                </a:solidFill>
                <a:effectLst/>
                <a:uLnTx/>
                <a:uFillTx/>
                <a:latin typeface="+mj-lt"/>
                <a:ea typeface="+mj-ea"/>
                <a:cs typeface="+mj-cs"/>
              </a:rPr>
              <a:t>30 CFR § 75.400</a:t>
            </a:r>
            <a:br>
              <a:rPr kumimoji="0" lang="en-US" sz="3600" b="0" i="0" u="none" strike="noStrike" kern="1200" cap="none" spc="0" normalizeH="0" baseline="0" noProof="0" dirty="0">
                <a:ln>
                  <a:noFill/>
                </a:ln>
                <a:solidFill>
                  <a:schemeClr val="tx1"/>
                </a:solidFill>
                <a:effectLst/>
                <a:uLnTx/>
                <a:uFillTx/>
                <a:latin typeface="+mj-lt"/>
                <a:ea typeface="+mj-ea"/>
                <a:cs typeface="+mj-cs"/>
              </a:rPr>
            </a:br>
            <a:r>
              <a:rPr kumimoji="0" lang="en-US" sz="3600" b="0" i="0" u="none" strike="noStrike" kern="1200" cap="none" spc="0" normalizeH="0" baseline="0" noProof="0" dirty="0">
                <a:ln>
                  <a:noFill/>
                </a:ln>
                <a:solidFill>
                  <a:schemeClr val="tx1"/>
                </a:solidFill>
                <a:effectLst/>
                <a:uLnTx/>
                <a:uFillTx/>
                <a:latin typeface="+mj-lt"/>
                <a:ea typeface="+mj-ea"/>
                <a:cs typeface="+mj-cs"/>
              </a:rPr>
              <a:t>Accumulation of combustible materials.</a:t>
            </a:r>
            <a:br>
              <a:rPr kumimoji="0" lang="en-US" sz="3600" b="0" i="0" u="none" strike="noStrike" kern="1200" cap="none" spc="0" normalizeH="0" baseline="0" noProof="0" dirty="0">
                <a:ln>
                  <a:noFill/>
                </a:ln>
                <a:solidFill>
                  <a:schemeClr val="tx1"/>
                </a:solidFill>
                <a:effectLst/>
                <a:uLnTx/>
                <a:uFillTx/>
                <a:latin typeface="+mj-lt"/>
                <a:ea typeface="+mj-ea"/>
                <a:cs typeface="+mj-cs"/>
              </a:rPr>
            </a:br>
            <a:br>
              <a:rPr kumimoji="0" lang="en-US" sz="3600" b="0" i="0" u="none" strike="noStrike" kern="1200" cap="none" spc="0" normalizeH="0" baseline="0" noProof="0" dirty="0">
                <a:ln>
                  <a:noFill/>
                </a:ln>
                <a:solidFill>
                  <a:schemeClr val="tx2"/>
                </a:solidFill>
                <a:effectLst/>
                <a:uLnTx/>
                <a:uFillTx/>
                <a:latin typeface="+mj-lt"/>
                <a:ea typeface="+mj-ea"/>
                <a:cs typeface="+mj-cs"/>
              </a:rPr>
            </a:b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4">
            <a:extLst>
              <a:ext uri="{FF2B5EF4-FFF2-40B4-BE49-F238E27FC236}">
                <a16:creationId xmlns:a16="http://schemas.microsoft.com/office/drawing/2014/main" id="{491DF680-4A9E-6FF2-23A0-E49E75F5892A}"/>
              </a:ext>
            </a:extLst>
          </p:cNvPr>
          <p:cNvSpPr txBox="1">
            <a:spLocks/>
          </p:cNvSpPr>
          <p:nvPr/>
        </p:nvSpPr>
        <p:spPr bwMode="auto">
          <a:xfrm>
            <a:off x="6081137" y="1243013"/>
            <a:ext cx="5221224" cy="5230368"/>
          </a:xfrm>
          <a:prstGeom prst="rect">
            <a:avLst/>
          </a:prstGeom>
        </p:spPr>
        <p:txBody>
          <a:bodyPr vert="horz" lIns="91440" tIns="45720" rIns="91440" bIns="45720" numCol="1" rtlCol="0" anchor="ctr" anchorCtr="0" compatLnSpc="1">
            <a:prstTxWarp prst="textNoShape">
              <a:avLst/>
            </a:prstTxWarp>
            <a:normAutofit lnSpcReduction="10000"/>
          </a:bodyPr>
          <a:lstStyle>
            <a:lvl1pPr marL="342900" indent="-342900" algn="l" rtl="0" fontAlgn="base">
              <a:spcBef>
                <a:spcPct val="20000"/>
              </a:spcBef>
              <a:spcAft>
                <a:spcPct val="0"/>
              </a:spcAft>
              <a:buChar char="•"/>
              <a:defRPr sz="3200">
                <a:solidFill>
                  <a:srgbClr val="FFC000"/>
                </a:solidFill>
                <a:latin typeface="+mn-lt"/>
                <a:ea typeface="+mn-ea"/>
                <a:cs typeface="+mn-cs"/>
              </a:defRPr>
            </a:lvl1pPr>
            <a:lvl2pPr marL="742950" indent="-285750" algn="l" rtl="0" fontAlgn="base">
              <a:spcBef>
                <a:spcPct val="20000"/>
              </a:spcBef>
              <a:spcAft>
                <a:spcPct val="0"/>
              </a:spcAft>
              <a:buChar char="–"/>
              <a:defRPr sz="2800">
                <a:solidFill>
                  <a:srgbClr val="FFC000"/>
                </a:solidFill>
                <a:latin typeface="+mn-lt"/>
              </a:defRPr>
            </a:lvl2pPr>
            <a:lvl3pPr marL="1143000" indent="-228600" algn="l" rtl="0" fontAlgn="base">
              <a:spcBef>
                <a:spcPct val="20000"/>
              </a:spcBef>
              <a:spcAft>
                <a:spcPct val="0"/>
              </a:spcAft>
              <a:buChar char="•"/>
              <a:defRPr sz="2800">
                <a:solidFill>
                  <a:srgbClr val="FFC000"/>
                </a:solidFill>
                <a:latin typeface="+mn-lt"/>
              </a:defRPr>
            </a:lvl3pPr>
            <a:lvl4pPr marL="1600200" indent="-228600" algn="l" rtl="0" fontAlgn="base">
              <a:spcBef>
                <a:spcPct val="20000"/>
              </a:spcBef>
              <a:spcAft>
                <a:spcPct val="0"/>
              </a:spcAft>
              <a:buChar char="–"/>
              <a:defRPr sz="2800">
                <a:solidFill>
                  <a:srgbClr val="FFC000"/>
                </a:solidFill>
                <a:latin typeface="+mn-lt"/>
              </a:defRPr>
            </a:lvl4pPr>
            <a:lvl5pPr marL="2057400" indent="-228600" algn="l" rtl="0" fontAlgn="base">
              <a:spcBef>
                <a:spcPct val="20000"/>
              </a:spcBef>
              <a:spcAft>
                <a:spcPct val="0"/>
              </a:spcAft>
              <a:buChar char="»"/>
              <a:defRPr sz="2800">
                <a:solidFill>
                  <a:srgbClr val="FFC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228600" fontAlgn="base">
              <a:lnSpc>
                <a:spcPct val="90000"/>
              </a:lnSpc>
              <a:spcBef>
                <a:spcPct val="20000"/>
              </a:spcBef>
              <a:spcAft>
                <a:spcPct val="0"/>
              </a:spcAft>
              <a:buClrTx/>
              <a:buSzTx/>
              <a:buFont typeface="Arial" panose="020B0604020202020204" pitchFamily="34" charset="0"/>
              <a:buChar char="•"/>
              <a:tabLst/>
              <a:defRPr/>
            </a:pPr>
            <a:r>
              <a:rPr kumimoji="0" lang="en-US" sz="2000" b="0" i="0" u="none" strike="noStrike" cap="none" spc="0" normalizeH="0" baseline="0" noProof="0" dirty="0">
                <a:ln>
                  <a:noFill/>
                </a:ln>
                <a:solidFill>
                  <a:schemeClr val="tx1"/>
                </a:solidFill>
                <a:effectLst/>
                <a:uLnTx/>
                <a:uFillTx/>
              </a:rPr>
              <a:t>Coal dust, including float coal dust deposited on rock-dusted surfaces, loose coal, and other combustible materials, shall be cleaned up and not be permitted to accumulate in active workings, or on diesel- powered and electric equipment therein</a:t>
            </a:r>
          </a:p>
          <a:p>
            <a:pPr marL="228600" marR="0" lvl="0" indent="0" algn="ctr" fontAlgn="base">
              <a:lnSpc>
                <a:spcPct val="90000"/>
              </a:lnSpc>
              <a:spcBef>
                <a:spcPts val="1200"/>
              </a:spcBef>
              <a:spcAft>
                <a:spcPts val="600"/>
              </a:spcAft>
              <a:buClrTx/>
              <a:buSzTx/>
              <a:buNone/>
              <a:tabLst/>
              <a:defRPr/>
            </a:pPr>
            <a:r>
              <a:rPr kumimoji="0" lang="en-US" sz="2000" b="1" i="0" u="none" strike="noStrike" cap="none" spc="0" normalizeH="0" baseline="0" noProof="0" dirty="0">
                <a:ln>
                  <a:noFill/>
                </a:ln>
                <a:solidFill>
                  <a:schemeClr val="tx1"/>
                </a:solidFill>
                <a:effectLst/>
                <a:uLnTx/>
                <a:uFillTx/>
              </a:rPr>
              <a:t>30 CFR § 75.400-1</a:t>
            </a:r>
            <a:br>
              <a:rPr kumimoji="0" lang="en-US" sz="2000" b="0" i="0" u="none" strike="noStrike" cap="none" spc="0" normalizeH="0" baseline="0" noProof="0" dirty="0">
                <a:ln>
                  <a:noFill/>
                </a:ln>
                <a:solidFill>
                  <a:schemeClr val="tx1"/>
                </a:solidFill>
                <a:effectLst/>
                <a:uLnTx/>
                <a:uFillTx/>
              </a:rPr>
            </a:br>
            <a:r>
              <a:rPr kumimoji="0" lang="en-US" sz="2000" b="1" i="0" u="none" strike="noStrike" cap="none" spc="0" normalizeH="0" baseline="0" noProof="0" dirty="0">
                <a:ln>
                  <a:noFill/>
                </a:ln>
                <a:solidFill>
                  <a:schemeClr val="tx1"/>
                </a:solidFill>
                <a:effectLst/>
                <a:uLnTx/>
                <a:uFillTx/>
              </a:rPr>
              <a:t>Definitions.</a:t>
            </a:r>
          </a:p>
          <a:p>
            <a:pPr marL="457200" marR="0" lvl="0" indent="-228600" fontAlgn="base">
              <a:lnSpc>
                <a:spcPct val="90000"/>
              </a:lnSpc>
              <a:spcBef>
                <a:spcPts val="120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solidFill>
                  <a:schemeClr val="tx1"/>
                </a:solidFill>
                <a:effectLst/>
                <a:uLnTx/>
                <a:uFillTx/>
              </a:rPr>
              <a:t>(a) The term </a:t>
            </a:r>
            <a:r>
              <a:rPr kumimoji="0" lang="en-US" sz="2000" b="0" i="1" u="none" strike="noStrike" cap="none" spc="0" normalizeH="0" baseline="0" noProof="0" dirty="0">
                <a:ln>
                  <a:noFill/>
                </a:ln>
                <a:solidFill>
                  <a:schemeClr val="tx1"/>
                </a:solidFill>
                <a:effectLst/>
                <a:uLnTx/>
                <a:uFillTx/>
              </a:rPr>
              <a:t>coal dust</a:t>
            </a:r>
            <a:r>
              <a:rPr kumimoji="0" lang="en-US" sz="2000" b="0" i="0" u="none" strike="noStrike" cap="none" spc="0" normalizeH="0" baseline="0" noProof="0" dirty="0">
                <a:ln>
                  <a:noFill/>
                </a:ln>
                <a:solidFill>
                  <a:schemeClr val="tx1"/>
                </a:solidFill>
                <a:effectLst/>
                <a:uLnTx/>
                <a:uFillTx/>
              </a:rPr>
              <a:t> means particles of coal that can pass a No. 20 sieve.</a:t>
            </a:r>
          </a:p>
          <a:p>
            <a:pPr marL="457200" marR="0" lvl="0" indent="-228600" fontAlgn="base">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solidFill>
                  <a:schemeClr val="tx1"/>
                </a:solidFill>
                <a:effectLst/>
                <a:uLnTx/>
                <a:uFillTx/>
              </a:rPr>
              <a:t>(b) The term </a:t>
            </a:r>
            <a:r>
              <a:rPr kumimoji="0" lang="en-US" sz="2000" b="0" i="1" u="none" strike="noStrike" cap="none" spc="0" normalizeH="0" baseline="0" noProof="0" dirty="0">
                <a:ln>
                  <a:noFill/>
                </a:ln>
                <a:solidFill>
                  <a:schemeClr val="tx1"/>
                </a:solidFill>
                <a:effectLst/>
                <a:uLnTx/>
                <a:uFillTx/>
              </a:rPr>
              <a:t>float coal dust</a:t>
            </a:r>
            <a:r>
              <a:rPr kumimoji="0" lang="en-US" sz="2000" b="0" i="0" u="none" strike="noStrike" cap="none" spc="0" normalizeH="0" baseline="0" noProof="0" dirty="0">
                <a:ln>
                  <a:noFill/>
                </a:ln>
                <a:solidFill>
                  <a:schemeClr val="tx1"/>
                </a:solidFill>
                <a:effectLst/>
                <a:uLnTx/>
                <a:uFillTx/>
              </a:rPr>
              <a:t> means the coal dust consisting of particles of coal that can pass a No. 200 sieve.</a:t>
            </a:r>
          </a:p>
          <a:p>
            <a:pPr marL="457200" marR="0" lvl="0" indent="-228600" fontAlgn="base">
              <a:lnSpc>
                <a:spcPct val="90000"/>
              </a:lnSpc>
              <a:spcBef>
                <a:spcPts val="0"/>
              </a:spcBef>
              <a:spcAft>
                <a:spcPts val="1200"/>
              </a:spcAft>
              <a:buClrTx/>
              <a:buSzTx/>
              <a:buFont typeface="Arial" panose="020B0604020202020204" pitchFamily="34" charset="0"/>
              <a:buChar char="•"/>
              <a:tabLst/>
              <a:defRPr/>
            </a:pPr>
            <a:r>
              <a:rPr kumimoji="0" lang="en-US" sz="2000" b="0" i="0" u="none" strike="noStrike" cap="none" spc="0" normalizeH="0" baseline="0" noProof="0" dirty="0">
                <a:ln>
                  <a:noFill/>
                </a:ln>
                <a:solidFill>
                  <a:schemeClr val="tx1"/>
                </a:solidFill>
                <a:effectLst/>
                <a:uLnTx/>
                <a:uFillTx/>
              </a:rPr>
              <a:t>(c) The term </a:t>
            </a:r>
            <a:r>
              <a:rPr kumimoji="0" lang="en-US" sz="2000" b="0" i="1" u="none" strike="noStrike" cap="none" spc="0" normalizeH="0" baseline="0" noProof="0" dirty="0">
                <a:ln>
                  <a:noFill/>
                </a:ln>
                <a:solidFill>
                  <a:schemeClr val="tx1"/>
                </a:solidFill>
                <a:effectLst/>
                <a:uLnTx/>
                <a:uFillTx/>
              </a:rPr>
              <a:t>loose coal</a:t>
            </a:r>
            <a:r>
              <a:rPr kumimoji="0" lang="en-US" sz="2000" b="0" i="0" u="none" strike="noStrike" cap="none" spc="0" normalizeH="0" baseline="0" noProof="0" dirty="0">
                <a:ln>
                  <a:noFill/>
                </a:ln>
                <a:solidFill>
                  <a:schemeClr val="tx1"/>
                </a:solidFill>
                <a:effectLst/>
                <a:uLnTx/>
                <a:uFillTx/>
              </a:rPr>
              <a:t> means coal fragments larger in size 	    	      than coal dust. </a:t>
            </a:r>
          </a:p>
          <a:p>
            <a:pPr marL="342900" marR="0" lvl="0" indent="-228600" fontAlgn="base">
              <a:lnSpc>
                <a:spcPct val="90000"/>
              </a:lnSpc>
              <a:spcBef>
                <a:spcPct val="20000"/>
              </a:spcBef>
              <a:spcAft>
                <a:spcPct val="0"/>
              </a:spcAft>
              <a:buClrTx/>
              <a:buSzTx/>
              <a:buFont typeface="Arial" panose="020B0604020202020204" pitchFamily="34" charset="0"/>
              <a:buChar char="•"/>
              <a:tabLst/>
              <a:defRPr/>
            </a:pPr>
            <a:endParaRPr kumimoji="0" lang="en-US" sz="2000" b="0" i="0" u="none" strike="noStrike" cap="none" spc="0" normalizeH="0" baseline="0" noProof="0" dirty="0">
              <a:ln>
                <a:noFill/>
              </a:ln>
              <a:solidFill>
                <a:schemeClr val="tx1"/>
              </a:solidFill>
              <a:effectLst/>
              <a:uLnTx/>
              <a:uFillTx/>
            </a:endParaRPr>
          </a:p>
          <a:p>
            <a:pPr marL="342900" marR="0" lvl="0" indent="-228600" fontAlgn="base">
              <a:lnSpc>
                <a:spcPct val="90000"/>
              </a:lnSpc>
              <a:spcBef>
                <a:spcPct val="20000"/>
              </a:spcBef>
              <a:spcAft>
                <a:spcPct val="0"/>
              </a:spcAft>
              <a:buClrTx/>
              <a:buSzTx/>
              <a:buFont typeface="Arial" panose="020B0604020202020204" pitchFamily="34" charset="0"/>
              <a:buChar char="•"/>
              <a:tabLst/>
              <a:defRPr/>
            </a:pPr>
            <a:endParaRPr kumimoji="0" lang="en-US" sz="1800" b="0" i="0" u="none" strike="noStrike" cap="none" spc="0" normalizeH="0" baseline="0" noProof="0" dirty="0">
              <a:ln>
                <a:noFill/>
              </a:ln>
              <a:solidFill>
                <a:schemeClr val="tx2"/>
              </a:solidFill>
              <a:effectLst/>
              <a:uLnTx/>
              <a:uFillTx/>
            </a:endParaRPr>
          </a:p>
        </p:txBody>
      </p:sp>
    </p:spTree>
    <p:extLst>
      <p:ext uri="{BB962C8B-B14F-4D97-AF65-F5344CB8AC3E}">
        <p14:creationId xmlns:p14="http://schemas.microsoft.com/office/powerpoint/2010/main" val="2141537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9F769-3126-980B-1B77-DB23846EA7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A5DD07-06B6-87CA-649C-ADB6B5508943}"/>
              </a:ext>
            </a:extLst>
          </p:cNvPr>
          <p:cNvSpPr>
            <a:spLocks noGrp="1"/>
          </p:cNvSpPr>
          <p:nvPr>
            <p:ph type="title"/>
          </p:nvPr>
        </p:nvSpPr>
        <p:spPr>
          <a:xfrm>
            <a:off x="244928" y="0"/>
            <a:ext cx="8229600" cy="914400"/>
          </a:xfrm>
        </p:spPr>
        <p:txBody>
          <a:bodyPr>
            <a:normAutofit fontScale="90000"/>
          </a:bodyPr>
          <a:lstStyle/>
          <a:p>
            <a:pPr algn="l"/>
            <a:r>
              <a:rPr lang="en-US" sz="2400" b="1" dirty="0"/>
              <a:t>30 CFR § 75.401</a:t>
            </a:r>
            <a:br>
              <a:rPr lang="en-US" sz="2400" dirty="0"/>
            </a:br>
            <a:r>
              <a:rPr lang="en-US" sz="2400" dirty="0"/>
              <a:t>Abatement of dust; water or water with a wetting agent.</a:t>
            </a:r>
            <a:br>
              <a:rPr lang="en-US" sz="2400"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A3D1BC49-3E56-D049-A795-916A18B4CDE7}"/>
              </a:ext>
            </a:extLst>
          </p:cNvPr>
          <p:cNvSpPr txBox="1">
            <a:spLocks/>
          </p:cNvSpPr>
          <p:nvPr/>
        </p:nvSpPr>
        <p:spPr bwMode="auto">
          <a:xfrm>
            <a:off x="0" y="816429"/>
            <a:ext cx="10107386"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FFC000"/>
                </a:solidFill>
                <a:latin typeface="+mn-lt"/>
                <a:ea typeface="+mn-ea"/>
                <a:cs typeface="+mn-cs"/>
              </a:defRPr>
            </a:lvl1pPr>
            <a:lvl2pPr marL="742950" indent="-285750" algn="l" rtl="0" fontAlgn="base">
              <a:spcBef>
                <a:spcPct val="20000"/>
              </a:spcBef>
              <a:spcAft>
                <a:spcPct val="0"/>
              </a:spcAft>
              <a:buChar char="–"/>
              <a:defRPr sz="2800">
                <a:solidFill>
                  <a:srgbClr val="FFC000"/>
                </a:solidFill>
                <a:latin typeface="+mn-lt"/>
              </a:defRPr>
            </a:lvl2pPr>
            <a:lvl3pPr marL="1143000" indent="-228600" algn="l" rtl="0" fontAlgn="base">
              <a:spcBef>
                <a:spcPct val="20000"/>
              </a:spcBef>
              <a:spcAft>
                <a:spcPct val="0"/>
              </a:spcAft>
              <a:buChar char="•"/>
              <a:defRPr sz="2800">
                <a:solidFill>
                  <a:srgbClr val="FFC000"/>
                </a:solidFill>
                <a:latin typeface="+mn-lt"/>
              </a:defRPr>
            </a:lvl3pPr>
            <a:lvl4pPr marL="1600200" indent="-228600" algn="l" rtl="0" fontAlgn="base">
              <a:spcBef>
                <a:spcPct val="20000"/>
              </a:spcBef>
              <a:spcAft>
                <a:spcPct val="0"/>
              </a:spcAft>
              <a:buChar char="–"/>
              <a:defRPr sz="2800">
                <a:solidFill>
                  <a:srgbClr val="FFC000"/>
                </a:solidFill>
                <a:latin typeface="+mn-lt"/>
              </a:defRPr>
            </a:lvl4pPr>
            <a:lvl5pPr marL="2057400" indent="-228600" algn="l" rtl="0" fontAlgn="base">
              <a:spcBef>
                <a:spcPct val="20000"/>
              </a:spcBef>
              <a:spcAft>
                <a:spcPct val="0"/>
              </a:spcAft>
              <a:buChar char="»"/>
              <a:defRPr sz="2800">
                <a:solidFill>
                  <a:srgbClr val="FFC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C000"/>
                </a:solidFill>
                <a:effectLst/>
                <a:uLnTx/>
                <a:uFillTx/>
                <a:latin typeface="Arial"/>
                <a:ea typeface="+mn-ea"/>
                <a:cs typeface="+mn-cs"/>
              </a:rPr>
              <a:t>    </a:t>
            </a:r>
            <a:r>
              <a:rPr kumimoji="0" lang="en-US" sz="24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Where underground mining operations in active workings create or raise excessive amounts of dust, water or water with a wetting agent added to it, or other no less effective methods approved by the Secretary or his authorized representative, shall be used to abate such dust. In working places, particularly in distances less than 40 feet from the face, water, with or without a wetting agent, or other no less effective methods approved by the Secretary or his authorized representative, shall be applied to coal dust on the ribs, roof, and floor to reduce dispersibility and to minimize the explosion hazard.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30 CFR § 75.401-1</a:t>
            </a:r>
            <a:br>
              <a:rPr kumimoji="0" lang="en-US" sz="24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en-US" sz="24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Excessive amounts of dust.</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The term "excessive amounts of dust" means coal and float coal dust in the air in such amounts as to create the potential of an explosion hazard..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rgbClr val="FFC000"/>
              </a:solidFill>
              <a:effectLst/>
              <a:uLnTx/>
              <a:uFillTx/>
              <a:latin typeface="Arial"/>
              <a:ea typeface="+mn-ea"/>
              <a:cs typeface="+mn-cs"/>
            </a:endParaRPr>
          </a:p>
        </p:txBody>
      </p:sp>
    </p:spTree>
    <p:extLst>
      <p:ext uri="{BB962C8B-B14F-4D97-AF65-F5344CB8AC3E}">
        <p14:creationId xmlns:p14="http://schemas.microsoft.com/office/powerpoint/2010/main" val="10921707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CA9049-BC41-395D-BB3C-327135F51C2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3" name="TextBox 2">
            <a:extLst>
              <a:ext uri="{FF2B5EF4-FFF2-40B4-BE49-F238E27FC236}">
                <a16:creationId xmlns:a16="http://schemas.microsoft.com/office/drawing/2014/main" id="{9C3B518D-E0CC-DC4B-5A38-E5A667960A51}"/>
              </a:ext>
            </a:extLst>
          </p:cNvPr>
          <p:cNvSpPr txBox="1"/>
          <p:nvPr/>
        </p:nvSpPr>
        <p:spPr>
          <a:xfrm>
            <a:off x="838200" y="713312"/>
            <a:ext cx="4038600" cy="5431376"/>
          </a:xfrm>
          <a:prstGeom prst="rect">
            <a:avLst/>
          </a:prstGeom>
        </p:spPr>
        <p:txBody>
          <a:bodyPr vert="horz" lIns="91440" tIns="45720" rIns="91440" bIns="45720" rtlCol="0" anchor="ctr">
            <a:normAutofit/>
          </a:bodyPr>
          <a:lstStyle/>
          <a:p>
            <a:pPr>
              <a:lnSpc>
                <a:spcPct val="90000"/>
              </a:lnSpc>
              <a:spcBef>
                <a:spcPct val="0"/>
              </a:spcBef>
              <a:spcAft>
                <a:spcPts val="600"/>
              </a:spcAft>
            </a:pPr>
            <a:r>
              <a:rPr kumimoji="0" lang="en-US" sz="4400" b="1" i="0" u="none" strike="noStrike" kern="1200" cap="none" spc="0" normalizeH="0" baseline="0" noProof="0">
                <a:ln>
                  <a:noFill/>
                </a:ln>
                <a:solidFill>
                  <a:schemeClr val="tx1"/>
                </a:solidFill>
                <a:effectLst/>
                <a:uLnTx/>
                <a:uFillTx/>
                <a:latin typeface="+mj-lt"/>
                <a:ea typeface="+mj-ea"/>
                <a:cs typeface="+mj-cs"/>
              </a:rPr>
              <a:t>30 CFR § 75.402</a:t>
            </a:r>
            <a:br>
              <a:rPr kumimoji="0" lang="en-US" sz="4400" b="0" i="0" u="none" strike="noStrike" kern="1200" cap="none" spc="0" normalizeH="0" baseline="0" noProof="0">
                <a:ln>
                  <a:noFill/>
                </a:ln>
                <a:solidFill>
                  <a:schemeClr val="tx1"/>
                </a:solidFill>
                <a:effectLst/>
                <a:uLnTx/>
                <a:uFillTx/>
                <a:latin typeface="+mj-lt"/>
                <a:ea typeface="+mj-ea"/>
                <a:cs typeface="+mj-cs"/>
              </a:rPr>
            </a:br>
            <a:r>
              <a:rPr kumimoji="0" lang="en-US" sz="4400" b="0" i="0" u="none" strike="noStrike" kern="1200" cap="none" spc="0" normalizeH="0" baseline="0" noProof="0">
                <a:ln>
                  <a:noFill/>
                </a:ln>
                <a:solidFill>
                  <a:schemeClr val="tx1"/>
                </a:solidFill>
                <a:effectLst/>
                <a:uLnTx/>
                <a:uFillTx/>
                <a:latin typeface="+mj-lt"/>
                <a:ea typeface="+mj-ea"/>
                <a:cs typeface="+mj-cs"/>
              </a:rPr>
              <a:t>Rock dusting.</a:t>
            </a:r>
            <a:br>
              <a:rPr kumimoji="0" lang="en-US" sz="4400" b="0" i="0" u="none" strike="noStrike" kern="1200" cap="none" spc="0" normalizeH="0" baseline="0" noProof="0">
                <a:ln>
                  <a:noFill/>
                </a:ln>
                <a:solidFill>
                  <a:schemeClr val="tx1"/>
                </a:solidFill>
                <a:effectLst/>
                <a:uLnTx/>
                <a:uFillTx/>
                <a:latin typeface="+mj-lt"/>
                <a:ea typeface="+mj-ea"/>
                <a:cs typeface="+mj-cs"/>
              </a:rPr>
            </a:br>
            <a:endParaRPr lang="en-US" sz="4400" kern="1200">
              <a:solidFill>
                <a:schemeClr val="tx1"/>
              </a:solidFill>
              <a:latin typeface="+mj-lt"/>
              <a:ea typeface="+mj-ea"/>
              <a:cs typeface="+mj-cs"/>
            </a:endParaRPr>
          </a:p>
        </p:txBody>
      </p:sp>
      <p:sp>
        <p:nvSpPr>
          <p:cNvPr id="4" name="Content Placeholder 2">
            <a:extLst>
              <a:ext uri="{FF2B5EF4-FFF2-40B4-BE49-F238E27FC236}">
                <a16:creationId xmlns:a16="http://schemas.microsoft.com/office/drawing/2014/main" id="{C4251996-6893-863A-4F6F-B498A58747BA}"/>
              </a:ext>
            </a:extLst>
          </p:cNvPr>
          <p:cNvSpPr txBox="1">
            <a:spLocks/>
          </p:cNvSpPr>
          <p:nvPr/>
        </p:nvSpPr>
        <p:spPr bwMode="auto">
          <a:xfrm>
            <a:off x="6096000" y="530432"/>
            <a:ext cx="5965444" cy="6256447"/>
          </a:xfrm>
          <a:prstGeom prst="rect">
            <a:avLst/>
          </a:prstGeom>
        </p:spPr>
        <p:txBody>
          <a:bodyPr vert="horz" lIns="91440" tIns="45720" rIns="91440" bIns="45720" numCol="1" rtlCol="0" anchor="ctr" anchorCtr="0" compatLnSpc="1">
            <a:prstTxWarp prst="textNoShape">
              <a:avLst/>
            </a:prstTxWarp>
            <a:normAutofit/>
          </a:bodyPr>
          <a:lstStyle>
            <a:lvl1pPr marL="342900" indent="-342900" algn="l" rtl="0" fontAlgn="base">
              <a:spcBef>
                <a:spcPct val="20000"/>
              </a:spcBef>
              <a:spcAft>
                <a:spcPct val="0"/>
              </a:spcAft>
              <a:buChar char="•"/>
              <a:defRPr sz="3200">
                <a:solidFill>
                  <a:srgbClr val="FFC000"/>
                </a:solidFill>
                <a:latin typeface="+mn-lt"/>
                <a:ea typeface="+mn-ea"/>
                <a:cs typeface="+mn-cs"/>
              </a:defRPr>
            </a:lvl1pPr>
            <a:lvl2pPr marL="742950" indent="-285750" algn="l" rtl="0" fontAlgn="base">
              <a:spcBef>
                <a:spcPct val="20000"/>
              </a:spcBef>
              <a:spcAft>
                <a:spcPct val="0"/>
              </a:spcAft>
              <a:buChar char="–"/>
              <a:defRPr sz="2800">
                <a:solidFill>
                  <a:srgbClr val="FFC000"/>
                </a:solidFill>
                <a:latin typeface="+mn-lt"/>
              </a:defRPr>
            </a:lvl2pPr>
            <a:lvl3pPr marL="1143000" indent="-228600" algn="l" rtl="0" fontAlgn="base">
              <a:spcBef>
                <a:spcPct val="20000"/>
              </a:spcBef>
              <a:spcAft>
                <a:spcPct val="0"/>
              </a:spcAft>
              <a:buChar char="•"/>
              <a:defRPr sz="2800">
                <a:solidFill>
                  <a:srgbClr val="FFC000"/>
                </a:solidFill>
                <a:latin typeface="+mn-lt"/>
              </a:defRPr>
            </a:lvl3pPr>
            <a:lvl4pPr marL="1600200" indent="-228600" algn="l" rtl="0" fontAlgn="base">
              <a:spcBef>
                <a:spcPct val="20000"/>
              </a:spcBef>
              <a:spcAft>
                <a:spcPct val="0"/>
              </a:spcAft>
              <a:buChar char="–"/>
              <a:defRPr sz="2800">
                <a:solidFill>
                  <a:srgbClr val="FFC000"/>
                </a:solidFill>
                <a:latin typeface="+mn-lt"/>
              </a:defRPr>
            </a:lvl4pPr>
            <a:lvl5pPr marL="2057400" indent="-228600" algn="l" rtl="0" fontAlgn="base">
              <a:spcBef>
                <a:spcPct val="20000"/>
              </a:spcBef>
              <a:spcAft>
                <a:spcPct val="0"/>
              </a:spcAft>
              <a:buChar char="»"/>
              <a:defRPr sz="2800">
                <a:solidFill>
                  <a:srgbClr val="FFC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228600" fontAlgn="base">
              <a:lnSpc>
                <a:spcPct val="90000"/>
              </a:lnSpc>
              <a:spcBef>
                <a:spcPct val="20000"/>
              </a:spcBef>
              <a:spcAft>
                <a:spcPct val="0"/>
              </a:spcAft>
              <a:buClrTx/>
              <a:buSzTx/>
              <a:buFont typeface="Arial" panose="020B0604020202020204" pitchFamily="34" charset="0"/>
              <a:buChar char="•"/>
              <a:tabLst/>
              <a:defRPr/>
            </a:pPr>
            <a:r>
              <a:rPr kumimoji="0" lang="en-US" sz="2800" b="0" i="0" u="none" strike="noStrike" cap="none" spc="0" normalizeH="0" baseline="0" noProof="0" dirty="0">
                <a:ln>
                  <a:noFill/>
                </a:ln>
                <a:solidFill>
                  <a:schemeClr val="tx1"/>
                </a:solidFill>
                <a:effectLst/>
                <a:uLnTx/>
                <a:uFillTx/>
              </a:rPr>
              <a:t>All underground areas of a coal mine, except those areas in which the dust is too wet or too high in incombustible content to propagate an explosion, shall be rock dusted to within 40 feet of all working faces, unless such areas are inaccessible or unsafe to enter or unless the Secretary or his authorized representative permits an exception upon his finding that such exception will not pose a hazard to the miners. All crosscuts that are less than 40 feet from a working face shall also be rock dusted. </a:t>
            </a:r>
          </a:p>
          <a:p>
            <a:pPr marL="342900" marR="0" lvl="0" indent="-228600" fontAlgn="base">
              <a:lnSpc>
                <a:spcPct val="90000"/>
              </a:lnSpc>
              <a:spcBef>
                <a:spcPct val="20000"/>
              </a:spcBef>
              <a:spcAft>
                <a:spcPct val="0"/>
              </a:spcAft>
              <a:buClrTx/>
              <a:buSzTx/>
              <a:buFont typeface="Arial" panose="020B0604020202020204" pitchFamily="34" charset="0"/>
              <a:buChar char="•"/>
              <a:tabLst/>
              <a:defRPr/>
            </a:pPr>
            <a:endParaRPr kumimoji="0" lang="en-US" sz="2000" b="0" i="0" u="none" strike="noStrike"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5046309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3F6D9-9FB9-6D09-50EF-50BAA9585F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CD19C2-F4BE-7001-BEF4-D42943FDCE32}"/>
              </a:ext>
            </a:extLst>
          </p:cNvPr>
          <p:cNvSpPr>
            <a:spLocks noGrp="1"/>
          </p:cNvSpPr>
          <p:nvPr>
            <p:ph type="title"/>
          </p:nvPr>
        </p:nvSpPr>
        <p:spPr>
          <a:xfrm>
            <a:off x="897775" y="1072489"/>
            <a:ext cx="10590414" cy="898071"/>
          </a:xfrm>
        </p:spPr>
        <p:txBody>
          <a:bodyPr>
            <a:noAutofit/>
          </a:bodyPr>
          <a:lstStyle/>
          <a:p>
            <a:pPr algn="l"/>
            <a:r>
              <a:rPr lang="en-US" b="1" dirty="0"/>
              <a:t>30 CFR § 75.403    Maintenance of incombustible content of rock dust.</a:t>
            </a:r>
            <a:br>
              <a:rPr lang="en-US" dirty="0"/>
            </a:br>
            <a:br>
              <a:rPr lang="en-US" dirty="0"/>
            </a:br>
            <a:endParaRPr lang="en-US" dirty="0"/>
          </a:p>
        </p:txBody>
      </p:sp>
      <p:sp>
        <p:nvSpPr>
          <p:cNvPr id="5" name="TextBox 4">
            <a:extLst>
              <a:ext uri="{FF2B5EF4-FFF2-40B4-BE49-F238E27FC236}">
                <a16:creationId xmlns:a16="http://schemas.microsoft.com/office/drawing/2014/main" id="{4FA7857E-7CA6-F2C8-BD54-B250B08AF01C}"/>
              </a:ext>
            </a:extLst>
          </p:cNvPr>
          <p:cNvSpPr txBox="1"/>
          <p:nvPr/>
        </p:nvSpPr>
        <p:spPr>
          <a:xfrm>
            <a:off x="1604357" y="1771350"/>
            <a:ext cx="9434945" cy="4524315"/>
          </a:xfrm>
          <a:prstGeom prst="rect">
            <a:avLst/>
          </a:prstGeom>
          <a:noFill/>
        </p:spPr>
        <p:txBody>
          <a:bodyPr wrap="square">
            <a:spAutoFit/>
          </a:bodyPr>
          <a:lstStyle/>
          <a:p>
            <a:r>
              <a:rPr lang="en-US" sz="3200" dirty="0">
                <a:highlight>
                  <a:srgbClr val="FFFF00"/>
                </a:highlight>
              </a:rPr>
              <a:t>Where rock dust is required to be applied, it shall be distributed upon the top, floor, and sides of all underground areas of a coal mine and maintained in such quantities that the incombustible content of the combined coal dust, rock dust, and other dust shall be not less than 80 percent. Where methane is present in any ventilating current, the percent of incombustible content of such combined dust shall be increased 0.4 percent for each 0.1 percent of methane.  </a:t>
            </a:r>
          </a:p>
        </p:txBody>
      </p:sp>
    </p:spTree>
    <p:extLst>
      <p:ext uri="{BB962C8B-B14F-4D97-AF65-F5344CB8AC3E}">
        <p14:creationId xmlns:p14="http://schemas.microsoft.com/office/powerpoint/2010/main" val="1296039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C9B697-1128-A3BC-8484-46C04224A7FA}"/>
              </a:ext>
            </a:extLst>
          </p:cNvPr>
          <p:cNvSpPr txBox="1"/>
          <p:nvPr/>
        </p:nvSpPr>
        <p:spPr>
          <a:xfrm>
            <a:off x="935874" y="4791801"/>
            <a:ext cx="10900064" cy="1477328"/>
          </a:xfrm>
          <a:prstGeom prst="rect">
            <a:avLst/>
          </a:prstGeom>
          <a:noFill/>
        </p:spPr>
        <p:txBody>
          <a:bodyPr wrap="square">
            <a:spAutoFit/>
          </a:bodyPr>
          <a:lstStyle/>
          <a:p>
            <a:pPr algn="l"/>
            <a:r>
              <a:rPr lang="en-US" sz="1800" b="1" i="0" u="none" strike="noStrike" baseline="0" dirty="0">
                <a:solidFill>
                  <a:srgbClr val="000000"/>
                </a:solidFill>
                <a:latin typeface="ArialMT"/>
              </a:rPr>
              <a:t>Working place: The term “working place” means the area of a coal mine </a:t>
            </a:r>
            <a:r>
              <a:rPr lang="en-US" sz="1800" b="1" i="0" u="none" strike="noStrike" baseline="0" dirty="0" err="1">
                <a:solidFill>
                  <a:srgbClr val="000000"/>
                </a:solidFill>
                <a:latin typeface="ArialMT"/>
              </a:rPr>
              <a:t>inby</a:t>
            </a:r>
            <a:r>
              <a:rPr lang="en-US" sz="1800" b="1" i="0" u="none" strike="noStrike" baseline="0" dirty="0">
                <a:solidFill>
                  <a:srgbClr val="000000"/>
                </a:solidFill>
                <a:latin typeface="ArialMT"/>
              </a:rPr>
              <a:t> the last open crosscut.</a:t>
            </a:r>
          </a:p>
          <a:p>
            <a:pPr algn="l"/>
            <a:endParaRPr lang="en-US" sz="1800" b="1" i="0" u="none" strike="noStrike" baseline="0" dirty="0">
              <a:solidFill>
                <a:srgbClr val="000000"/>
              </a:solidFill>
              <a:latin typeface="ArialMT"/>
            </a:endParaRPr>
          </a:p>
          <a:p>
            <a:pPr algn="l"/>
            <a:r>
              <a:rPr lang="en-US" sz="1800" b="1" i="0" u="none" strike="noStrike" baseline="0" dirty="0">
                <a:solidFill>
                  <a:srgbClr val="000000"/>
                </a:solidFill>
                <a:latin typeface="ArialMT"/>
              </a:rPr>
              <a:t>Working section: The term “working section” means all areas of the coal mine from the loading point of the section to and including the working faces.</a:t>
            </a:r>
          </a:p>
        </p:txBody>
      </p:sp>
      <p:sp>
        <p:nvSpPr>
          <p:cNvPr id="5" name="TextBox 4">
            <a:extLst>
              <a:ext uri="{FF2B5EF4-FFF2-40B4-BE49-F238E27FC236}">
                <a16:creationId xmlns:a16="http://schemas.microsoft.com/office/drawing/2014/main" id="{0EDDC095-6438-A02A-8054-181808B0FE55}"/>
              </a:ext>
            </a:extLst>
          </p:cNvPr>
          <p:cNvSpPr txBox="1"/>
          <p:nvPr/>
        </p:nvSpPr>
        <p:spPr>
          <a:xfrm>
            <a:off x="356061" y="69490"/>
            <a:ext cx="11479877" cy="4247317"/>
          </a:xfrm>
          <a:prstGeom prst="rect">
            <a:avLst/>
          </a:prstGeom>
          <a:noFill/>
        </p:spPr>
        <p:txBody>
          <a:bodyPr wrap="square">
            <a:spAutoFit/>
          </a:bodyPr>
          <a:lstStyle/>
          <a:p>
            <a:pPr algn="l"/>
            <a:r>
              <a:rPr lang="en-US" sz="1800" b="0" i="0" u="none" strike="noStrike" baseline="0" dirty="0">
                <a:solidFill>
                  <a:srgbClr val="000000"/>
                </a:solidFill>
                <a:latin typeface="ArialMT"/>
              </a:rPr>
              <a:t>The mine foreman, assistant mine foreman, or fire boss shall visit and carefully examine each working place in which miners will be working </a:t>
            </a:r>
            <a:r>
              <a:rPr lang="en-US" sz="1800" b="0" i="0" u="none" strike="noStrike" baseline="0" dirty="0">
                <a:solidFill>
                  <a:srgbClr val="000000"/>
                </a:solidFill>
                <a:highlight>
                  <a:srgbClr val="FFFF00"/>
                </a:highlight>
                <a:latin typeface="ArialMT"/>
              </a:rPr>
              <a:t>at the beginning of each shift (pre-shift) before any face equipment is energized and shall examine each working place in the mine at least once every two hours each shift (on-shift) while such miners are at work in such places</a:t>
            </a:r>
            <a:r>
              <a:rPr lang="en-US" sz="1800" b="0" i="0" u="none" strike="noStrike" baseline="0" dirty="0">
                <a:solidFill>
                  <a:srgbClr val="000000"/>
                </a:solidFill>
                <a:latin typeface="ArialMT"/>
              </a:rPr>
              <a:t>, and shall direct that each working place shall be secured by props, timbers, roof bolts, or other approved methods of roof support or both where necessary to the end that the working places shall be made safe. The mine foreman or his or her assistants upon observing a violation or potential violation of §22A-2-1 et seq. of this code or any regulation or any plan or agreement promulgated or entered into thereunder shall arrange for the prompt correction thereof. The foreman shall not permit any miner other than a certified foreman, fire boss, assistant mine foreman, assistant mine foreman-fire boss or pumper to be on a working section by himself or herself. Should the mine foreman or his or her assistants find a place to be in a dangerous condition, they shall not leave the place until it is made safe or shall remove the persons working therein until the place is made safe by some competent person designated for that purpose.</a:t>
            </a:r>
          </a:p>
          <a:p>
            <a:pPr algn="l"/>
            <a:r>
              <a:rPr lang="en-US" sz="1800" b="0" i="0" u="none" strike="noStrike" baseline="0" dirty="0">
                <a:solidFill>
                  <a:srgbClr val="000000"/>
                </a:solidFill>
                <a:latin typeface="ArialMT"/>
              </a:rPr>
              <a:t>He or she shall place his or her initials, time and the date at or near each place he or she examines. He or she shall also record any dangerous conditions and practices found during his or her examination in a book provided for that purpose.</a:t>
            </a:r>
          </a:p>
        </p:txBody>
      </p:sp>
    </p:spTree>
    <p:extLst>
      <p:ext uri="{BB962C8B-B14F-4D97-AF65-F5344CB8AC3E}">
        <p14:creationId xmlns:p14="http://schemas.microsoft.com/office/powerpoint/2010/main" val="12286349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BFE87-9D9F-62A6-3E14-A78703E74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1261F0-526A-7D8E-57A5-85D91775724B}"/>
              </a:ext>
            </a:extLst>
          </p:cNvPr>
          <p:cNvSpPr txBox="1">
            <a:spLocks/>
          </p:cNvSpPr>
          <p:nvPr/>
        </p:nvSpPr>
        <p:spPr bwMode="auto">
          <a:xfrm>
            <a:off x="457200" y="0"/>
            <a:ext cx="8686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FFC000"/>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Pre-shift/Onshift Examinations</a:t>
            </a:r>
          </a:p>
        </p:txBody>
      </p:sp>
      <p:sp>
        <p:nvSpPr>
          <p:cNvPr id="3" name="Content Placeholder 2">
            <a:extLst>
              <a:ext uri="{FF2B5EF4-FFF2-40B4-BE49-F238E27FC236}">
                <a16:creationId xmlns:a16="http://schemas.microsoft.com/office/drawing/2014/main" id="{BCD76C82-8008-CD84-5254-D9D534166F4A}"/>
              </a:ext>
            </a:extLst>
          </p:cNvPr>
          <p:cNvSpPr txBox="1">
            <a:spLocks/>
          </p:cNvSpPr>
          <p:nvPr/>
        </p:nvSpPr>
        <p:spPr bwMode="auto">
          <a:xfrm>
            <a:off x="457200" y="1981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FFC000"/>
                </a:solidFill>
                <a:latin typeface="+mn-lt"/>
                <a:ea typeface="+mn-ea"/>
                <a:cs typeface="+mn-cs"/>
              </a:defRPr>
            </a:lvl1pPr>
            <a:lvl2pPr marL="742950" indent="-285750" algn="l" rtl="0" fontAlgn="base">
              <a:spcBef>
                <a:spcPct val="20000"/>
              </a:spcBef>
              <a:spcAft>
                <a:spcPct val="0"/>
              </a:spcAft>
              <a:buChar char="–"/>
              <a:defRPr sz="2800">
                <a:solidFill>
                  <a:srgbClr val="FFC000"/>
                </a:solidFill>
                <a:latin typeface="+mn-lt"/>
              </a:defRPr>
            </a:lvl2pPr>
            <a:lvl3pPr marL="1143000" indent="-228600" algn="l" rtl="0" fontAlgn="base">
              <a:spcBef>
                <a:spcPct val="20000"/>
              </a:spcBef>
              <a:spcAft>
                <a:spcPct val="0"/>
              </a:spcAft>
              <a:buChar char="•"/>
              <a:defRPr sz="2800">
                <a:solidFill>
                  <a:srgbClr val="FFC000"/>
                </a:solidFill>
                <a:latin typeface="+mn-lt"/>
              </a:defRPr>
            </a:lvl3pPr>
            <a:lvl4pPr marL="1600200" indent="-228600" algn="l" rtl="0" fontAlgn="base">
              <a:spcBef>
                <a:spcPct val="20000"/>
              </a:spcBef>
              <a:spcAft>
                <a:spcPct val="0"/>
              </a:spcAft>
              <a:buChar char="–"/>
              <a:defRPr sz="2800">
                <a:solidFill>
                  <a:srgbClr val="FFC000"/>
                </a:solidFill>
                <a:latin typeface="+mn-lt"/>
              </a:defRPr>
            </a:lvl4pPr>
            <a:lvl5pPr marL="2057400" indent="-228600" algn="l" rtl="0" fontAlgn="base">
              <a:spcBef>
                <a:spcPct val="20000"/>
              </a:spcBef>
              <a:spcAft>
                <a:spcPct val="0"/>
              </a:spcAft>
              <a:buChar char="»"/>
              <a:defRPr sz="2800">
                <a:solidFill>
                  <a:srgbClr val="FFC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What is required to be entered in the record books?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1" i="0" u="none" strike="noStrike" kern="0" cap="none" spc="0" normalizeH="0" baseline="0" noProof="0" dirty="0">
              <a:ln>
                <a:noFill/>
              </a:ln>
              <a:solidFill>
                <a:srgbClr val="FFC000"/>
              </a:solidFill>
              <a:effectLst/>
              <a:uLnTx/>
              <a:uFillTx/>
              <a:latin typeface="Arial"/>
              <a:ea typeface="+mn-ea"/>
              <a:cs typeface="+mn-cs"/>
            </a:endParaRPr>
          </a:p>
        </p:txBody>
      </p:sp>
      <p:pic>
        <p:nvPicPr>
          <p:cNvPr id="14338" name="Picture 2" descr="APC 6-1489: Pre-shift On-shift &amp; Daily Report - APC Solutions / American  Printing Co.">
            <a:extLst>
              <a:ext uri="{FF2B5EF4-FFF2-40B4-BE49-F238E27FC236}">
                <a16:creationId xmlns:a16="http://schemas.microsoft.com/office/drawing/2014/main" id="{462AEC0D-FCE6-CABA-F6F0-2D98E4C53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093090"/>
            <a:ext cx="5097463" cy="329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6174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CACCE-C5B7-6427-C1D9-FE086F52FE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CDDCD5-D2F0-7FBC-DF24-39968F3574DE}"/>
              </a:ext>
            </a:extLst>
          </p:cNvPr>
          <p:cNvSpPr txBox="1">
            <a:spLocks/>
          </p:cNvSpPr>
          <p:nvPr/>
        </p:nvSpPr>
        <p:spPr bwMode="auto">
          <a:xfrm>
            <a:off x="-1" y="0"/>
            <a:ext cx="11538065" cy="6151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30 CFR § 75.360 </a:t>
            </a:r>
            <a:r>
              <a:rPr kumimoji="0" lang="en-US" sz="2800" b="1"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Pre-shift examination recordkeeping</a:t>
            </a:r>
            <a:endParaRPr kumimoji="0" lang="en-US" sz="2400" b="1"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EBEA383-7178-E31A-B64C-18B067C9108E}"/>
              </a:ext>
            </a:extLst>
          </p:cNvPr>
          <p:cNvSpPr/>
          <p:nvPr/>
        </p:nvSpPr>
        <p:spPr>
          <a:xfrm>
            <a:off x="1174865" y="806335"/>
            <a:ext cx="9842270" cy="6186309"/>
          </a:xfrm>
          <a:prstGeom prst="rect">
            <a:avLst/>
          </a:prstGeom>
        </p:spPr>
        <p:txBody>
          <a:bodyPr wrap="square">
            <a:spAutoFit/>
          </a:bodyPr>
          <a:lstStyle/>
          <a:p>
            <a:pPr defTabSz="914400" eaLnBrk="0" fontAlgn="base" hangingPunct="0">
              <a:spcBef>
                <a:spcPct val="0"/>
              </a:spcBef>
              <a:spcAft>
                <a:spcPct val="0"/>
              </a:spcAft>
            </a:pPr>
            <a:r>
              <a:rPr lang="en-US" sz="2200" b="1"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g) </a:t>
            </a:r>
            <a:r>
              <a:rPr lang="en-US" sz="2200" i="1" dirty="0">
                <a:latin typeface="Times New Roman" panose="02020603050405020304" pitchFamily="18" charset="0"/>
                <a:cs typeface="Times New Roman" panose="02020603050405020304" pitchFamily="18" charset="0"/>
              </a:rPr>
              <a:t>Recordkeeping.</a:t>
            </a:r>
            <a:r>
              <a:rPr lang="en-US" sz="2200" dirty="0">
                <a:latin typeface="Times New Roman" panose="02020603050405020304" pitchFamily="18" charset="0"/>
                <a:cs typeface="Times New Roman" panose="02020603050405020304" pitchFamily="18" charset="0"/>
              </a:rPr>
              <a:t> A record of the results of each pre-shift examination, including a record of hazardous conditions and their locations found by the examiner during each examination and of the results and locations of air and methane measurements, shall be made on the surface before any persons, other than certified persons conducting examinations required by this subpart, enter any underground area of the mine. The results of methane tests shall be recorded as the percentage of methane measured by the examiner. The record shall be made by the certified person who made the examination or by a person designated by the operator. If the record is made by someone other than the examiner, the examiner shall verify the record by initials and date by or at the end of the shift for which the examination was made. </a:t>
            </a:r>
            <a:r>
              <a:rPr lang="en-US" sz="2200" dirty="0">
                <a:highlight>
                  <a:srgbClr val="FFFF00"/>
                </a:highlight>
                <a:latin typeface="Times New Roman" panose="02020603050405020304" pitchFamily="18" charset="0"/>
                <a:cs typeface="Times New Roman" panose="02020603050405020304" pitchFamily="18" charset="0"/>
              </a:rPr>
              <a:t>A record shall also be made by a certified person of the action taken to correct hazardous conditions found during the pre-shift examination. All pre-shift and corrective action records shall be countersigned by the mine foreman or equivalent mine official by the end of the mine foreman's or equivalent mine official's next regularly scheduled working shift.</a:t>
            </a:r>
            <a:r>
              <a:rPr lang="en-US" sz="2200" dirty="0">
                <a:latin typeface="Times New Roman" panose="02020603050405020304" pitchFamily="18" charset="0"/>
                <a:cs typeface="Times New Roman" panose="02020603050405020304" pitchFamily="18" charset="0"/>
              </a:rPr>
              <a:t> </a:t>
            </a:r>
            <a:r>
              <a:rPr lang="en-US" sz="2200" dirty="0">
                <a:highlight>
                  <a:srgbClr val="FFFF00"/>
                </a:highlight>
                <a:latin typeface="Times New Roman" panose="02020603050405020304" pitchFamily="18" charset="0"/>
                <a:cs typeface="Times New Roman" panose="02020603050405020304" pitchFamily="18" charset="0"/>
              </a:rPr>
              <a:t>The records required by this section shall be made in a secure book that is not susceptible to alteration or electronically in a computer system so as to be secure and not susceptible to alteration.</a:t>
            </a:r>
            <a:br>
              <a:rPr lang="en-US" sz="2200" dirty="0">
                <a:highlight>
                  <a:srgbClr val="FFFF00"/>
                </a:highlight>
                <a:latin typeface="Times New Roman" panose="02020603050405020304" pitchFamily="18" charset="0"/>
                <a:cs typeface="Times New Roman" panose="02020603050405020304" pitchFamily="18" charset="0"/>
              </a:rPr>
            </a:br>
            <a:endParaRPr lang="en-US" sz="2200"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9148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96DB0-89C6-2AE8-C736-57CDAF25213C}"/>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81B1B002-6E0F-597D-04F1-95E7890E9AFB}"/>
              </a:ext>
            </a:extLst>
          </p:cNvPr>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FFC000"/>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chemeClr val="accent1"/>
                </a:solidFill>
                <a:effectLst/>
                <a:uLnTx/>
                <a:uFillTx/>
                <a:ea typeface="+mj-ea"/>
                <a:cs typeface="+mj-cs"/>
              </a:rPr>
              <a:t>Pre-shift - Recordkeeping</a:t>
            </a:r>
          </a:p>
        </p:txBody>
      </p:sp>
      <p:sp>
        <p:nvSpPr>
          <p:cNvPr id="3" name="Rectangle 3">
            <a:extLst>
              <a:ext uri="{FF2B5EF4-FFF2-40B4-BE49-F238E27FC236}">
                <a16:creationId xmlns:a16="http://schemas.microsoft.com/office/drawing/2014/main" id="{69B83039-02E6-E744-758E-6704632A0B0C}"/>
              </a:ext>
            </a:extLst>
          </p:cNvPr>
          <p:cNvSpPr txBox="1">
            <a:spLocks noChangeArrowheads="1"/>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FFC000"/>
                </a:solidFill>
                <a:latin typeface="+mn-lt"/>
                <a:ea typeface="+mn-ea"/>
                <a:cs typeface="+mn-cs"/>
              </a:defRPr>
            </a:lvl1pPr>
            <a:lvl2pPr marL="742950" indent="-285750" algn="l" rtl="0" fontAlgn="base">
              <a:spcBef>
                <a:spcPct val="20000"/>
              </a:spcBef>
              <a:spcAft>
                <a:spcPct val="0"/>
              </a:spcAft>
              <a:buChar char="–"/>
              <a:defRPr sz="2800">
                <a:solidFill>
                  <a:srgbClr val="FFC000"/>
                </a:solidFill>
                <a:latin typeface="+mn-lt"/>
              </a:defRPr>
            </a:lvl2pPr>
            <a:lvl3pPr marL="1143000" indent="-228600" algn="l" rtl="0" fontAlgn="base">
              <a:spcBef>
                <a:spcPct val="20000"/>
              </a:spcBef>
              <a:spcAft>
                <a:spcPct val="0"/>
              </a:spcAft>
              <a:buChar char="•"/>
              <a:defRPr sz="2800">
                <a:solidFill>
                  <a:srgbClr val="FFC000"/>
                </a:solidFill>
                <a:latin typeface="+mn-lt"/>
              </a:defRPr>
            </a:lvl3pPr>
            <a:lvl4pPr marL="1600200" indent="-228600" algn="l" rtl="0" fontAlgn="base">
              <a:spcBef>
                <a:spcPct val="20000"/>
              </a:spcBef>
              <a:spcAft>
                <a:spcPct val="0"/>
              </a:spcAft>
              <a:buChar char="–"/>
              <a:defRPr sz="2800">
                <a:solidFill>
                  <a:srgbClr val="FFC000"/>
                </a:solidFill>
                <a:latin typeface="+mn-lt"/>
              </a:defRPr>
            </a:lvl4pPr>
            <a:lvl5pPr marL="2057400" indent="-228600" algn="l" rtl="0" fontAlgn="base">
              <a:spcBef>
                <a:spcPct val="20000"/>
              </a:spcBef>
              <a:spcAft>
                <a:spcPct val="0"/>
              </a:spcAft>
              <a:buChar char="»"/>
              <a:defRPr sz="2800">
                <a:solidFill>
                  <a:srgbClr val="FFC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sz="3200" b="0" i="0" u="none" strike="noStrike" kern="0" cap="none" spc="0" normalizeH="0" baseline="0" noProof="0" dirty="0">
                <a:ln>
                  <a:noFill/>
                </a:ln>
                <a:solidFill>
                  <a:schemeClr val="tx1"/>
                </a:solidFill>
                <a:effectLst/>
                <a:uLnTx/>
                <a:uFillTx/>
                <a:latin typeface="+mj-lt"/>
                <a:ea typeface="+mn-ea"/>
                <a:cs typeface="+mn-cs"/>
              </a:rPr>
              <a:t>Make a record of results of each pre-shift examination including:</a:t>
            </a:r>
          </a:p>
          <a:p>
            <a:pPr marL="742950" marR="0" lvl="1" indent="-285750"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sz="2800" b="0" i="0" u="none" strike="noStrike" kern="0" cap="none" spc="0" normalizeH="0" baseline="0" noProof="0" dirty="0">
                <a:ln>
                  <a:noFill/>
                </a:ln>
                <a:solidFill>
                  <a:schemeClr val="tx1"/>
                </a:solidFill>
                <a:effectLst/>
                <a:uLnTx/>
                <a:uFillTx/>
                <a:latin typeface="+mj-lt"/>
              </a:rPr>
              <a:t>Hazardous conditions and their locations </a:t>
            </a:r>
          </a:p>
          <a:p>
            <a:pPr marL="742950" marR="0" lvl="1" indent="-285750"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sz="2800" b="0" i="0" u="none" strike="noStrike" kern="0" cap="none" spc="0" normalizeH="0" baseline="0" noProof="0" dirty="0">
                <a:ln>
                  <a:noFill/>
                </a:ln>
                <a:solidFill>
                  <a:schemeClr val="tx1"/>
                </a:solidFill>
                <a:effectLst/>
                <a:uLnTx/>
                <a:uFillTx/>
                <a:latin typeface="+mj-lt"/>
              </a:rPr>
              <a:t>Results and locations of air and methane measurements</a:t>
            </a:r>
          </a:p>
          <a:p>
            <a:pPr marL="1143000" marR="0" lvl="2" indent="-228600"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sz="2800" b="0" i="0" u="none" strike="noStrike" kern="0" cap="none" spc="0" normalizeH="0" baseline="0" noProof="0" dirty="0">
                <a:ln>
                  <a:noFill/>
                </a:ln>
                <a:solidFill>
                  <a:schemeClr val="tx1"/>
                </a:solidFill>
                <a:effectLst/>
                <a:uLnTx/>
                <a:uFillTx/>
                <a:latin typeface="+mj-lt"/>
              </a:rPr>
              <a:t>Air measurements</a:t>
            </a:r>
          </a:p>
          <a:p>
            <a:pPr marL="1143000" marR="0" lvl="2" indent="-228600"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sz="2800" b="0" i="0" u="none" strike="noStrike" kern="0" cap="none" spc="0" normalizeH="0" baseline="0" noProof="0" dirty="0">
                <a:ln>
                  <a:noFill/>
                </a:ln>
                <a:solidFill>
                  <a:schemeClr val="tx1"/>
                </a:solidFill>
                <a:effectLst/>
                <a:uLnTx/>
                <a:uFillTx/>
                <a:latin typeface="+mj-lt"/>
              </a:rPr>
              <a:t>Methane measurements shall be recorded as a percentage of methane</a:t>
            </a:r>
          </a:p>
        </p:txBody>
      </p:sp>
    </p:spTree>
    <p:extLst>
      <p:ext uri="{BB962C8B-B14F-4D97-AF65-F5344CB8AC3E}">
        <p14:creationId xmlns:p14="http://schemas.microsoft.com/office/powerpoint/2010/main" val="1397255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13A71-02B0-D1FD-598C-BEA0A6554BA2}"/>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8F1A1232-DC23-5586-672D-47772A085B09}"/>
              </a:ext>
            </a:extLst>
          </p:cNvPr>
          <p:cNvSpPr txBox="1">
            <a:spLocks noChangeArrowheads="1"/>
          </p:cNvSpPr>
          <p:nvPr/>
        </p:nvSpPr>
        <p:spPr bwMode="auto">
          <a:xfrm>
            <a:off x="507076" y="141634"/>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FFC000"/>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chemeClr val="accent1"/>
                </a:solidFill>
                <a:effectLst/>
                <a:uLnTx/>
                <a:uFillTx/>
                <a:ea typeface="+mj-ea"/>
                <a:cs typeface="+mj-cs"/>
              </a:rPr>
              <a:t>Pre-shift - Recordkeeping</a:t>
            </a:r>
          </a:p>
        </p:txBody>
      </p:sp>
      <p:sp>
        <p:nvSpPr>
          <p:cNvPr id="3" name="Rectangle 3">
            <a:extLst>
              <a:ext uri="{FF2B5EF4-FFF2-40B4-BE49-F238E27FC236}">
                <a16:creationId xmlns:a16="http://schemas.microsoft.com/office/drawing/2014/main" id="{BFC9F889-949D-67A9-06A4-CAFA1A4FBB68}"/>
              </a:ext>
            </a:extLst>
          </p:cNvPr>
          <p:cNvSpPr txBox="1">
            <a:spLocks noChangeArrowheads="1"/>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FFC000"/>
                </a:solidFill>
                <a:latin typeface="+mn-lt"/>
                <a:ea typeface="+mn-ea"/>
                <a:cs typeface="+mn-cs"/>
              </a:defRPr>
            </a:lvl1pPr>
            <a:lvl2pPr marL="742950" indent="-285750" algn="l" rtl="0" fontAlgn="base">
              <a:spcBef>
                <a:spcPct val="20000"/>
              </a:spcBef>
              <a:spcAft>
                <a:spcPct val="0"/>
              </a:spcAft>
              <a:buChar char="–"/>
              <a:defRPr sz="2800">
                <a:solidFill>
                  <a:srgbClr val="FFC000"/>
                </a:solidFill>
                <a:latin typeface="+mn-lt"/>
              </a:defRPr>
            </a:lvl2pPr>
            <a:lvl3pPr marL="1143000" indent="-228600" algn="l" rtl="0" fontAlgn="base">
              <a:spcBef>
                <a:spcPct val="20000"/>
              </a:spcBef>
              <a:spcAft>
                <a:spcPct val="0"/>
              </a:spcAft>
              <a:buChar char="•"/>
              <a:defRPr sz="2800">
                <a:solidFill>
                  <a:srgbClr val="FFC000"/>
                </a:solidFill>
                <a:latin typeface="+mn-lt"/>
              </a:defRPr>
            </a:lvl3pPr>
            <a:lvl4pPr marL="1600200" indent="-228600" algn="l" rtl="0" fontAlgn="base">
              <a:spcBef>
                <a:spcPct val="20000"/>
              </a:spcBef>
              <a:spcAft>
                <a:spcPct val="0"/>
              </a:spcAft>
              <a:buChar char="–"/>
              <a:defRPr sz="2800">
                <a:solidFill>
                  <a:srgbClr val="FFC000"/>
                </a:solidFill>
                <a:latin typeface="+mn-lt"/>
              </a:defRPr>
            </a:lvl4pPr>
            <a:lvl5pPr marL="2057400" indent="-228600" algn="l" rtl="0" fontAlgn="base">
              <a:spcBef>
                <a:spcPct val="20000"/>
              </a:spcBef>
              <a:spcAft>
                <a:spcPct val="0"/>
              </a:spcAft>
              <a:buChar char="»"/>
              <a:defRPr sz="2800">
                <a:solidFill>
                  <a:srgbClr val="FFC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sz="3200" b="0" i="0" u="none" strike="noStrike" kern="0" cap="none" spc="0" normalizeH="0" baseline="0" noProof="0" dirty="0">
                <a:ln>
                  <a:noFill/>
                </a:ln>
                <a:solidFill>
                  <a:schemeClr val="tx1"/>
                </a:solidFill>
                <a:effectLst/>
                <a:uLnTx/>
                <a:uFillTx/>
                <a:latin typeface="+mj-lt"/>
                <a:ea typeface="+mn-ea"/>
                <a:cs typeface="+mn-cs"/>
              </a:rPr>
              <a:t>Record of pre-shift shall be made on the surface before any persons (other than certified persons making examinations) enter the mine</a:t>
            </a:r>
          </a:p>
          <a:p>
            <a:pPr marL="342900" marR="0" lvl="0" indent="-342900" algn="l" defTabSz="914400" rtl="0" eaLnBrk="1" fontAlgn="base" latinLnBrk="0" hangingPunct="1">
              <a:lnSpc>
                <a:spcPct val="100000"/>
              </a:lnSpc>
              <a:spcBef>
                <a:spcPct val="20000"/>
              </a:spcBef>
              <a:spcAft>
                <a:spcPct val="0"/>
              </a:spcAft>
              <a:buClr>
                <a:schemeClr val="accent1"/>
              </a:buClr>
              <a:buSzTx/>
              <a:buFontTx/>
              <a:buChar char="•"/>
              <a:tabLst/>
              <a:defRPr/>
            </a:pPr>
            <a:endParaRPr kumimoji="0" lang="en-US" sz="3200" b="0" i="0" u="none" strike="noStrike" kern="0" cap="none" spc="0" normalizeH="0" baseline="0" noProof="0" dirty="0">
              <a:ln>
                <a:noFill/>
              </a:ln>
              <a:solidFill>
                <a:schemeClr val="tx1"/>
              </a:solidFill>
              <a:effectLst/>
              <a:uLnTx/>
              <a:uFillTx/>
              <a:latin typeface="+mj-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sz="3200" b="0" i="0" u="none" strike="noStrike" kern="0" cap="none" spc="0" normalizeH="0" baseline="0" noProof="0" dirty="0">
                <a:ln>
                  <a:noFill/>
                </a:ln>
                <a:solidFill>
                  <a:schemeClr val="tx1"/>
                </a:solidFill>
                <a:effectLst/>
                <a:uLnTx/>
                <a:uFillTx/>
                <a:latin typeface="+mj-lt"/>
                <a:ea typeface="+mn-ea"/>
                <a:cs typeface="+mn-cs"/>
              </a:rPr>
              <a:t>Record shall be made by:</a:t>
            </a:r>
          </a:p>
          <a:p>
            <a:pPr marL="742950" marR="0" lvl="1" indent="-285750"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sz="2800" b="0" i="0" u="none" strike="noStrike" kern="0" cap="none" spc="0" normalizeH="0" baseline="0" noProof="0" dirty="0">
                <a:ln>
                  <a:noFill/>
                </a:ln>
                <a:solidFill>
                  <a:schemeClr val="tx1"/>
                </a:solidFill>
                <a:effectLst/>
                <a:uLnTx/>
                <a:uFillTx/>
                <a:latin typeface="+mj-lt"/>
              </a:rPr>
              <a:t>The person who made the exam, or</a:t>
            </a:r>
          </a:p>
          <a:p>
            <a:pPr marL="742950" marR="0" lvl="1" indent="-285750"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sz="2800" b="0" i="0" u="none" strike="noStrike" kern="0" cap="none" spc="0" normalizeH="0" baseline="0" noProof="0" dirty="0">
                <a:ln>
                  <a:noFill/>
                </a:ln>
                <a:solidFill>
                  <a:schemeClr val="tx1"/>
                </a:solidFill>
                <a:effectLst/>
                <a:uLnTx/>
                <a:uFillTx/>
                <a:latin typeface="+mj-lt"/>
              </a:rPr>
              <a:t>A person designated by the operator</a:t>
            </a:r>
          </a:p>
        </p:txBody>
      </p:sp>
    </p:spTree>
    <p:extLst>
      <p:ext uri="{BB962C8B-B14F-4D97-AF65-F5344CB8AC3E}">
        <p14:creationId xmlns:p14="http://schemas.microsoft.com/office/powerpoint/2010/main" val="4861408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83733-8C5E-5AA4-4211-FB685EBC965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99684D2F-FD40-475E-81D6-84C043C5A1F3}"/>
              </a:ext>
            </a:extLst>
          </p:cNvPr>
          <p:cNvSpPr txBox="1">
            <a:spLocks noChangeArrowheads="1"/>
          </p:cNvSpPr>
          <p:nvPr/>
        </p:nvSpPr>
        <p:spPr bwMode="auto">
          <a:xfrm>
            <a:off x="440575"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FFC000"/>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en-US" b="1" kern="0" dirty="0">
                <a:solidFill>
                  <a:schemeClr val="accent1"/>
                </a:solidFill>
              </a:rPr>
              <a:t>Pre-shift - Recordkeeping</a:t>
            </a:r>
          </a:p>
        </p:txBody>
      </p:sp>
      <p:sp>
        <p:nvSpPr>
          <p:cNvPr id="3" name="Rectangle 3">
            <a:extLst>
              <a:ext uri="{FF2B5EF4-FFF2-40B4-BE49-F238E27FC236}">
                <a16:creationId xmlns:a16="http://schemas.microsoft.com/office/drawing/2014/main" id="{9CB6A932-F6BB-49FF-04F5-7354C338C891}"/>
              </a:ext>
            </a:extLst>
          </p:cNvPr>
          <p:cNvSpPr txBox="1">
            <a:spLocks noChangeArrowheads="1"/>
          </p:cNvSpPr>
          <p:nvPr/>
        </p:nvSpPr>
        <p:spPr bwMode="auto">
          <a:xfrm>
            <a:off x="855663" y="1593850"/>
            <a:ext cx="7604125" cy="4425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FFC000"/>
                </a:solidFill>
                <a:latin typeface="+mn-lt"/>
                <a:ea typeface="+mn-ea"/>
                <a:cs typeface="+mn-cs"/>
              </a:defRPr>
            </a:lvl1pPr>
            <a:lvl2pPr marL="742950" indent="-285750" algn="l" rtl="0" fontAlgn="base">
              <a:spcBef>
                <a:spcPct val="20000"/>
              </a:spcBef>
              <a:spcAft>
                <a:spcPct val="0"/>
              </a:spcAft>
              <a:buChar char="–"/>
              <a:defRPr sz="2800">
                <a:solidFill>
                  <a:srgbClr val="FFC000"/>
                </a:solidFill>
                <a:latin typeface="+mn-lt"/>
              </a:defRPr>
            </a:lvl2pPr>
            <a:lvl3pPr marL="1143000" indent="-228600" algn="l" rtl="0" fontAlgn="base">
              <a:spcBef>
                <a:spcPct val="20000"/>
              </a:spcBef>
              <a:spcAft>
                <a:spcPct val="0"/>
              </a:spcAft>
              <a:buChar char="•"/>
              <a:defRPr sz="2800">
                <a:solidFill>
                  <a:srgbClr val="FFC000"/>
                </a:solidFill>
                <a:latin typeface="+mn-lt"/>
              </a:defRPr>
            </a:lvl3pPr>
            <a:lvl4pPr marL="1600200" indent="-228600" algn="l" rtl="0" fontAlgn="base">
              <a:spcBef>
                <a:spcPct val="20000"/>
              </a:spcBef>
              <a:spcAft>
                <a:spcPct val="0"/>
              </a:spcAft>
              <a:buChar char="–"/>
              <a:defRPr sz="2800">
                <a:solidFill>
                  <a:srgbClr val="FFC000"/>
                </a:solidFill>
                <a:latin typeface="+mn-lt"/>
              </a:defRPr>
            </a:lvl4pPr>
            <a:lvl5pPr marL="2057400" indent="-228600" algn="l" rtl="0" fontAlgn="base">
              <a:spcBef>
                <a:spcPct val="20000"/>
              </a:spcBef>
              <a:spcAft>
                <a:spcPct val="0"/>
              </a:spcAft>
              <a:buChar char="»"/>
              <a:defRPr sz="2800">
                <a:solidFill>
                  <a:srgbClr val="FFC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400">
              <a:buClr>
                <a:schemeClr val="accent1"/>
              </a:buClr>
            </a:pPr>
            <a:r>
              <a:rPr lang="en-US" kern="0" dirty="0">
                <a:solidFill>
                  <a:schemeClr val="tx1"/>
                </a:solidFill>
                <a:latin typeface="+mj-lt"/>
              </a:rPr>
              <a:t>If record is made by the designated person, the examiner shall verify by initials and date the record by or at the end of the shift which the exam was made</a:t>
            </a:r>
          </a:p>
          <a:p>
            <a:pPr defTabSz="914400">
              <a:buClr>
                <a:schemeClr val="accent1"/>
              </a:buClr>
            </a:pPr>
            <a:endParaRPr lang="en-US" kern="0" dirty="0">
              <a:solidFill>
                <a:schemeClr val="tx1"/>
              </a:solidFill>
              <a:latin typeface="+mj-lt"/>
            </a:endParaRPr>
          </a:p>
          <a:p>
            <a:pPr defTabSz="914400">
              <a:buClr>
                <a:schemeClr val="accent1"/>
              </a:buClr>
            </a:pPr>
            <a:r>
              <a:rPr lang="en-US" kern="0" dirty="0">
                <a:solidFill>
                  <a:schemeClr val="tx1"/>
                </a:solidFill>
                <a:latin typeface="+mj-lt"/>
              </a:rPr>
              <a:t>The record shall include actions taken to correct hazardous conditions found during the pre-shift</a:t>
            </a:r>
          </a:p>
        </p:txBody>
      </p:sp>
    </p:spTree>
    <p:extLst>
      <p:ext uri="{BB962C8B-B14F-4D97-AF65-F5344CB8AC3E}">
        <p14:creationId xmlns:p14="http://schemas.microsoft.com/office/powerpoint/2010/main" val="8586323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A021C-5C04-F8A5-4806-728878124485}"/>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B533CFBF-9E6C-A229-9084-3706CA9208B0}"/>
              </a:ext>
            </a:extLst>
          </p:cNvPr>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FFC000"/>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en-US" sz="4000" b="1" kern="0" dirty="0">
                <a:solidFill>
                  <a:schemeClr val="accent1"/>
                </a:solidFill>
              </a:rPr>
              <a:t>Hazardous Conditions</a:t>
            </a:r>
            <a:br>
              <a:rPr lang="en-US" sz="4000" b="1" kern="0" dirty="0">
                <a:solidFill>
                  <a:schemeClr val="accent1"/>
                </a:solidFill>
              </a:rPr>
            </a:br>
            <a:r>
              <a:rPr lang="en-US" sz="4000" b="1" kern="0" dirty="0">
                <a:solidFill>
                  <a:schemeClr val="accent1"/>
                </a:solidFill>
              </a:rPr>
              <a:t>Posting/correcting/recording</a:t>
            </a:r>
          </a:p>
        </p:txBody>
      </p:sp>
      <p:sp>
        <p:nvSpPr>
          <p:cNvPr id="3" name="Rectangle 3">
            <a:extLst>
              <a:ext uri="{FF2B5EF4-FFF2-40B4-BE49-F238E27FC236}">
                <a16:creationId xmlns:a16="http://schemas.microsoft.com/office/drawing/2014/main" id="{18DF30FD-89CF-648E-57E2-24AD77FEED17}"/>
              </a:ext>
            </a:extLst>
          </p:cNvPr>
          <p:cNvSpPr txBox="1">
            <a:spLocks noChangeArrowheads="1"/>
          </p:cNvSpPr>
          <p:nvPr/>
        </p:nvSpPr>
        <p:spPr bwMode="auto">
          <a:xfrm>
            <a:off x="838200" y="1593850"/>
            <a:ext cx="8123238" cy="4806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FFC000"/>
                </a:solidFill>
                <a:latin typeface="+mn-lt"/>
                <a:ea typeface="+mn-ea"/>
                <a:cs typeface="+mn-cs"/>
              </a:defRPr>
            </a:lvl1pPr>
            <a:lvl2pPr marL="742950" indent="-285750" algn="l" rtl="0" fontAlgn="base">
              <a:spcBef>
                <a:spcPct val="20000"/>
              </a:spcBef>
              <a:spcAft>
                <a:spcPct val="0"/>
              </a:spcAft>
              <a:buChar char="–"/>
              <a:defRPr sz="2800">
                <a:solidFill>
                  <a:srgbClr val="FFC000"/>
                </a:solidFill>
                <a:latin typeface="+mn-lt"/>
              </a:defRPr>
            </a:lvl2pPr>
            <a:lvl3pPr marL="1143000" indent="-228600" algn="l" rtl="0" fontAlgn="base">
              <a:spcBef>
                <a:spcPct val="20000"/>
              </a:spcBef>
              <a:spcAft>
                <a:spcPct val="0"/>
              </a:spcAft>
              <a:buChar char="•"/>
              <a:defRPr sz="2800">
                <a:solidFill>
                  <a:srgbClr val="FFC000"/>
                </a:solidFill>
                <a:latin typeface="+mn-lt"/>
              </a:defRPr>
            </a:lvl3pPr>
            <a:lvl4pPr marL="1600200" indent="-228600" algn="l" rtl="0" fontAlgn="base">
              <a:spcBef>
                <a:spcPct val="20000"/>
              </a:spcBef>
              <a:spcAft>
                <a:spcPct val="0"/>
              </a:spcAft>
              <a:buChar char="–"/>
              <a:defRPr sz="2800">
                <a:solidFill>
                  <a:srgbClr val="FFC000"/>
                </a:solidFill>
                <a:latin typeface="+mn-lt"/>
              </a:defRPr>
            </a:lvl4pPr>
            <a:lvl5pPr marL="2057400" indent="-228600" algn="l" rtl="0" fontAlgn="base">
              <a:spcBef>
                <a:spcPct val="20000"/>
              </a:spcBef>
              <a:spcAft>
                <a:spcPct val="0"/>
              </a:spcAft>
              <a:buChar char="»"/>
              <a:defRPr sz="2800">
                <a:solidFill>
                  <a:srgbClr val="FFC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400">
              <a:buFont typeface="Monotype Sorts" pitchFamily="2" charset="2"/>
              <a:buNone/>
            </a:pPr>
            <a:endParaRPr lang="en-US" kern="0" dirty="0">
              <a:latin typeface="Arial" charset="0"/>
            </a:endParaRPr>
          </a:p>
          <a:p>
            <a:pPr defTabSz="914400">
              <a:buClr>
                <a:schemeClr val="accent1"/>
              </a:buClr>
            </a:pPr>
            <a:r>
              <a:rPr lang="en-US" kern="0" dirty="0">
                <a:solidFill>
                  <a:schemeClr val="tx1"/>
                </a:solidFill>
                <a:latin typeface="+mj-lt"/>
              </a:rPr>
              <a:t>The record shall be made by the person doing the examination or by a person designated by the operator</a:t>
            </a:r>
          </a:p>
          <a:p>
            <a:pPr defTabSz="914400">
              <a:buClr>
                <a:schemeClr val="accent1"/>
              </a:buClr>
            </a:pPr>
            <a:endParaRPr lang="en-US" kern="0" dirty="0">
              <a:solidFill>
                <a:schemeClr val="tx1"/>
              </a:solidFill>
              <a:latin typeface="+mj-lt"/>
            </a:endParaRPr>
          </a:p>
          <a:p>
            <a:pPr defTabSz="914400">
              <a:buClr>
                <a:schemeClr val="accent1"/>
              </a:buClr>
            </a:pPr>
            <a:r>
              <a:rPr lang="en-US" kern="0" dirty="0">
                <a:solidFill>
                  <a:schemeClr val="tx1"/>
                </a:solidFill>
                <a:latin typeface="+mj-lt"/>
              </a:rPr>
              <a:t>If record is made by a person other than examiner, the examiner shall verify the record by initials and date</a:t>
            </a:r>
          </a:p>
        </p:txBody>
      </p:sp>
    </p:spTree>
    <p:extLst>
      <p:ext uri="{BB962C8B-B14F-4D97-AF65-F5344CB8AC3E}">
        <p14:creationId xmlns:p14="http://schemas.microsoft.com/office/powerpoint/2010/main" val="4924861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251D3-5C00-0928-C118-15FB73775D2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B4585CB0-4204-578E-A499-B65ADD0B95B3}"/>
              </a:ext>
            </a:extLst>
          </p:cNvPr>
          <p:cNvSpPr txBox="1">
            <a:spLocks noChangeArrowheads="1"/>
          </p:cNvSpPr>
          <p:nvPr/>
        </p:nvSpPr>
        <p:spPr bwMode="auto">
          <a:xfrm>
            <a:off x="423949" y="141635"/>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FFC000"/>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en-US" sz="4000" b="1" kern="0" dirty="0">
                <a:solidFill>
                  <a:schemeClr val="accent1"/>
                </a:solidFill>
              </a:rPr>
              <a:t>Hazardous Conditions</a:t>
            </a:r>
            <a:br>
              <a:rPr lang="en-US" sz="4000" b="1" kern="0" dirty="0">
                <a:solidFill>
                  <a:schemeClr val="accent1"/>
                </a:solidFill>
              </a:rPr>
            </a:br>
            <a:r>
              <a:rPr lang="en-US" sz="4000" b="1" kern="0" dirty="0">
                <a:solidFill>
                  <a:schemeClr val="accent1"/>
                </a:solidFill>
              </a:rPr>
              <a:t>Posting/correcting/recording</a:t>
            </a:r>
          </a:p>
        </p:txBody>
      </p:sp>
      <p:sp>
        <p:nvSpPr>
          <p:cNvPr id="3" name="Rectangle 3">
            <a:extLst>
              <a:ext uri="{FF2B5EF4-FFF2-40B4-BE49-F238E27FC236}">
                <a16:creationId xmlns:a16="http://schemas.microsoft.com/office/drawing/2014/main" id="{237B42A4-D060-E402-BFA2-122345A86D6D}"/>
              </a:ext>
            </a:extLst>
          </p:cNvPr>
          <p:cNvSpPr txBox="1">
            <a:spLocks noChangeArrowheads="1"/>
          </p:cNvSpPr>
          <p:nvPr/>
        </p:nvSpPr>
        <p:spPr bwMode="auto">
          <a:xfrm>
            <a:off x="609600" y="1905000"/>
            <a:ext cx="7877175"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FFC000"/>
                </a:solidFill>
                <a:latin typeface="+mn-lt"/>
                <a:ea typeface="+mn-ea"/>
                <a:cs typeface="+mn-cs"/>
              </a:defRPr>
            </a:lvl1pPr>
            <a:lvl2pPr marL="742950" indent="-285750" algn="l" rtl="0" fontAlgn="base">
              <a:spcBef>
                <a:spcPct val="20000"/>
              </a:spcBef>
              <a:spcAft>
                <a:spcPct val="0"/>
              </a:spcAft>
              <a:buChar char="–"/>
              <a:defRPr sz="2800">
                <a:solidFill>
                  <a:srgbClr val="FFC000"/>
                </a:solidFill>
                <a:latin typeface="+mn-lt"/>
              </a:defRPr>
            </a:lvl2pPr>
            <a:lvl3pPr marL="1143000" indent="-228600" algn="l" rtl="0" fontAlgn="base">
              <a:spcBef>
                <a:spcPct val="20000"/>
              </a:spcBef>
              <a:spcAft>
                <a:spcPct val="0"/>
              </a:spcAft>
              <a:buChar char="•"/>
              <a:defRPr sz="2800">
                <a:solidFill>
                  <a:srgbClr val="FFC000"/>
                </a:solidFill>
                <a:latin typeface="+mn-lt"/>
              </a:defRPr>
            </a:lvl3pPr>
            <a:lvl4pPr marL="1600200" indent="-228600" algn="l" rtl="0" fontAlgn="base">
              <a:spcBef>
                <a:spcPct val="20000"/>
              </a:spcBef>
              <a:spcAft>
                <a:spcPct val="0"/>
              </a:spcAft>
              <a:buChar char="–"/>
              <a:defRPr sz="2800">
                <a:solidFill>
                  <a:srgbClr val="FFC000"/>
                </a:solidFill>
                <a:latin typeface="+mn-lt"/>
              </a:defRPr>
            </a:lvl4pPr>
            <a:lvl5pPr marL="2057400" indent="-228600" algn="l" rtl="0" fontAlgn="base">
              <a:spcBef>
                <a:spcPct val="20000"/>
              </a:spcBef>
              <a:spcAft>
                <a:spcPct val="0"/>
              </a:spcAft>
              <a:buChar char="»"/>
              <a:defRPr sz="2800">
                <a:solidFill>
                  <a:srgbClr val="FFC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400">
              <a:buFont typeface="Monotype Sorts" pitchFamily="2" charset="2"/>
              <a:buNone/>
            </a:pPr>
            <a:endParaRPr lang="en-US" sz="2800" kern="0" dirty="0">
              <a:latin typeface="Arial" charset="0"/>
            </a:endParaRPr>
          </a:p>
          <a:p>
            <a:pPr defTabSz="914400">
              <a:buClr>
                <a:schemeClr val="accent1"/>
              </a:buClr>
            </a:pPr>
            <a:r>
              <a:rPr lang="en-US" sz="2800" kern="0" dirty="0">
                <a:solidFill>
                  <a:schemeClr val="tx1"/>
                </a:solidFill>
                <a:latin typeface="+mj-lt"/>
              </a:rPr>
              <a:t>The record shall also include corrective actions taken and shall be countersigned by the mine foreman or equivalent mine official</a:t>
            </a:r>
          </a:p>
          <a:p>
            <a:pPr defTabSz="914400">
              <a:buClr>
                <a:schemeClr val="accent1"/>
              </a:buClr>
            </a:pPr>
            <a:endParaRPr lang="en-US" sz="2800" kern="0" dirty="0">
              <a:solidFill>
                <a:schemeClr val="tx1"/>
              </a:solidFill>
              <a:latin typeface="+mj-lt"/>
            </a:endParaRPr>
          </a:p>
          <a:p>
            <a:pPr defTabSz="914400">
              <a:buClr>
                <a:schemeClr val="accent1"/>
              </a:buClr>
            </a:pPr>
            <a:r>
              <a:rPr lang="en-US" sz="2800" kern="0" dirty="0">
                <a:solidFill>
                  <a:schemeClr val="tx1"/>
                </a:solidFill>
                <a:latin typeface="+mj-lt"/>
              </a:rPr>
              <a:t>The record shall be made in a secure book that is not susceptible to alteration</a:t>
            </a:r>
          </a:p>
        </p:txBody>
      </p:sp>
    </p:spTree>
    <p:extLst>
      <p:ext uri="{BB962C8B-B14F-4D97-AF65-F5344CB8AC3E}">
        <p14:creationId xmlns:p14="http://schemas.microsoft.com/office/powerpoint/2010/main" val="19774231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5EFE8-B90D-81D8-1DEF-9891B98BA153}"/>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5FA151B3-E4DB-7206-3039-87186E24B142}"/>
              </a:ext>
            </a:extLst>
          </p:cNvPr>
          <p:cNvSpPr txBox="1">
            <a:spLocks/>
          </p:cNvSpPr>
          <p:nvPr/>
        </p:nvSpPr>
        <p:spPr bwMode="auto">
          <a:xfrm>
            <a:off x="490451"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chemeClr val="accent1"/>
                </a:solidFill>
                <a:effectLst/>
                <a:uLnTx/>
                <a:uFillTx/>
                <a:ea typeface="+mj-ea"/>
                <a:cs typeface="+mj-cs"/>
              </a:rPr>
              <a:t>Pre-shift - Recordkeeping</a:t>
            </a:r>
            <a:endParaRPr kumimoji="0" lang="en-US" sz="4400" b="0" i="0" u="none" strike="noStrike" kern="0" cap="none" spc="0" normalizeH="0" baseline="0" noProof="0" dirty="0">
              <a:ln>
                <a:noFill/>
              </a:ln>
              <a:solidFill>
                <a:schemeClr val="accent1"/>
              </a:solidFill>
              <a:effectLst/>
              <a:uLnTx/>
              <a:uFillTx/>
              <a:ea typeface="+mj-ea"/>
              <a:cs typeface="+mj-cs"/>
            </a:endParaRPr>
          </a:p>
        </p:txBody>
      </p:sp>
      <p:sp>
        <p:nvSpPr>
          <p:cNvPr id="3" name="Rectangle 2">
            <a:extLst>
              <a:ext uri="{FF2B5EF4-FFF2-40B4-BE49-F238E27FC236}">
                <a16:creationId xmlns:a16="http://schemas.microsoft.com/office/drawing/2014/main" id="{65BA6629-3DA8-DDB3-1B42-5F30840EEB76}"/>
              </a:ext>
            </a:extLst>
          </p:cNvPr>
          <p:cNvSpPr/>
          <p:nvPr/>
        </p:nvSpPr>
        <p:spPr>
          <a:xfrm>
            <a:off x="696884" y="1431175"/>
            <a:ext cx="8382000" cy="2246769"/>
          </a:xfrm>
          <a:prstGeom prst="rect">
            <a:avLst/>
          </a:prstGeom>
        </p:spPr>
        <p:txBody>
          <a:bodyPr wrap="square">
            <a:spAutoFit/>
          </a:bodyPr>
          <a:lstStyle/>
          <a:p>
            <a:pPr defTabSz="914400" eaLnBrk="0" fontAlgn="base" hangingPunct="0">
              <a:spcBef>
                <a:spcPct val="0"/>
              </a:spcBef>
              <a:spcAft>
                <a:spcPct val="0"/>
              </a:spcAft>
            </a:pPr>
            <a:r>
              <a:rPr lang="en-US" sz="2800" dirty="0">
                <a:latin typeface="+mj-lt"/>
              </a:rPr>
              <a:t>(h) </a:t>
            </a:r>
            <a:r>
              <a:rPr lang="en-US" sz="2800" i="1" dirty="0">
                <a:latin typeface="+mj-lt"/>
              </a:rPr>
              <a:t>Retention period.</a:t>
            </a:r>
            <a:r>
              <a:rPr lang="en-US" sz="2800" dirty="0">
                <a:latin typeface="+mj-lt"/>
              </a:rPr>
              <a:t> Records shall be retained at a surface location at the mine for </a:t>
            </a:r>
            <a:r>
              <a:rPr lang="en-US" sz="2800" dirty="0">
                <a:highlight>
                  <a:srgbClr val="FFFF00"/>
                </a:highlight>
                <a:latin typeface="+mj-lt"/>
              </a:rPr>
              <a:t>at least 1 year </a:t>
            </a:r>
            <a:r>
              <a:rPr lang="en-US" sz="2800" dirty="0">
                <a:latin typeface="+mj-lt"/>
              </a:rPr>
              <a:t>and shall be made available for inspection by authorized representatives of the Secretary and the representative of miners. </a:t>
            </a:r>
          </a:p>
        </p:txBody>
      </p:sp>
    </p:spTree>
    <p:extLst>
      <p:ext uri="{BB962C8B-B14F-4D97-AF65-F5344CB8AC3E}">
        <p14:creationId xmlns:p14="http://schemas.microsoft.com/office/powerpoint/2010/main" val="27014982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C2C8A-8ACB-ECD2-2921-C0A4693A60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7C8B9F-20A7-93EF-A30D-0D9ABA806FF6}"/>
              </a:ext>
            </a:extLst>
          </p:cNvPr>
          <p:cNvSpPr txBox="1">
            <a:spLocks/>
          </p:cNvSpPr>
          <p:nvPr/>
        </p:nvSpPr>
        <p:spPr bwMode="auto">
          <a:xfrm>
            <a:off x="457200" y="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FFC000"/>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chemeClr val="accent1"/>
                </a:solidFill>
                <a:effectLst/>
                <a:uLnTx/>
                <a:uFillTx/>
                <a:ea typeface="+mj-ea"/>
                <a:cs typeface="+mj-cs"/>
              </a:rPr>
              <a:t>Pre-shift - Recordkeeping</a:t>
            </a:r>
            <a:endParaRPr kumimoji="0" lang="en-US" sz="4400" b="0" i="0" u="none" strike="noStrike" kern="0" cap="none" spc="0" normalizeH="0" baseline="0" noProof="0" dirty="0">
              <a:ln>
                <a:noFill/>
              </a:ln>
              <a:solidFill>
                <a:schemeClr val="accent1"/>
              </a:solidFill>
              <a:effectLst/>
              <a:uLnTx/>
              <a:uFillTx/>
              <a:ea typeface="+mj-ea"/>
              <a:cs typeface="+mj-cs"/>
            </a:endParaRPr>
          </a:p>
        </p:txBody>
      </p:sp>
      <p:sp>
        <p:nvSpPr>
          <p:cNvPr id="3" name="Content Placeholder 3">
            <a:extLst>
              <a:ext uri="{FF2B5EF4-FFF2-40B4-BE49-F238E27FC236}">
                <a16:creationId xmlns:a16="http://schemas.microsoft.com/office/drawing/2014/main" id="{934D51F6-CB02-C4B6-F319-75AEF9AA96D2}"/>
              </a:ext>
            </a:extLst>
          </p:cNvPr>
          <p:cNvSpPr txBox="1">
            <a:spLocks/>
          </p:cNvSpPr>
          <p:nvPr/>
        </p:nvSpPr>
        <p:spPr bwMode="auto">
          <a:xfrm>
            <a:off x="257174" y="1066800"/>
            <a:ext cx="8886825" cy="579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FFC000"/>
                </a:solidFill>
                <a:latin typeface="+mn-lt"/>
                <a:ea typeface="+mn-ea"/>
                <a:cs typeface="+mn-cs"/>
              </a:defRPr>
            </a:lvl1pPr>
            <a:lvl2pPr marL="742950" indent="-285750" algn="l" rtl="0" fontAlgn="base">
              <a:spcBef>
                <a:spcPct val="20000"/>
              </a:spcBef>
              <a:spcAft>
                <a:spcPct val="0"/>
              </a:spcAft>
              <a:buChar char="–"/>
              <a:defRPr sz="2800">
                <a:solidFill>
                  <a:srgbClr val="FFC000"/>
                </a:solidFill>
                <a:latin typeface="+mn-lt"/>
              </a:defRPr>
            </a:lvl2pPr>
            <a:lvl3pPr marL="1143000" indent="-228600" algn="l" rtl="0" fontAlgn="base">
              <a:spcBef>
                <a:spcPct val="20000"/>
              </a:spcBef>
              <a:spcAft>
                <a:spcPct val="0"/>
              </a:spcAft>
              <a:buChar char="•"/>
              <a:defRPr sz="2800">
                <a:solidFill>
                  <a:srgbClr val="FFC000"/>
                </a:solidFill>
                <a:latin typeface="+mn-lt"/>
              </a:defRPr>
            </a:lvl3pPr>
            <a:lvl4pPr marL="1600200" indent="-228600" algn="l" rtl="0" fontAlgn="base">
              <a:spcBef>
                <a:spcPct val="20000"/>
              </a:spcBef>
              <a:spcAft>
                <a:spcPct val="0"/>
              </a:spcAft>
              <a:buChar char="–"/>
              <a:defRPr sz="2800">
                <a:solidFill>
                  <a:srgbClr val="FFC000"/>
                </a:solidFill>
                <a:latin typeface="+mn-lt"/>
              </a:defRPr>
            </a:lvl4pPr>
            <a:lvl5pPr marL="2057400" indent="-228600" algn="l" rtl="0" fontAlgn="base">
              <a:spcBef>
                <a:spcPct val="20000"/>
              </a:spcBef>
              <a:spcAft>
                <a:spcPct val="0"/>
              </a:spcAft>
              <a:buChar char="»"/>
              <a:defRPr sz="2800">
                <a:solidFill>
                  <a:srgbClr val="FFC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sz="2800" b="1" i="0" u="none" strike="noStrike" kern="0" cap="none" spc="0" normalizeH="0" baseline="0" noProof="0" dirty="0">
                <a:ln>
                  <a:noFill/>
                </a:ln>
                <a:solidFill>
                  <a:schemeClr val="tx1"/>
                </a:solidFill>
                <a:effectLst/>
                <a:uLnTx/>
                <a:uFillTx/>
                <a:latin typeface="+mj-lt"/>
                <a:ea typeface="+mn-ea"/>
                <a:cs typeface="+mn-cs"/>
              </a:rPr>
              <a:t>Hazards</a:t>
            </a:r>
            <a:r>
              <a:rPr kumimoji="0" lang="en-US" sz="2800" b="0" i="0" u="none" strike="noStrike" kern="0" cap="none" spc="0" normalizeH="0" baseline="0" noProof="0" dirty="0">
                <a:ln>
                  <a:noFill/>
                </a:ln>
                <a:solidFill>
                  <a:schemeClr val="tx1"/>
                </a:solidFill>
                <a:effectLst/>
                <a:uLnTx/>
                <a:uFillTx/>
                <a:latin typeface="+mj-lt"/>
                <a:ea typeface="+mn-ea"/>
                <a:cs typeface="+mn-cs"/>
              </a:rPr>
              <a:t> entered in the reports must show that immediate action was taken – dangered off or corrected</a:t>
            </a:r>
          </a:p>
          <a:p>
            <a:pPr marL="342900" marR="0" lvl="0" indent="-342900"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sz="2800" b="1" i="0" u="none" strike="noStrike" kern="0" cap="none" spc="0" normalizeH="0" baseline="0" noProof="0" dirty="0">
                <a:ln>
                  <a:noFill/>
                </a:ln>
                <a:solidFill>
                  <a:schemeClr val="tx1"/>
                </a:solidFill>
                <a:effectLst/>
                <a:uLnTx/>
                <a:uFillTx/>
                <a:latin typeface="+mj-lt"/>
                <a:ea typeface="+mn-ea"/>
                <a:cs typeface="+mn-cs"/>
              </a:rPr>
              <a:t>Violations</a:t>
            </a:r>
            <a:r>
              <a:rPr kumimoji="0" lang="en-US" sz="2800" b="0" i="0" u="none" strike="noStrike" kern="0" cap="none" spc="0" normalizeH="0" baseline="0" noProof="0" dirty="0">
                <a:ln>
                  <a:noFill/>
                </a:ln>
                <a:solidFill>
                  <a:schemeClr val="tx1"/>
                </a:solidFill>
                <a:effectLst/>
                <a:uLnTx/>
                <a:uFillTx/>
                <a:latin typeface="+mj-lt"/>
                <a:ea typeface="+mn-ea"/>
                <a:cs typeface="+mn-cs"/>
              </a:rPr>
              <a:t> entered in the reports:</a:t>
            </a:r>
          </a:p>
          <a:p>
            <a:pPr marL="742950" marR="0" lvl="1" indent="-285750"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b="0" i="0" u="none" strike="noStrike" kern="0" cap="none" spc="0" normalizeH="0" baseline="0" noProof="0" dirty="0">
                <a:ln>
                  <a:noFill/>
                </a:ln>
                <a:solidFill>
                  <a:schemeClr val="tx1"/>
                </a:solidFill>
                <a:effectLst/>
                <a:uLnTx/>
                <a:uFillTx/>
                <a:latin typeface="+mj-lt"/>
              </a:rPr>
              <a:t>Corrected</a:t>
            </a:r>
          </a:p>
          <a:p>
            <a:pPr marL="742950" marR="0" lvl="1" indent="-285750"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b="0" i="0" u="none" strike="noStrike" kern="0" cap="none" spc="0" normalizeH="0" baseline="0" noProof="0" dirty="0">
                <a:ln>
                  <a:noFill/>
                </a:ln>
                <a:solidFill>
                  <a:schemeClr val="tx1"/>
                </a:solidFill>
                <a:effectLst/>
                <a:uLnTx/>
                <a:uFillTx/>
                <a:latin typeface="+mj-lt"/>
              </a:rPr>
              <a:t>Reported (corrective action to be taken in a timely manner)</a:t>
            </a:r>
          </a:p>
          <a:p>
            <a:pPr marL="342900" marR="0" lvl="0" indent="-342900"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sz="2800" b="0" i="0" u="none" strike="noStrike" kern="0" cap="none" spc="0" normalizeH="0" baseline="0" noProof="0" dirty="0">
                <a:ln>
                  <a:noFill/>
                </a:ln>
                <a:solidFill>
                  <a:schemeClr val="tx1"/>
                </a:solidFill>
                <a:effectLst/>
                <a:uLnTx/>
                <a:uFillTx/>
                <a:latin typeface="+mj-lt"/>
                <a:ea typeface="+mn-ea"/>
                <a:cs typeface="+mn-cs"/>
              </a:rPr>
              <a:t>Two ways recordkeeping can cause problems:</a:t>
            </a:r>
          </a:p>
          <a:p>
            <a:pPr marL="742950" marR="0" lvl="1" indent="-285750"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b="0" i="0" u="none" strike="noStrike" kern="0" cap="none" spc="0" normalizeH="0" baseline="0" noProof="0" dirty="0">
                <a:ln>
                  <a:noFill/>
                </a:ln>
                <a:solidFill>
                  <a:schemeClr val="tx1"/>
                </a:solidFill>
                <a:effectLst/>
                <a:uLnTx/>
                <a:uFillTx/>
                <a:latin typeface="+mj-lt"/>
              </a:rPr>
              <a:t>When a hazard or violation is observed and not reported</a:t>
            </a:r>
          </a:p>
          <a:p>
            <a:pPr marL="742950" marR="0" lvl="1" indent="-285750"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b="0" i="0" u="none" strike="noStrike" kern="0" cap="none" spc="0" normalizeH="0" baseline="0" noProof="0" dirty="0">
                <a:ln>
                  <a:noFill/>
                </a:ln>
                <a:solidFill>
                  <a:schemeClr val="tx1"/>
                </a:solidFill>
                <a:effectLst/>
                <a:uLnTx/>
                <a:uFillTx/>
                <a:latin typeface="+mj-lt"/>
              </a:rPr>
              <a:t>When a hazard or violation is observed and reported and not acted upon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b="1" i="0" u="none" strike="noStrike" kern="0" cap="none" spc="0" normalizeH="0" baseline="0" noProof="0" dirty="0">
              <a:ln>
                <a:noFill/>
              </a:ln>
              <a:solidFill>
                <a:srgbClr val="FFC000"/>
              </a:solidFill>
              <a:effectLst/>
              <a:uLnTx/>
              <a:uFillTx/>
              <a:latin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b="1" i="0" u="none" strike="noStrike" kern="0" cap="none" spc="0" normalizeH="0" baseline="0" noProof="0" dirty="0">
              <a:ln>
                <a:noFill/>
              </a:ln>
              <a:solidFill>
                <a:srgbClr val="FFC000"/>
              </a:solidFill>
              <a:effectLst/>
              <a:uLnTx/>
              <a:uFillTx/>
              <a:latin typeface="Arial"/>
            </a:endParaRPr>
          </a:p>
        </p:txBody>
      </p:sp>
    </p:spTree>
    <p:extLst>
      <p:ext uri="{BB962C8B-B14F-4D97-AF65-F5344CB8AC3E}">
        <p14:creationId xmlns:p14="http://schemas.microsoft.com/office/powerpoint/2010/main" val="8455532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0045D-63E9-97AD-E00E-8D7F0701EF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A84D6-5755-8AF2-FBF2-248A7C6BD53F}"/>
              </a:ext>
            </a:extLst>
          </p:cNvPr>
          <p:cNvSpPr txBox="1">
            <a:spLocks/>
          </p:cNvSpPr>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FFC000"/>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chemeClr val="accent1"/>
                </a:solidFill>
                <a:effectLst/>
                <a:uLnTx/>
                <a:uFillTx/>
                <a:ea typeface="+mj-ea"/>
                <a:cs typeface="+mj-cs"/>
              </a:rPr>
              <a:t>Pre-shift / Onshift Examinations</a:t>
            </a:r>
          </a:p>
        </p:txBody>
      </p:sp>
      <p:sp>
        <p:nvSpPr>
          <p:cNvPr id="3" name="Content Placeholder 2">
            <a:extLst>
              <a:ext uri="{FF2B5EF4-FFF2-40B4-BE49-F238E27FC236}">
                <a16:creationId xmlns:a16="http://schemas.microsoft.com/office/drawing/2014/main" id="{6CB3877D-A5C7-FB5D-A03B-9C4A3B8EEE65}"/>
              </a:ext>
            </a:extLst>
          </p:cNvPr>
          <p:cNvSpPr txBox="1">
            <a:spLocks/>
          </p:cNvSpPr>
          <p:nvPr/>
        </p:nvSpPr>
        <p:spPr bwMode="auto">
          <a:xfrm>
            <a:off x="457200" y="2057400"/>
            <a:ext cx="82296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FFC000"/>
                </a:solidFill>
                <a:latin typeface="+mn-lt"/>
                <a:ea typeface="+mn-ea"/>
                <a:cs typeface="+mn-cs"/>
              </a:defRPr>
            </a:lvl1pPr>
            <a:lvl2pPr marL="742950" indent="-285750" algn="l" rtl="0" fontAlgn="base">
              <a:spcBef>
                <a:spcPct val="20000"/>
              </a:spcBef>
              <a:spcAft>
                <a:spcPct val="0"/>
              </a:spcAft>
              <a:buChar char="–"/>
              <a:defRPr sz="2800">
                <a:solidFill>
                  <a:srgbClr val="FFC000"/>
                </a:solidFill>
                <a:latin typeface="+mn-lt"/>
              </a:defRPr>
            </a:lvl2pPr>
            <a:lvl3pPr marL="1143000" indent="-228600" algn="l" rtl="0" fontAlgn="base">
              <a:spcBef>
                <a:spcPct val="20000"/>
              </a:spcBef>
              <a:spcAft>
                <a:spcPct val="0"/>
              </a:spcAft>
              <a:buChar char="•"/>
              <a:defRPr sz="2800">
                <a:solidFill>
                  <a:srgbClr val="FFC000"/>
                </a:solidFill>
                <a:latin typeface="+mn-lt"/>
              </a:defRPr>
            </a:lvl3pPr>
            <a:lvl4pPr marL="1600200" indent="-228600" algn="l" rtl="0" fontAlgn="base">
              <a:spcBef>
                <a:spcPct val="20000"/>
              </a:spcBef>
              <a:spcAft>
                <a:spcPct val="0"/>
              </a:spcAft>
              <a:buChar char="–"/>
              <a:defRPr sz="2800">
                <a:solidFill>
                  <a:srgbClr val="FFC000"/>
                </a:solidFill>
                <a:latin typeface="+mn-lt"/>
              </a:defRPr>
            </a:lvl4pPr>
            <a:lvl5pPr marL="2057400" indent="-228600" algn="l" rtl="0" fontAlgn="base">
              <a:spcBef>
                <a:spcPct val="20000"/>
              </a:spcBef>
              <a:spcAft>
                <a:spcPct val="0"/>
              </a:spcAft>
              <a:buChar char="»"/>
              <a:defRPr sz="2800">
                <a:solidFill>
                  <a:srgbClr val="FFC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sz="3200" b="0" i="0" u="none" strike="noStrike" kern="0" cap="none" spc="0" normalizeH="0" baseline="0" noProof="0" dirty="0">
                <a:ln>
                  <a:noFill/>
                </a:ln>
                <a:solidFill>
                  <a:schemeClr val="tx1"/>
                </a:solidFill>
                <a:effectLst/>
                <a:uLnTx/>
                <a:uFillTx/>
                <a:latin typeface="+mj-lt"/>
                <a:ea typeface="+mn-ea"/>
                <a:cs typeface="+mn-cs"/>
              </a:rPr>
              <a:t>What are the consequences of inadequate exams?</a:t>
            </a:r>
          </a:p>
          <a:p>
            <a:pPr marL="742950" marR="0" lvl="1" indent="-285750"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sz="2800" b="0" i="0" u="none" strike="noStrike" kern="0" cap="none" spc="0" normalizeH="0" baseline="0" noProof="0" dirty="0">
                <a:ln>
                  <a:noFill/>
                </a:ln>
                <a:solidFill>
                  <a:schemeClr val="tx1"/>
                </a:solidFill>
                <a:effectLst/>
                <a:uLnTx/>
                <a:uFillTx/>
                <a:latin typeface="+mj-lt"/>
              </a:rPr>
              <a:t>Citations and orders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FFC000"/>
              </a:solidFill>
              <a:effectLst/>
              <a:uLnTx/>
              <a:uFillTx/>
              <a:latin typeface="Arial"/>
              <a:ea typeface="+mn-ea"/>
              <a:cs typeface="+mn-cs"/>
            </a:endParaRPr>
          </a:p>
        </p:txBody>
      </p:sp>
    </p:spTree>
    <p:extLst>
      <p:ext uri="{BB962C8B-B14F-4D97-AF65-F5344CB8AC3E}">
        <p14:creationId xmlns:p14="http://schemas.microsoft.com/office/powerpoint/2010/main" val="568864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EA1D-2B7B-14E2-C965-0A65748DCC94}"/>
              </a:ext>
            </a:extLst>
          </p:cNvPr>
          <p:cNvSpPr>
            <a:spLocks noGrp="1"/>
          </p:cNvSpPr>
          <p:nvPr>
            <p:ph type="title"/>
          </p:nvPr>
        </p:nvSpPr>
        <p:spPr>
          <a:xfrm>
            <a:off x="1156851" y="637763"/>
            <a:ext cx="2910051" cy="5576768"/>
          </a:xfrm>
        </p:spPr>
        <p:txBody>
          <a:bodyPr anchor="t">
            <a:normAutofit/>
          </a:bodyPr>
          <a:lstStyle/>
          <a:p>
            <a:r>
              <a:rPr lang="en-US" sz="1900" kern="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MINE FATALITY – On January 14, 2022, a 44-year-old contract laborer with 13 years of total experience received fatal injuries when he fell 27 feet to a concrete surface.  At the time of the accident, the contractor was on a belt conveyor in a preparation plant and was working to replace a belt conveyor roller. </a:t>
            </a:r>
            <a:br>
              <a:rPr lang="en-US" sz="19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1900" dirty="0">
              <a:solidFill>
                <a:schemeClr val="bg1"/>
              </a:solidFill>
            </a:endParaRPr>
          </a:p>
        </p:txBody>
      </p:sp>
      <p:sp>
        <p:nvSpPr>
          <p:cNvPr id="7" name="Content Placeholder 6">
            <a:extLst>
              <a:ext uri="{FF2B5EF4-FFF2-40B4-BE49-F238E27FC236}">
                <a16:creationId xmlns:a16="http://schemas.microsoft.com/office/drawing/2014/main" id="{CDC435B4-5A17-49FE-D9EA-D700E6AFB316}"/>
              </a:ext>
            </a:extLst>
          </p:cNvPr>
          <p:cNvSpPr>
            <a:spLocks noGrp="1"/>
          </p:cNvSpPr>
          <p:nvPr>
            <p:ph idx="1"/>
          </p:nvPr>
        </p:nvSpPr>
        <p:spPr>
          <a:xfrm>
            <a:off x="416076" y="1780763"/>
            <a:ext cx="9865843" cy="3837717"/>
          </a:xfrm>
          <a:solidFill>
            <a:schemeClr val="accent1">
              <a:lumMod val="40000"/>
              <a:lumOff val="60000"/>
            </a:schemeClr>
          </a:solidFill>
        </p:spPr>
        <p:txBody>
          <a:bodyPr>
            <a:normAutofit/>
          </a:bodyPr>
          <a:lstStyle/>
          <a:p>
            <a:r>
              <a:rPr lang="en-US" sz="3200" dirty="0">
                <a:latin typeface="Times New Roman" panose="02020603050405020304" pitchFamily="18" charset="0"/>
                <a:cs typeface="Times New Roman" panose="02020603050405020304" pitchFamily="18" charset="0"/>
              </a:rPr>
              <a:t>Purpose:</a:t>
            </a:r>
          </a:p>
          <a:p>
            <a:pPr lvl="1"/>
            <a:r>
              <a:rPr lang="en-US" sz="2800" dirty="0">
                <a:latin typeface="Times New Roman" panose="02020603050405020304" pitchFamily="18" charset="0"/>
                <a:cs typeface="Times New Roman" panose="02020603050405020304" pitchFamily="18" charset="0"/>
              </a:rPr>
              <a:t>Primary means to determine effectiveness of mine ventilation system and detect hazards such as accumulations of methane.</a:t>
            </a:r>
          </a:p>
          <a:p>
            <a:pPr lvl="1"/>
            <a:endParaRPr lang="en-US" sz="2800"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Proper examinations protect against mine fires and explosions; oxygen deficient atmospheres; accumulations of other harmful gases; and other hazards that may endanger miners.</a:t>
            </a:r>
            <a:endParaRPr lang="en-US" sz="2400" dirty="0"/>
          </a:p>
        </p:txBody>
      </p:sp>
      <p:sp>
        <p:nvSpPr>
          <p:cNvPr id="8" name="Rectangle 2">
            <a:extLst>
              <a:ext uri="{FF2B5EF4-FFF2-40B4-BE49-F238E27FC236}">
                <a16:creationId xmlns:a16="http://schemas.microsoft.com/office/drawing/2014/main" id="{59691FE2-550C-1F78-8F05-45AF75817466}"/>
              </a:ext>
            </a:extLst>
          </p:cNvPr>
          <p:cNvSpPr txBox="1">
            <a:spLocks noChangeArrowheads="1"/>
          </p:cNvSpPr>
          <p:nvPr/>
        </p:nvSpPr>
        <p:spPr>
          <a:xfrm>
            <a:off x="416077" y="343004"/>
            <a:ext cx="9144000"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tx1"/>
                </a:solidFill>
                <a:latin typeface="Times New Roman" panose="02020603050405020304" pitchFamily="18" charset="0"/>
                <a:cs typeface="Times New Roman" panose="02020603050405020304" pitchFamily="18" charset="0"/>
              </a:rPr>
              <a:t>Pre-shift – On shift Examinations</a:t>
            </a:r>
          </a:p>
        </p:txBody>
      </p:sp>
    </p:spTree>
    <p:extLst>
      <p:ext uri="{BB962C8B-B14F-4D97-AF65-F5344CB8AC3E}">
        <p14:creationId xmlns:p14="http://schemas.microsoft.com/office/powerpoint/2010/main" val="4722368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A98F7-B8FD-9EC8-7934-160B9FE180FD}"/>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776F6E5D-8CC1-6E16-C6B2-557AE06752B0}"/>
              </a:ext>
            </a:extLst>
          </p:cNvPr>
          <p:cNvSpPr txBox="1">
            <a:spLocks noChangeArrowheads="1"/>
          </p:cNvSpPr>
          <p:nvPr/>
        </p:nvSpPr>
        <p:spPr bwMode="auto">
          <a:xfrm>
            <a:off x="457200" y="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FFC000"/>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chemeClr val="accent1"/>
                </a:solidFill>
                <a:effectLst/>
                <a:uLnTx/>
                <a:uFillTx/>
                <a:ea typeface="+mj-ea"/>
                <a:cs typeface="+mj-cs"/>
              </a:rPr>
              <a:t>1977 Mine Act</a:t>
            </a:r>
          </a:p>
        </p:txBody>
      </p:sp>
      <p:sp>
        <p:nvSpPr>
          <p:cNvPr id="3" name="Rectangle 3">
            <a:extLst>
              <a:ext uri="{FF2B5EF4-FFF2-40B4-BE49-F238E27FC236}">
                <a16:creationId xmlns:a16="http://schemas.microsoft.com/office/drawing/2014/main" id="{B200CAF9-FD93-B497-2385-D48FF8C565E7}"/>
              </a:ext>
            </a:extLst>
          </p:cNvPr>
          <p:cNvSpPr txBox="1">
            <a:spLocks noChangeArrowheads="1"/>
          </p:cNvSpPr>
          <p:nvPr/>
        </p:nvSpPr>
        <p:spPr bwMode="auto">
          <a:xfrm>
            <a:off x="457200" y="9144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FFC000"/>
                </a:solidFill>
                <a:latin typeface="+mn-lt"/>
                <a:ea typeface="+mn-ea"/>
                <a:cs typeface="+mn-cs"/>
              </a:defRPr>
            </a:lvl1pPr>
            <a:lvl2pPr marL="742950" indent="-285750" algn="l" rtl="0" fontAlgn="base">
              <a:spcBef>
                <a:spcPct val="20000"/>
              </a:spcBef>
              <a:spcAft>
                <a:spcPct val="0"/>
              </a:spcAft>
              <a:buChar char="–"/>
              <a:defRPr sz="2800">
                <a:solidFill>
                  <a:srgbClr val="FFC000"/>
                </a:solidFill>
                <a:latin typeface="+mn-lt"/>
              </a:defRPr>
            </a:lvl2pPr>
            <a:lvl3pPr marL="1143000" indent="-228600" algn="l" rtl="0" fontAlgn="base">
              <a:spcBef>
                <a:spcPct val="20000"/>
              </a:spcBef>
              <a:spcAft>
                <a:spcPct val="0"/>
              </a:spcAft>
              <a:buChar char="•"/>
              <a:defRPr sz="2800">
                <a:solidFill>
                  <a:srgbClr val="FFC000"/>
                </a:solidFill>
                <a:latin typeface="+mn-lt"/>
              </a:defRPr>
            </a:lvl3pPr>
            <a:lvl4pPr marL="1600200" indent="-228600" algn="l" rtl="0" fontAlgn="base">
              <a:spcBef>
                <a:spcPct val="20000"/>
              </a:spcBef>
              <a:spcAft>
                <a:spcPct val="0"/>
              </a:spcAft>
              <a:buChar char="–"/>
              <a:defRPr sz="2800">
                <a:solidFill>
                  <a:srgbClr val="FFC000"/>
                </a:solidFill>
                <a:latin typeface="+mn-lt"/>
              </a:defRPr>
            </a:lvl4pPr>
            <a:lvl5pPr marL="2057400" indent="-228600" algn="l" rtl="0" fontAlgn="base">
              <a:spcBef>
                <a:spcPct val="20000"/>
              </a:spcBef>
              <a:spcAft>
                <a:spcPct val="0"/>
              </a:spcAft>
              <a:buChar char="»"/>
              <a:defRPr sz="2800">
                <a:solidFill>
                  <a:srgbClr val="FFC0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a:ln>
                  <a:noFill/>
                </a:ln>
                <a:solidFill>
                  <a:schemeClr val="tx1"/>
                </a:solidFill>
                <a:effectLst/>
                <a:uLnTx/>
                <a:uFillTx/>
                <a:latin typeface="+mj-lt"/>
                <a:ea typeface="+mn-ea"/>
                <a:cs typeface="+mn-cs"/>
              </a:rPr>
              <a:t>Section 110 (F)</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a:ln>
                  <a:noFill/>
                </a:ln>
                <a:solidFill>
                  <a:schemeClr val="tx1"/>
                </a:solidFill>
                <a:effectLst/>
                <a:uLnTx/>
                <a:uFillTx/>
                <a:latin typeface="+mj-lt"/>
                <a:ea typeface="+mn-ea"/>
                <a:cs typeface="+mn-cs"/>
              </a:rPr>
              <a:t>    </a:t>
            </a:r>
            <a:r>
              <a:rPr kumimoji="0" lang="en-US" sz="2800" b="0" i="0" u="none" strike="noStrike" kern="0" cap="none" spc="0" normalizeH="0" baseline="0" noProof="0" dirty="0">
                <a:ln>
                  <a:noFill/>
                </a:ln>
                <a:solidFill>
                  <a:schemeClr val="tx1"/>
                </a:solidFill>
                <a:effectLst/>
                <a:uLnTx/>
                <a:uFillTx/>
                <a:latin typeface="+mj-lt"/>
                <a:ea typeface="+mn-ea"/>
                <a:cs typeface="+mn-cs"/>
              </a:rPr>
              <a:t>Whoever knowingly makes any false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mj-lt"/>
                <a:ea typeface="+mn-ea"/>
                <a:cs typeface="+mn-cs"/>
              </a:rPr>
              <a:t>    statement, representation, or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mj-lt"/>
                <a:ea typeface="+mn-ea"/>
                <a:cs typeface="+mn-cs"/>
              </a:rPr>
              <a:t>    certification in any application, record,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mj-lt"/>
                <a:ea typeface="+mn-ea"/>
                <a:cs typeface="+mn-cs"/>
              </a:rPr>
              <a:t>    report, plan, or other document filed or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mj-lt"/>
                <a:ea typeface="+mn-ea"/>
                <a:cs typeface="+mn-cs"/>
              </a:rPr>
              <a:t>    required to be maintained pursuant to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mj-lt"/>
                <a:ea typeface="+mn-ea"/>
                <a:cs typeface="+mn-cs"/>
              </a:rPr>
              <a:t>    this Act shall, upon conviction, be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mj-lt"/>
                <a:ea typeface="+mn-ea"/>
                <a:cs typeface="+mn-cs"/>
              </a:rPr>
              <a:t>    punished by a fine of not more that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mj-lt"/>
                <a:ea typeface="+mn-ea"/>
                <a:cs typeface="+mn-cs"/>
              </a:rPr>
              <a:t>    $10,000, or by imprisonment for not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mj-lt"/>
                <a:ea typeface="+mn-ea"/>
                <a:cs typeface="+mn-cs"/>
              </a:rPr>
              <a:t>    more than five years, or both.</a:t>
            </a:r>
          </a:p>
        </p:txBody>
      </p:sp>
    </p:spTree>
    <p:extLst>
      <p:ext uri="{BB962C8B-B14F-4D97-AF65-F5344CB8AC3E}">
        <p14:creationId xmlns:p14="http://schemas.microsoft.com/office/powerpoint/2010/main" val="27186128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FEDCD-992C-F121-BCE8-2F44573616E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DE6F8A84-89D4-0334-3E9D-6C16C4C12D0C}"/>
              </a:ext>
            </a:extLst>
          </p:cNvPr>
          <p:cNvSpPr txBox="1">
            <a:spLocks noRot="1" noChangeArrowheads="1"/>
          </p:cNvSpPr>
          <p:nvPr/>
        </p:nvSpPr>
        <p:spPr bwMode="auto">
          <a:xfrm>
            <a:off x="133004" y="0"/>
            <a:ext cx="8610600" cy="9880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accent1"/>
                </a:solidFill>
                <a:effectLst/>
                <a:uLnTx/>
                <a:uFillTx/>
                <a:ea typeface="+mj-ea"/>
                <a:cs typeface="+mj-cs"/>
              </a:rPr>
              <a:t>The MSHA act: Section 110</a:t>
            </a:r>
          </a:p>
        </p:txBody>
      </p:sp>
      <p:sp>
        <p:nvSpPr>
          <p:cNvPr id="3" name="Rectangle 3">
            <a:extLst>
              <a:ext uri="{FF2B5EF4-FFF2-40B4-BE49-F238E27FC236}">
                <a16:creationId xmlns:a16="http://schemas.microsoft.com/office/drawing/2014/main" id="{76D8EC2F-2B84-1787-C565-2BC7891F34F6}"/>
              </a:ext>
            </a:extLst>
          </p:cNvPr>
          <p:cNvSpPr txBox="1">
            <a:spLocks noChangeArrowheads="1"/>
          </p:cNvSpPr>
          <p:nvPr/>
        </p:nvSpPr>
        <p:spPr bwMode="auto">
          <a:xfrm>
            <a:off x="299257" y="1546167"/>
            <a:ext cx="9476509" cy="44990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800" b="0" i="0" u="none" strike="noStrike" kern="0" cap="none" spc="0" normalizeH="0" baseline="0" noProof="0" dirty="0">
                <a:ln>
                  <a:noFill/>
                </a:ln>
                <a:solidFill>
                  <a:srgbClr val="FFFFFF"/>
                </a:solidFill>
                <a:effectLst/>
                <a:uLnTx/>
                <a:uFillTx/>
                <a:latin typeface="Arial"/>
                <a:ea typeface="+mn-ea"/>
                <a:cs typeface="+mn-cs"/>
              </a:rPr>
              <a:t>...</a:t>
            </a:r>
            <a:r>
              <a:rPr kumimoji="0" lang="en-US" sz="3200" b="0" i="0" u="none" strike="noStrike" kern="0" cap="none" spc="0" normalizeH="0" baseline="0" noProof="0" dirty="0">
                <a:ln>
                  <a:noFill/>
                </a:ln>
                <a:effectLst/>
                <a:uLnTx/>
                <a:uFillTx/>
                <a:latin typeface="+mj-lt"/>
                <a:ea typeface="+mn-ea"/>
                <a:cs typeface="+mn-cs"/>
              </a:rPr>
              <a:t>the Act allows MSHA to impose</a:t>
            </a:r>
            <a:r>
              <a:rPr kumimoji="0" lang="en-US" sz="3200" b="0" i="1" u="none" strike="noStrike" kern="0" cap="none" spc="0" normalizeH="0" baseline="0" noProof="0" dirty="0">
                <a:ln>
                  <a:noFill/>
                </a:ln>
                <a:effectLst/>
                <a:uLnTx/>
                <a:uFillTx/>
                <a:latin typeface="+mj-lt"/>
                <a:ea typeface="+mn-ea"/>
                <a:cs typeface="+mn-cs"/>
              </a:rPr>
              <a:t> civil and criminal penalties</a:t>
            </a:r>
            <a:r>
              <a:rPr kumimoji="0" lang="en-US" sz="3200" b="0" i="0" u="none" strike="noStrike" kern="0" cap="none" spc="0" normalizeH="0" baseline="0" noProof="0" dirty="0">
                <a:ln>
                  <a:noFill/>
                </a:ln>
                <a:effectLst/>
                <a:uLnTx/>
                <a:uFillTx/>
                <a:latin typeface="+mj-lt"/>
                <a:ea typeface="+mn-ea"/>
                <a:cs typeface="+mn-cs"/>
              </a:rPr>
              <a:t> on both the company and </a:t>
            </a:r>
            <a:r>
              <a:rPr kumimoji="0" lang="en-US" sz="3200" b="0" i="1" u="none" strike="noStrike" kern="0" cap="none" spc="0" normalizeH="0" baseline="0" noProof="0" dirty="0">
                <a:ln>
                  <a:noFill/>
                </a:ln>
                <a:effectLst/>
                <a:uLnTx/>
                <a:uFillTx/>
                <a:latin typeface="+mj-lt"/>
                <a:ea typeface="+mn-ea"/>
                <a:cs typeface="+mn-cs"/>
              </a:rPr>
              <a:t>AGENTS</a:t>
            </a:r>
            <a:r>
              <a:rPr kumimoji="0" lang="en-US" sz="3200" b="0" i="0" u="none" strike="noStrike" kern="0" cap="none" spc="0" normalizeH="0" baseline="0" noProof="0" dirty="0">
                <a:ln>
                  <a:noFill/>
                </a:ln>
                <a:effectLst/>
                <a:uLnTx/>
                <a:uFillTx/>
                <a:latin typeface="+mj-lt"/>
                <a:ea typeface="+mn-ea"/>
                <a:cs typeface="+mn-cs"/>
              </a:rPr>
              <a:t> of the mine.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3200" b="0" i="0" u="none" strike="noStrike" kern="0" cap="none" spc="0" normalizeH="0" baseline="0" noProof="0" dirty="0">
              <a:ln>
                <a:noFill/>
              </a:ln>
              <a:effectLst/>
              <a:uLnTx/>
              <a:uFillTx/>
              <a:latin typeface="+mj-lt"/>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200" b="0" i="1" u="sng" strike="noStrike" kern="0" cap="none" spc="0" normalizeH="0" baseline="0" noProof="0" dirty="0">
                <a:ln>
                  <a:noFill/>
                </a:ln>
                <a:effectLst/>
                <a:uLnTx/>
                <a:uFillTx/>
                <a:latin typeface="+mj-lt"/>
                <a:ea typeface="+mn-ea"/>
                <a:cs typeface="+mn-cs"/>
              </a:rPr>
              <a:t>Supervisors and Safety Representatives</a:t>
            </a:r>
            <a:r>
              <a:rPr kumimoji="0" lang="en-US" sz="3200" b="0" i="1" u="none" strike="noStrike" kern="0" cap="none" spc="0" normalizeH="0" baseline="0" noProof="0" dirty="0">
                <a:ln>
                  <a:noFill/>
                </a:ln>
                <a:effectLst/>
                <a:uLnTx/>
                <a:uFillTx/>
                <a:latin typeface="+mj-lt"/>
                <a:ea typeface="+mn-ea"/>
                <a:cs typeface="+mn-cs"/>
              </a:rPr>
              <a:t> are AGENTS and can be held responsible, face monetary fines, criminal charges and even jail time.</a:t>
            </a:r>
          </a:p>
        </p:txBody>
      </p:sp>
    </p:spTree>
    <p:extLst>
      <p:ext uri="{BB962C8B-B14F-4D97-AF65-F5344CB8AC3E}">
        <p14:creationId xmlns:p14="http://schemas.microsoft.com/office/powerpoint/2010/main" val="296145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00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8FEFE-3C63-C4CA-9D3D-06E2861B9288}"/>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0F2D9B4-6EE0-E1CC-69FD-14D9A6F0DDE6}"/>
              </a:ext>
            </a:extLst>
          </p:cNvPr>
          <p:cNvSpPr txBox="1">
            <a:spLocks noRot="1" noChangeArrowheads="1"/>
          </p:cNvSpPr>
          <p:nvPr/>
        </p:nvSpPr>
        <p:spPr bwMode="auto">
          <a:xfrm>
            <a:off x="0" y="0"/>
            <a:ext cx="9144000" cy="9921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accent1"/>
                </a:solidFill>
                <a:effectLst/>
                <a:uLnTx/>
                <a:uFillTx/>
                <a:ea typeface="+mj-ea"/>
                <a:cs typeface="+mj-cs"/>
              </a:rPr>
              <a:t>The MSHA Act: Section 110</a:t>
            </a:r>
          </a:p>
        </p:txBody>
      </p:sp>
      <p:sp>
        <p:nvSpPr>
          <p:cNvPr id="3" name="Rectangle 3">
            <a:extLst>
              <a:ext uri="{FF2B5EF4-FFF2-40B4-BE49-F238E27FC236}">
                <a16:creationId xmlns:a16="http://schemas.microsoft.com/office/drawing/2014/main" id="{35544692-75D7-AE6A-ED39-38E17E1F5E07}"/>
              </a:ext>
            </a:extLst>
          </p:cNvPr>
          <p:cNvSpPr txBox="1">
            <a:spLocks noChangeArrowheads="1"/>
          </p:cNvSpPr>
          <p:nvPr/>
        </p:nvSpPr>
        <p:spPr bwMode="auto">
          <a:xfrm>
            <a:off x="613757" y="1608513"/>
            <a:ext cx="8912628"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0" i="1" u="none" strike="noStrike" kern="0" cap="none" spc="0" normalizeH="0" baseline="0" noProof="0" dirty="0">
                <a:ln>
                  <a:noFill/>
                </a:ln>
                <a:effectLst/>
                <a:uLnTx/>
                <a:uFillTx/>
                <a:latin typeface="+mj-lt"/>
                <a:ea typeface="+mn-ea"/>
                <a:cs typeface="+mn-cs"/>
              </a:rPr>
              <a:t>‘Knowingly’  </a:t>
            </a:r>
            <a:r>
              <a:rPr kumimoji="0" lang="en-US" sz="3600" b="0" i="0" u="none" strike="noStrike" kern="0" cap="none" spc="0" normalizeH="0" baseline="0" noProof="0" dirty="0">
                <a:ln>
                  <a:noFill/>
                </a:ln>
                <a:effectLst/>
                <a:uLnTx/>
                <a:uFillTx/>
                <a:latin typeface="+mj-lt"/>
                <a:ea typeface="+mn-ea"/>
                <a:cs typeface="+mn-cs"/>
              </a:rPr>
              <a:t>has been defined as: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0" i="0" u="none" strike="noStrike" kern="0" cap="none" spc="0" normalizeH="0" baseline="0" noProof="0" dirty="0">
                <a:ln>
                  <a:noFill/>
                </a:ln>
                <a:effectLst/>
                <a:uLnTx/>
                <a:uFillTx/>
                <a:latin typeface="+mj-lt"/>
                <a:ea typeface="+mn-ea"/>
                <a:cs typeface="+mn-cs"/>
              </a:rPr>
              <a:t>	</a:t>
            </a:r>
            <a:r>
              <a:rPr kumimoji="0" lang="en-US" sz="3200" b="0" i="0" u="none" strike="noStrike" kern="0" cap="none" spc="0" normalizeH="0" baseline="0" noProof="0" dirty="0">
                <a:ln>
                  <a:noFill/>
                </a:ln>
                <a:effectLst/>
                <a:uLnTx/>
                <a:uFillTx/>
                <a:latin typeface="+mj-lt"/>
                <a:ea typeface="+mn-ea"/>
                <a:cs typeface="+mn-cs"/>
              </a:rPr>
              <a:t>…</a:t>
            </a:r>
            <a:r>
              <a:rPr kumimoji="0" lang="en-US" sz="3200" b="0" i="1" u="sng" strike="noStrike" kern="0" cap="none" spc="0" normalizeH="0" baseline="0" noProof="0" dirty="0">
                <a:ln>
                  <a:noFill/>
                </a:ln>
                <a:effectLst/>
                <a:uLnTx/>
                <a:uFillTx/>
                <a:latin typeface="+mj-lt"/>
                <a:ea typeface="+mn-ea"/>
                <a:cs typeface="+mn-cs"/>
              </a:rPr>
              <a:t>Knowing or having reason to know</a:t>
            </a:r>
            <a:r>
              <a:rPr kumimoji="0" lang="en-US" sz="3200" b="0" i="1" u="none" strike="noStrike" kern="0" cap="none" spc="0" normalizeH="0" baseline="0" noProof="0" dirty="0">
                <a:ln>
                  <a:noFill/>
                </a:ln>
                <a:effectLst/>
                <a:uLnTx/>
                <a:uFillTx/>
                <a:latin typeface="+mj-lt"/>
                <a:ea typeface="+mn-ea"/>
                <a:cs typeface="+mn-cs"/>
              </a:rPr>
              <a:t>.</a:t>
            </a:r>
            <a:r>
              <a:rPr kumimoji="0" lang="en-US" sz="3200" b="0" i="0" u="none" strike="noStrike" kern="0" cap="none" spc="0" normalizeH="0" baseline="0" noProof="0" dirty="0">
                <a:ln>
                  <a:noFill/>
                </a:ln>
                <a:effectLst/>
                <a:uLnTx/>
                <a:uFillTx/>
                <a:latin typeface="+mj-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200" b="0" i="0" u="none" strike="noStrike" kern="0" cap="none" spc="0" normalizeH="0" baseline="0" noProof="0" dirty="0">
                <a:ln>
                  <a:noFill/>
                </a:ln>
                <a:effectLst/>
                <a:uLnTx/>
                <a:uFillTx/>
                <a:latin typeface="+mj-lt"/>
                <a:ea typeface="+mn-ea"/>
                <a:cs typeface="+mn-cs"/>
              </a:rPr>
              <a:t>     A person has reason to know when he has information that would lead a person to acquire knowledge of the fact in question.</a:t>
            </a:r>
          </a:p>
        </p:txBody>
      </p:sp>
    </p:spTree>
    <p:extLst>
      <p:ext uri="{BB962C8B-B14F-4D97-AF65-F5344CB8AC3E}">
        <p14:creationId xmlns:p14="http://schemas.microsoft.com/office/powerpoint/2010/main" val="20101251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355DA-3A1F-02F4-77F7-A3841CB55D8E}"/>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A766C251-1378-09E3-2900-C4D77499F20A}"/>
              </a:ext>
            </a:extLst>
          </p:cNvPr>
          <p:cNvSpPr txBox="1">
            <a:spLocks noRot="1" noChangeArrowheads="1"/>
          </p:cNvSpPr>
          <p:nvPr/>
        </p:nvSpPr>
        <p:spPr bwMode="auto">
          <a:xfrm>
            <a:off x="35442" y="69850"/>
            <a:ext cx="9144000" cy="13266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accent1"/>
                </a:solidFill>
                <a:effectLst/>
                <a:uLnTx/>
                <a:uFillTx/>
                <a:latin typeface="Arial"/>
                <a:ea typeface="+mj-ea"/>
                <a:cs typeface="+mj-cs"/>
              </a:rPr>
              <a:t>The MSHA Act: Section 110</a:t>
            </a:r>
          </a:p>
        </p:txBody>
      </p:sp>
      <p:sp>
        <p:nvSpPr>
          <p:cNvPr id="3" name="Rectangle 3">
            <a:extLst>
              <a:ext uri="{FF2B5EF4-FFF2-40B4-BE49-F238E27FC236}">
                <a16:creationId xmlns:a16="http://schemas.microsoft.com/office/drawing/2014/main" id="{109175FA-3BAD-9A75-7609-70F7198B273E}"/>
              </a:ext>
            </a:extLst>
          </p:cNvPr>
          <p:cNvSpPr txBox="1">
            <a:spLocks noChangeArrowheads="1"/>
          </p:cNvSpPr>
          <p:nvPr/>
        </p:nvSpPr>
        <p:spPr bwMode="auto">
          <a:xfrm>
            <a:off x="7620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200" b="1" i="0" u="none" strike="noStrike" kern="0" cap="none" spc="0" normalizeH="0" baseline="0" noProof="0" dirty="0">
                <a:ln>
                  <a:noFill/>
                </a:ln>
                <a:effectLst/>
                <a:uLnTx/>
                <a:uFillTx/>
                <a:latin typeface="Arial"/>
                <a:ea typeface="+mn-ea"/>
                <a:cs typeface="+mn-cs"/>
              </a:rPr>
              <a:t>‘</a:t>
            </a:r>
            <a:r>
              <a:rPr kumimoji="0" lang="en-US" sz="3200" b="0" i="0" u="none" strike="noStrike" kern="0" cap="none" spc="0" normalizeH="0" baseline="0" noProof="0" dirty="0">
                <a:ln>
                  <a:noFill/>
                </a:ln>
                <a:effectLst/>
                <a:uLnTx/>
                <a:uFillTx/>
                <a:latin typeface="Arial"/>
                <a:ea typeface="+mn-ea"/>
                <a:cs typeface="+mn-cs"/>
              </a:rPr>
              <a:t>Willfully’ has been defined as: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200" b="0" i="0" u="none" strike="noStrike" kern="0" cap="none" spc="0" normalizeH="0" baseline="0" noProof="0" dirty="0">
                <a:ln>
                  <a:noFill/>
                </a:ln>
                <a:effectLst/>
                <a:uLnTx/>
                <a:uFillTx/>
                <a:latin typeface="Arial"/>
                <a:ea typeface="+mn-ea"/>
                <a:cs typeface="+mn-cs"/>
              </a:rPr>
              <a:t>…</a:t>
            </a:r>
            <a:r>
              <a:rPr kumimoji="0" lang="en-US" sz="3200" b="0" i="1" u="none" strike="noStrike" kern="0" cap="none" spc="0" normalizeH="0" baseline="0" noProof="0" dirty="0">
                <a:ln>
                  <a:noFill/>
                </a:ln>
                <a:effectLst/>
                <a:uLnTx/>
                <a:uFillTx/>
                <a:latin typeface="Arial"/>
                <a:ea typeface="+mn-ea"/>
                <a:cs typeface="+mn-cs"/>
              </a:rPr>
              <a:t>Done knowingly and purposely by a [person] who, having a free will and choice, either intentionally disobeys the standard or </a:t>
            </a:r>
            <a:r>
              <a:rPr kumimoji="0" lang="en-US" sz="3200" b="0" i="1" u="sng" strike="noStrike" kern="0" cap="none" spc="0" normalizeH="0" baseline="0" noProof="0" dirty="0">
                <a:ln>
                  <a:noFill/>
                </a:ln>
                <a:effectLst/>
                <a:uLnTx/>
                <a:uFillTx/>
                <a:latin typeface="Arial"/>
                <a:ea typeface="+mn-ea"/>
                <a:cs typeface="+mn-cs"/>
              </a:rPr>
              <a:t>recklessly disregards</a:t>
            </a:r>
            <a:r>
              <a:rPr kumimoji="0" lang="en-US" sz="3200" b="0" i="1" u="none" strike="noStrike" kern="0" cap="none" spc="0" normalizeH="0" baseline="0" noProof="0" dirty="0">
                <a:ln>
                  <a:noFill/>
                </a:ln>
                <a:effectLst/>
                <a:uLnTx/>
                <a:uFillTx/>
                <a:latin typeface="Arial"/>
                <a:ea typeface="+mn-ea"/>
                <a:cs typeface="+mn-cs"/>
              </a:rPr>
              <a:t> its requirements.</a:t>
            </a:r>
          </a:p>
          <a:p>
            <a:pPr marL="342900" marR="0" lvl="0" indent="-342900" algn="l" defTabSz="914400" rtl="0" eaLnBrk="1" fontAlgn="base" latinLnBrk="0" hangingPunct="1">
              <a:lnSpc>
                <a:spcPct val="100000"/>
              </a:lnSpc>
              <a:spcBef>
                <a:spcPct val="50000"/>
              </a:spcBef>
              <a:spcAft>
                <a:spcPct val="0"/>
              </a:spcAft>
              <a:buClrTx/>
              <a:buSzTx/>
              <a:buFontTx/>
              <a:buChar char="•"/>
              <a:tabLst/>
              <a:defRPr/>
            </a:pPr>
            <a:endParaRPr kumimoji="0" lang="en-US" sz="2800" b="1" i="1" u="none" strike="noStrike" kern="0" cap="none" spc="0" normalizeH="0" baseline="0" noProof="0" dirty="0">
              <a:ln>
                <a:noFill/>
              </a:ln>
              <a:solidFill>
                <a:srgbClr val="FFC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1" i="0" u="none" strike="noStrike" kern="0" cap="none" spc="0" normalizeH="0" baseline="0" noProof="0" dirty="0">
              <a:ln>
                <a:noFill/>
              </a:ln>
              <a:solidFill>
                <a:srgbClr val="CCFF66"/>
              </a:solidFill>
              <a:effectLst/>
              <a:uLnTx/>
              <a:uFillTx/>
              <a:latin typeface="Arial"/>
              <a:ea typeface="+mn-ea"/>
              <a:cs typeface="+mn-cs"/>
            </a:endParaRPr>
          </a:p>
        </p:txBody>
      </p:sp>
    </p:spTree>
    <p:extLst>
      <p:ext uri="{BB962C8B-B14F-4D97-AF65-F5344CB8AC3E}">
        <p14:creationId xmlns:p14="http://schemas.microsoft.com/office/powerpoint/2010/main" val="12944355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6094B-DD79-2AB9-6C91-A35E11C7F9F0}"/>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B8E24EB9-4E8B-D61E-5432-AFEB0EAA2590}"/>
              </a:ext>
            </a:extLst>
          </p:cNvPr>
          <p:cNvSpPr txBox="1">
            <a:spLocks noRot="1" noChangeArrowheads="1"/>
          </p:cNvSpPr>
          <p:nvPr/>
        </p:nvSpPr>
        <p:spPr bwMode="auto">
          <a:xfrm>
            <a:off x="0" y="304800"/>
            <a:ext cx="9144000" cy="639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accent1"/>
                </a:solidFill>
                <a:effectLst/>
                <a:uLnTx/>
                <a:uFillTx/>
                <a:ea typeface="+mj-ea"/>
                <a:cs typeface="+mj-cs"/>
              </a:rPr>
              <a:t>The MSHA Act: Section 110</a:t>
            </a:r>
          </a:p>
        </p:txBody>
      </p:sp>
      <p:sp>
        <p:nvSpPr>
          <p:cNvPr id="3" name="Rectangle 3">
            <a:extLst>
              <a:ext uri="{FF2B5EF4-FFF2-40B4-BE49-F238E27FC236}">
                <a16:creationId xmlns:a16="http://schemas.microsoft.com/office/drawing/2014/main" id="{437C2968-69EF-A1EF-F026-1810082CBB60}"/>
              </a:ext>
            </a:extLst>
          </p:cNvPr>
          <p:cNvSpPr txBox="1">
            <a:spLocks noChangeArrowheads="1"/>
          </p:cNvSpPr>
          <p:nvPr/>
        </p:nvSpPr>
        <p:spPr bwMode="auto">
          <a:xfrm>
            <a:off x="533400" y="1371600"/>
            <a:ext cx="8077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sz="3200" b="0" i="0" u="none" strike="noStrike" kern="0" cap="none" spc="0" normalizeH="0" baseline="0" noProof="0" dirty="0">
                <a:ln>
                  <a:noFill/>
                </a:ln>
                <a:effectLst/>
                <a:uLnTx/>
                <a:uFillTx/>
                <a:latin typeface="+mj-lt"/>
                <a:ea typeface="+mn-ea"/>
                <a:cs typeface="+mn-cs"/>
              </a:rPr>
              <a:t>110(c) - Corporate agent can be assessed a civil penalty for </a:t>
            </a:r>
            <a:r>
              <a:rPr kumimoji="0" lang="en-US" sz="3200" b="0" i="1" u="sng" strike="noStrike" kern="0" cap="none" spc="0" normalizeH="0" baseline="0" noProof="0" dirty="0">
                <a:ln>
                  <a:noFill/>
                </a:ln>
                <a:effectLst/>
                <a:uLnTx/>
                <a:uFillTx/>
                <a:latin typeface="+mj-lt"/>
                <a:ea typeface="+mn-ea"/>
                <a:cs typeface="+mn-cs"/>
              </a:rPr>
              <a:t>knowing</a:t>
            </a:r>
            <a:r>
              <a:rPr kumimoji="0" lang="en-US" sz="3200" b="0" i="1" u="none" strike="noStrike" kern="0" cap="none" spc="0" normalizeH="0" baseline="0" noProof="0" dirty="0">
                <a:ln>
                  <a:noFill/>
                </a:ln>
                <a:effectLst/>
                <a:uLnTx/>
                <a:uFillTx/>
                <a:latin typeface="+mj-lt"/>
                <a:ea typeface="+mn-ea"/>
                <a:cs typeface="+mn-cs"/>
              </a:rPr>
              <a:t> or have reason to know of violations.</a:t>
            </a:r>
          </a:p>
          <a:p>
            <a:pPr marL="342900" marR="0" lvl="0" indent="-342900" algn="l" defTabSz="914400" rtl="0" eaLnBrk="1" fontAlgn="base" latinLnBrk="0" hangingPunct="1">
              <a:lnSpc>
                <a:spcPct val="100000"/>
              </a:lnSpc>
              <a:spcBef>
                <a:spcPct val="20000"/>
              </a:spcBef>
              <a:spcAft>
                <a:spcPct val="0"/>
              </a:spcAft>
              <a:buClr>
                <a:schemeClr val="accent1"/>
              </a:buClr>
              <a:buSzTx/>
              <a:buFontTx/>
              <a:buChar char="•"/>
              <a:tabLst/>
              <a:defRPr/>
            </a:pPr>
            <a:endParaRPr kumimoji="0" lang="en-US" sz="3200" b="0" i="1" u="none" strike="noStrike" kern="0" cap="none" spc="0" normalizeH="0" baseline="0" noProof="0" dirty="0">
              <a:ln>
                <a:noFill/>
              </a:ln>
              <a:effectLst/>
              <a:uLnTx/>
              <a:uFillTx/>
              <a:latin typeface="+mj-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sz="3200" b="0" i="0" u="none" strike="noStrike" kern="0" cap="none" spc="0" normalizeH="0" baseline="0" noProof="0" dirty="0">
                <a:ln>
                  <a:noFill/>
                </a:ln>
                <a:effectLst/>
                <a:uLnTx/>
                <a:uFillTx/>
                <a:latin typeface="+mj-lt"/>
                <a:ea typeface="+mn-ea"/>
                <a:cs typeface="+mn-cs"/>
              </a:rPr>
              <a:t>110(d) - Any operator agent who </a:t>
            </a:r>
            <a:r>
              <a:rPr kumimoji="0" lang="en-US" sz="3200" b="0" i="1" u="sng" strike="noStrike" kern="0" cap="none" spc="0" normalizeH="0" baseline="0" noProof="0" dirty="0">
                <a:ln>
                  <a:noFill/>
                </a:ln>
                <a:effectLst/>
                <a:uLnTx/>
                <a:uFillTx/>
                <a:latin typeface="+mj-lt"/>
                <a:ea typeface="+mn-ea"/>
                <a:cs typeface="+mn-cs"/>
              </a:rPr>
              <a:t>willfully</a:t>
            </a:r>
            <a:r>
              <a:rPr kumimoji="0" lang="en-US" sz="3200" b="0" i="1" u="none" strike="noStrike" kern="0" cap="none" spc="0" normalizeH="0" baseline="0" noProof="0" dirty="0">
                <a:ln>
                  <a:noFill/>
                </a:ln>
                <a:effectLst/>
                <a:uLnTx/>
                <a:uFillTx/>
                <a:latin typeface="+mj-lt"/>
                <a:ea typeface="+mn-ea"/>
                <a:cs typeface="+mn-cs"/>
              </a:rPr>
              <a:t> violates</a:t>
            </a:r>
            <a:r>
              <a:rPr kumimoji="0" lang="en-US" sz="3200" b="0" i="0" u="none" strike="noStrike" kern="0" cap="none" spc="0" normalizeH="0" baseline="0" noProof="0" dirty="0">
                <a:ln>
                  <a:noFill/>
                </a:ln>
                <a:effectLst/>
                <a:uLnTx/>
                <a:uFillTx/>
                <a:latin typeface="+mj-lt"/>
                <a:ea typeface="+mn-ea"/>
                <a:cs typeface="+mn-cs"/>
              </a:rPr>
              <a:t> and is convicted (criminally) can be assessed up to $250k, 1 year jail time or both.</a:t>
            </a:r>
          </a:p>
          <a:p>
            <a:pPr marL="742950" marR="0" lvl="1" indent="-285750"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sz="3200" b="0" i="0" u="none" strike="noStrike" kern="0" cap="none" spc="0" normalizeH="0" baseline="0" noProof="0" dirty="0">
                <a:ln>
                  <a:noFill/>
                </a:ln>
                <a:effectLst/>
                <a:uLnTx/>
                <a:uFillTx/>
                <a:latin typeface="+mj-lt"/>
              </a:rPr>
              <a:t>Fines for second offenses run up to $500K. </a:t>
            </a:r>
          </a:p>
        </p:txBody>
      </p:sp>
    </p:spTree>
    <p:extLst>
      <p:ext uri="{BB962C8B-B14F-4D97-AF65-F5344CB8AC3E}">
        <p14:creationId xmlns:p14="http://schemas.microsoft.com/office/powerpoint/2010/main" val="14674893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EC2CA-B818-A0E1-FE37-5E88F700628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B2AB6CA6-7F9E-DC51-21DD-AA167FF33725}"/>
              </a:ext>
            </a:extLst>
          </p:cNvPr>
          <p:cNvSpPr txBox="1">
            <a:spLocks noRot="1" noChangeArrowheads="1"/>
          </p:cNvSpPr>
          <p:nvPr/>
        </p:nvSpPr>
        <p:spPr bwMode="auto">
          <a:xfrm>
            <a:off x="0" y="0"/>
            <a:ext cx="9144000"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FFC000"/>
              </a:buClr>
              <a:buSzTx/>
              <a:buFontTx/>
              <a:buNone/>
              <a:tabLst/>
              <a:defRPr/>
            </a:pPr>
            <a:r>
              <a:rPr kumimoji="0" lang="en-US" sz="4000" b="1" i="0" u="none" strike="noStrike" kern="0" cap="none" spc="0" normalizeH="0" baseline="0" noProof="0" dirty="0">
                <a:ln>
                  <a:noFill/>
                </a:ln>
                <a:solidFill>
                  <a:schemeClr val="accent1"/>
                </a:solidFill>
                <a:effectLst/>
                <a:uLnTx/>
                <a:uFillTx/>
                <a:ea typeface="+mj-ea"/>
                <a:cs typeface="+mj-cs"/>
              </a:rPr>
              <a:t>The MSHA Act: Section 110</a:t>
            </a:r>
          </a:p>
        </p:txBody>
      </p:sp>
      <p:sp>
        <p:nvSpPr>
          <p:cNvPr id="3" name="Rectangle 3">
            <a:extLst>
              <a:ext uri="{FF2B5EF4-FFF2-40B4-BE49-F238E27FC236}">
                <a16:creationId xmlns:a16="http://schemas.microsoft.com/office/drawing/2014/main" id="{C23E4467-4E96-7911-BE58-FCC20B125822}"/>
              </a:ext>
            </a:extLst>
          </p:cNvPr>
          <p:cNvSpPr txBox="1">
            <a:spLocks noChangeArrowheads="1"/>
          </p:cNvSpPr>
          <p:nvPr/>
        </p:nvSpPr>
        <p:spPr bwMode="auto">
          <a:xfrm>
            <a:off x="457200" y="1625138"/>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FFFFFF"/>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Tx/>
              <a:buFontTx/>
              <a:buChar char="•"/>
              <a:tabLst/>
              <a:defRPr/>
            </a:pPr>
            <a:r>
              <a:rPr kumimoji="0" lang="en-US" sz="3200" b="0" i="0" u="none" strike="noStrike" kern="0" cap="none" spc="0" normalizeH="0" baseline="0" noProof="0" dirty="0">
                <a:ln>
                  <a:noFill/>
                </a:ln>
                <a:effectLst/>
                <a:uLnTx/>
                <a:uFillTx/>
                <a:latin typeface="+mj-lt"/>
                <a:ea typeface="+mn-ea"/>
                <a:cs typeface="+mn-cs"/>
              </a:rPr>
              <a:t>110(f) - Up to $250k, 5 years in prison or both for </a:t>
            </a:r>
            <a:r>
              <a:rPr kumimoji="0" lang="en-US" sz="3200" b="0" i="0" u="sng" strike="noStrike" kern="0" cap="none" spc="0" normalizeH="0" baseline="0" noProof="0" dirty="0">
                <a:ln>
                  <a:noFill/>
                </a:ln>
                <a:effectLst/>
                <a:uLnTx/>
                <a:uFillTx/>
                <a:latin typeface="+mj-lt"/>
                <a:ea typeface="+mn-ea"/>
                <a:cs typeface="+mn-cs"/>
              </a:rPr>
              <a:t>anyone</a:t>
            </a:r>
            <a:r>
              <a:rPr kumimoji="0" lang="en-US" sz="3200" b="0" i="0" u="none" strike="noStrike" kern="0" cap="none" spc="0" normalizeH="0" baseline="0" noProof="0" dirty="0">
                <a:ln>
                  <a:noFill/>
                </a:ln>
                <a:effectLst/>
                <a:uLnTx/>
                <a:uFillTx/>
                <a:latin typeface="+mj-lt"/>
                <a:ea typeface="+mn-ea"/>
                <a:cs typeface="+mn-cs"/>
              </a:rPr>
              <a:t> convicted of knowingly making </a:t>
            </a:r>
            <a:r>
              <a:rPr kumimoji="0" lang="en-US" sz="3200" b="0" i="1" u="none" strike="noStrike" kern="0" cap="none" spc="0" normalizeH="0" baseline="0" noProof="0" dirty="0">
                <a:ln>
                  <a:noFill/>
                </a:ln>
                <a:effectLst/>
                <a:uLnTx/>
                <a:uFillTx/>
                <a:latin typeface="+mj-lt"/>
                <a:ea typeface="+mn-ea"/>
                <a:cs typeface="+mn-cs"/>
              </a:rPr>
              <a:t>false statements, representation, or certification in any application, record, report, plan or other document filed or required to be maintained by the ACT</a:t>
            </a:r>
            <a:r>
              <a:rPr kumimoji="0" lang="en-US" sz="3200" b="0" i="0" u="none" strike="noStrike" kern="0" cap="none" spc="0" normalizeH="0" baseline="0" noProof="0" dirty="0">
                <a:ln>
                  <a:noFill/>
                </a:ln>
                <a:effectLst/>
                <a:uLnTx/>
                <a:uFillTx/>
                <a:latin typeface="+mj-lt"/>
                <a:ea typeface="+mn-ea"/>
                <a:cs typeface="+mn-cs"/>
              </a:rPr>
              <a:t>.  </a:t>
            </a:r>
          </a:p>
        </p:txBody>
      </p:sp>
    </p:spTree>
    <p:extLst>
      <p:ext uri="{BB962C8B-B14F-4D97-AF65-F5344CB8AC3E}">
        <p14:creationId xmlns:p14="http://schemas.microsoft.com/office/powerpoint/2010/main" val="1467741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EA48887-02BB-03DD-47BB-5C880117B660}"/>
              </a:ext>
            </a:extLst>
          </p:cNvPr>
          <p:cNvSpPr>
            <a:spLocks noGrp="1"/>
          </p:cNvSpPr>
          <p:nvPr>
            <p:ph type="title"/>
          </p:nvPr>
        </p:nvSpPr>
        <p:spPr>
          <a:xfrm>
            <a:off x="586478" y="1683756"/>
            <a:ext cx="3115265" cy="2396359"/>
          </a:xfrm>
        </p:spPr>
        <p:txBody>
          <a:bodyPr anchor="b">
            <a:normAutofit/>
          </a:bodyPr>
          <a:lstStyle/>
          <a:p>
            <a:pPr algn="r"/>
            <a:r>
              <a:rPr lang="en-US" sz="3400" b="1">
                <a:solidFill>
                  <a:srgbClr val="FFFFFF"/>
                </a:solidFill>
                <a:effectLst/>
                <a:latin typeface="Times New Roman" panose="02020603050405020304" pitchFamily="18" charset="0"/>
                <a:cs typeface="Times New Roman" panose="02020603050405020304" pitchFamily="18" charset="0"/>
              </a:rPr>
              <a:t>HAZARDOUS CONDITIONS</a:t>
            </a:r>
            <a:endParaRPr lang="en-US" sz="3400">
              <a:solidFill>
                <a:srgbClr val="FFFFFF"/>
              </a:solidFill>
              <a:latin typeface="Times New Roman" panose="02020603050405020304" pitchFamily="18" charset="0"/>
              <a:cs typeface="Times New Roman" panose="02020603050405020304" pitchFamily="18" charset="0"/>
            </a:endParaRPr>
          </a:p>
        </p:txBody>
      </p:sp>
      <p:graphicFrame>
        <p:nvGraphicFramePr>
          <p:cNvPr id="12" name="Content Placeholder 9">
            <a:extLst>
              <a:ext uri="{FF2B5EF4-FFF2-40B4-BE49-F238E27FC236}">
                <a16:creationId xmlns:a16="http://schemas.microsoft.com/office/drawing/2014/main" id="{2B19C05E-7094-3B65-96A6-AD3862A54898}"/>
              </a:ext>
            </a:extLst>
          </p:cNvPr>
          <p:cNvGraphicFramePr>
            <a:graphicFrameLocks noGrp="1"/>
          </p:cNvGraphicFramePr>
          <p:nvPr>
            <p:ph idx="1"/>
            <p:extLst>
              <p:ext uri="{D42A27DB-BD31-4B8C-83A1-F6EECF244321}">
                <p14:modId xmlns:p14="http://schemas.microsoft.com/office/powerpoint/2010/main" val="32397308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6281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07192DC-1BB8-C52F-0B91-E688DF48E0D9}"/>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3700" b="1" kern="1200">
                <a:solidFill>
                  <a:srgbClr val="FFFFFF"/>
                </a:solidFill>
                <a:latin typeface="+mj-lt"/>
                <a:ea typeface="+mj-ea"/>
                <a:cs typeface="+mj-cs"/>
              </a:rPr>
              <a:t>30 CFR §75.360        WV §22A-2-20</a:t>
            </a:r>
          </a:p>
          <a:p>
            <a:pPr algn="r">
              <a:lnSpc>
                <a:spcPct val="90000"/>
              </a:lnSpc>
              <a:spcBef>
                <a:spcPct val="0"/>
              </a:spcBef>
              <a:spcAft>
                <a:spcPts val="600"/>
              </a:spcAft>
            </a:pPr>
            <a:r>
              <a:rPr lang="en-US" sz="3700" kern="1200">
                <a:solidFill>
                  <a:srgbClr val="FFFFFF"/>
                </a:solidFill>
                <a:latin typeface="+mj-lt"/>
                <a:ea typeface="+mj-ea"/>
                <a:cs typeface="+mj-cs"/>
              </a:rPr>
              <a:t>Pre-shift Examination </a:t>
            </a:r>
          </a:p>
        </p:txBody>
      </p:sp>
      <p:sp>
        <p:nvSpPr>
          <p:cNvPr id="9" name="Content Placeholder 8">
            <a:extLst>
              <a:ext uri="{FF2B5EF4-FFF2-40B4-BE49-F238E27FC236}">
                <a16:creationId xmlns:a16="http://schemas.microsoft.com/office/drawing/2014/main" id="{718BF483-264A-209B-6E8F-0CEE312B6557}"/>
              </a:ext>
            </a:extLst>
          </p:cNvPr>
          <p:cNvSpPr>
            <a:spLocks noGrp="1"/>
          </p:cNvSpPr>
          <p:nvPr>
            <p:ph idx="1"/>
          </p:nvPr>
        </p:nvSpPr>
        <p:spPr>
          <a:xfrm>
            <a:off x="4504548" y="243080"/>
            <a:ext cx="7524892" cy="6462520"/>
          </a:xfrm>
        </p:spPr>
        <p:txBody>
          <a:bodyPr vert="horz" lIns="91440" tIns="45720" rIns="91440" bIns="45720" rtlCol="0" anchor="ctr">
            <a:normAutofit fontScale="92500" lnSpcReduction="10000"/>
          </a:bodyPr>
          <a:lstStyle/>
          <a:p>
            <a:pPr>
              <a:spcBef>
                <a:spcPts val="1800"/>
              </a:spcBef>
            </a:pPr>
            <a:r>
              <a:rPr lang="en-US" sz="2400" b="0" dirty="0"/>
              <a:t>(a)(1) </a:t>
            </a:r>
            <a:r>
              <a:rPr lang="en-US" sz="2400" b="0" dirty="0">
                <a:highlight>
                  <a:srgbClr val="FFFF00"/>
                </a:highlight>
              </a:rPr>
              <a:t>Except as provided in paragraph (a)(2) of this section, a certified person designated by the operator must make a pre-shift examination within 3 hours </a:t>
            </a:r>
            <a:r>
              <a:rPr lang="en-US" sz="2400" dirty="0">
                <a:highlight>
                  <a:srgbClr val="FFFF00"/>
                </a:highlight>
              </a:rPr>
              <a:t>preceding</a:t>
            </a:r>
            <a:r>
              <a:rPr lang="en-US" sz="2400" b="0" dirty="0">
                <a:highlight>
                  <a:srgbClr val="FFFF00"/>
                </a:highlight>
              </a:rPr>
              <a:t> the beginning of any 8-hour interval during which any person is scheduled to work or travel underground.</a:t>
            </a:r>
            <a:r>
              <a:rPr lang="en-US" sz="2400" b="0" dirty="0"/>
              <a:t> </a:t>
            </a:r>
            <a:r>
              <a:rPr lang="en-US" sz="2400" b="0" dirty="0">
                <a:highlight>
                  <a:srgbClr val="FFFF00"/>
                </a:highlight>
              </a:rPr>
              <a:t>No person other than certified examiners may enter or remain in any underground area unless a pre-shift examination has been completed for the established 8-hour interval. The operator must establish 8-hour intervals of time subject to the required pre-shift examinations.</a:t>
            </a:r>
          </a:p>
          <a:p>
            <a:pPr>
              <a:spcBef>
                <a:spcPts val="1800"/>
              </a:spcBef>
            </a:pPr>
            <a:r>
              <a:rPr lang="en-US" sz="2400" b="0" dirty="0">
                <a:highlight>
                  <a:srgbClr val="FFFF00"/>
                </a:highlight>
              </a:rPr>
              <a:t> </a:t>
            </a:r>
          </a:p>
          <a:p>
            <a:r>
              <a:rPr lang="en-US" sz="2400" b="0" dirty="0"/>
              <a:t>(2) Pre-shift examinations of areas where pumpers are scheduled to work or travel </a:t>
            </a:r>
            <a:r>
              <a:rPr lang="en-US" sz="2400" b="0" dirty="0">
                <a:highlight>
                  <a:srgbClr val="FFFF00"/>
                </a:highlight>
              </a:rPr>
              <a:t>shall not be required </a:t>
            </a:r>
            <a:r>
              <a:rPr lang="en-US" sz="2400" b="0" dirty="0"/>
              <a:t>prior to the pumper entering the areas </a:t>
            </a:r>
            <a:r>
              <a:rPr lang="en-US" sz="2400" b="0" dirty="0">
                <a:highlight>
                  <a:srgbClr val="FFFF00"/>
                </a:highlight>
              </a:rPr>
              <a:t>if </a:t>
            </a:r>
            <a:r>
              <a:rPr lang="en-US" sz="2400" b="0" dirty="0"/>
              <a:t>the pumper is a </a:t>
            </a:r>
            <a:r>
              <a:rPr lang="en-US" sz="2400" b="0" dirty="0">
                <a:highlight>
                  <a:srgbClr val="FFFF00"/>
                </a:highlight>
              </a:rPr>
              <a:t>certified person and the pumper conducts an examination for hazardous conditions, tests for methane and oxygen deficiency and determines if the air is moving in its proper direction in the area where the pumper works or travels. The examination of the area must be completed before the pumper performs any other work. A record of all hazardous conditions found by the pumper shall be made and retained in accordance with </a:t>
            </a:r>
            <a:r>
              <a:rPr lang="en-US" sz="2400" b="0" dirty="0">
                <a:highlight>
                  <a:srgbClr val="FFFF00"/>
                </a:highlight>
                <a:hlinkClick r:id="rId2">
                  <a:extLst>
                    <a:ext uri="{A12FA001-AC4F-418D-AE19-62706E023703}">
                      <ahyp:hlinkClr xmlns:ahyp="http://schemas.microsoft.com/office/drawing/2018/hyperlinkcolor" val="tx"/>
                    </a:ext>
                  </a:extLst>
                </a:hlinkClick>
              </a:rPr>
              <a:t>§75.363</a:t>
            </a:r>
            <a:r>
              <a:rPr lang="en-US" sz="2400" b="0" dirty="0">
                <a:highlight>
                  <a:srgbClr val="FFFF00"/>
                </a:highlight>
              </a:rPr>
              <a:t>.</a:t>
            </a:r>
            <a:endParaRPr lang="en-US" sz="2400" dirty="0">
              <a:highlight>
                <a:srgbClr val="FFFF00"/>
              </a:highlight>
            </a:endParaRPr>
          </a:p>
        </p:txBody>
      </p:sp>
    </p:spTree>
    <p:extLst>
      <p:ext uri="{BB962C8B-B14F-4D97-AF65-F5344CB8AC3E}">
        <p14:creationId xmlns:p14="http://schemas.microsoft.com/office/powerpoint/2010/main" val="2395478088"/>
      </p:ext>
    </p:extLst>
  </p:cSld>
  <p:clrMapOvr>
    <a:masterClrMapping/>
  </p:clrMapOvr>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TM04033917[[fn=Berlin]]</Template>
  <TotalTime>7626</TotalTime>
  <Words>7972</Words>
  <Application>Microsoft Office PowerPoint</Application>
  <PresentationFormat>Widescreen</PresentationFormat>
  <Paragraphs>418</Paragraphs>
  <Slides>75</Slides>
  <Notes>4</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91" baseType="lpstr">
      <vt:lpstr>Aptos</vt:lpstr>
      <vt:lpstr>Aptos Display</vt:lpstr>
      <vt:lpstr>Arial</vt:lpstr>
      <vt:lpstr>ArialMT</vt:lpstr>
      <vt:lpstr>Calibri</vt:lpstr>
      <vt:lpstr>Garamond</vt:lpstr>
      <vt:lpstr>Helvetica</vt:lpstr>
      <vt:lpstr>Monotype Sorts</vt:lpstr>
      <vt:lpstr>Source Sans Pro Web</vt:lpstr>
      <vt:lpstr>Tahoma</vt:lpstr>
      <vt:lpstr>Times New Roman</vt:lpstr>
      <vt:lpstr>Wingdings</vt:lpstr>
      <vt:lpstr>Wingdings 2</vt:lpstr>
      <vt:lpstr>Wingdings 3</vt:lpstr>
      <vt:lpstr>Office Theme</vt:lpstr>
      <vt:lpstr>Image</vt:lpstr>
      <vt:lpstr>Pre-shift - Onshift Examinations</vt:lpstr>
      <vt:lpstr>Responsibility for Safety</vt:lpstr>
      <vt:lpstr>MINE FATALITY – On March 2, 2022, a miner was fatally injured when an overhang along the mine rib fell, striking the miner and pushing him against the canopy of a twin boom roof bolting machine.  The miner freed himself from the fall, but later died.   </vt:lpstr>
      <vt:lpstr>MINE FATALITY – On February 28, 2022, a contract miner died when he was crushed between the rib and a single boom face drill.  The victim was alongside the drill using the onboard tram lever controls when the accident occurred because the remote control was inoperable. </vt:lpstr>
      <vt:lpstr>PowerPoint Presentation</vt:lpstr>
      <vt:lpstr>PowerPoint Presentation</vt:lpstr>
      <vt:lpstr>MINE FATALITY – On January 14, 2022, a 44-year-old contract laborer with 13 years of total experience received fatal injuries when he fell 27 feet to a concrete surface.  At the time of the accident, the contractor was on a belt conveyor in a preparation plant and was working to replace a belt conveyor roller.  </vt:lpstr>
      <vt:lpstr>HAZARDOUS CONDITIONS</vt:lpstr>
      <vt:lpstr>PowerPoint Presentation</vt:lpstr>
      <vt:lpstr>§22A-2-20. Preparation of danger signal by fire boss or certified person acting as such prior to examination; report; records open for inspection.</vt:lpstr>
      <vt:lpstr>PowerPoint Presentation</vt:lpstr>
      <vt:lpstr>PowerPoint Presentation</vt:lpstr>
      <vt:lpstr>PowerPoint Presentation</vt:lpstr>
      <vt:lpstr>PowerPoint Presentation</vt:lpstr>
      <vt:lpstr>PowerPoint Presentation</vt:lpstr>
      <vt:lpstr>PowerPoint Presentation</vt:lpstr>
      <vt:lpstr>Pre-shift Examination -- continued</vt:lpstr>
      <vt:lpstr>PowerPoint Presentation</vt:lpstr>
      <vt:lpstr>PowerPoint Presentation</vt:lpstr>
      <vt:lpstr>MINE FATALITY – On November 1, 2021, an electrician with 25 years of mining experience was fatally injured while traveling down a mine slope.  He lost control of a four-passenger rubber-tired personnel carrier, and the vehicle crashed at the bottom of the slope, pinning the victim underneath. </vt:lpstr>
      <vt:lpstr>Pre-shift Examination</vt:lpstr>
      <vt:lpstr>MINE FATALITY – On August 11, 2021, a 53-year-old contract truck driver with ten years’ experience was fatally injured while conducting a pre-operational examination of a truck.  The rear wheels of the vehicle struck the truck driver when the truck rolled forward. </vt:lpstr>
      <vt:lpstr>PowerPoint Presentation</vt:lpstr>
      <vt:lpstr>PowerPoint Presentation</vt:lpstr>
      <vt:lpstr>30 CFR § 75.360         WV  &amp;22A -2-20 Pre-shift examination</vt:lpstr>
      <vt:lpstr>Pre-shift Examination Locations</vt:lpstr>
      <vt:lpstr>PowerPoint Presentation</vt:lpstr>
      <vt:lpstr>Pre-shift Examination Locations</vt:lpstr>
      <vt:lpstr>PowerPoint Presentation</vt:lpstr>
      <vt:lpstr>PowerPoint Presentation</vt:lpstr>
      <vt:lpstr>PowerPoint Presentation</vt:lpstr>
      <vt:lpstr>30 CFR § 75.360 Pre-shift examination</vt:lpstr>
      <vt:lpstr>30 CFR § 75.360 Pre-shift examination</vt:lpstr>
      <vt:lpstr>30 CFR § 75.360 Pre-shift examination</vt:lpstr>
      <vt:lpstr>Pre-shift</vt:lpstr>
      <vt:lpstr>30 CFR § 75.362 On-shift examination </vt:lpstr>
      <vt:lpstr>30 CFR § 75.362 On-shift examination </vt:lpstr>
      <vt:lpstr>30 CFR § 75.362 On-shift examination </vt:lpstr>
      <vt:lpstr>30 CFR § 75.362 On-shift examination </vt:lpstr>
      <vt:lpstr>30 CFR § 75.362 On-shift examination </vt:lpstr>
      <vt:lpstr>30 CFR § 75.362 On-shift examination </vt:lpstr>
      <vt:lpstr>PowerPoint Presentation</vt:lpstr>
      <vt:lpstr>PowerPoint Presentation</vt:lpstr>
      <vt:lpstr>PowerPoint Presentation</vt:lpstr>
      <vt:lpstr>PowerPoint Presentation</vt:lpstr>
      <vt:lpstr>PowerPoint Presentation</vt:lpstr>
      <vt:lpstr>PowerPoint Presentation</vt:lpstr>
      <vt:lpstr>    30 CFR § 75.323    WV §22A-2-43 Actions for excessive methane Actions to detect and respond to excess methane. </vt:lpstr>
      <vt:lpstr> 30 CFR § 75.323    Actions for excessive methane</vt:lpstr>
      <vt:lpstr>30 CFR § 75.323   Actions for excessive methane</vt:lpstr>
      <vt:lpstr>PowerPoint Presentation</vt:lpstr>
      <vt:lpstr>PowerPoint Presentation</vt:lpstr>
      <vt:lpstr>PowerPoint Presentation</vt:lpstr>
      <vt:lpstr>PowerPoint Presentation</vt:lpstr>
      <vt:lpstr>PowerPoint Presentation</vt:lpstr>
      <vt:lpstr>PowerPoint Presentation</vt:lpstr>
      <vt:lpstr>30 CFR § 75.401 Abatement of dust; water or water with a wetting agent.   </vt:lpstr>
      <vt:lpstr>PowerPoint Presentation</vt:lpstr>
      <vt:lpstr>30 CFR § 75.403    Maintenance of incombustible content of rock dust.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Tincher, Gary S</dc:creator>
  <cp:lastModifiedBy>Bell, Joshua B</cp:lastModifiedBy>
  <cp:revision>5</cp:revision>
  <dcterms:created xsi:type="dcterms:W3CDTF">2025-08-29T10:20:23Z</dcterms:created>
  <dcterms:modified xsi:type="dcterms:W3CDTF">2025-09-05T12:08:20Z</dcterms:modified>
</cp:coreProperties>
</file>