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4C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F64245F-857E-411B-92DD-3F10AB62705B}"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146414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4245F-857E-411B-92DD-3F10AB62705B}"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1098146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4245F-857E-411B-92DD-3F10AB62705B}"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2712794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4245F-857E-411B-92DD-3F10AB62705B}"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F220E-4F7A-4DD7-B620-8316BDDC6B33}"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50320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4245F-857E-411B-92DD-3F10AB62705B}"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577828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F64245F-857E-411B-92DD-3F10AB62705B}"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1257187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F64245F-857E-411B-92DD-3F10AB62705B}"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405203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4245F-857E-411B-92DD-3F10AB62705B}"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4052844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4245F-857E-411B-92DD-3F10AB62705B}"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347761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4245F-857E-411B-92DD-3F10AB62705B}"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2543005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64245F-857E-411B-92DD-3F10AB62705B}"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2627497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64245F-857E-411B-92DD-3F10AB62705B}"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208172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64245F-857E-411B-92DD-3F10AB62705B}"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3695391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64245F-857E-411B-92DD-3F10AB62705B}"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353543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4245F-857E-411B-92DD-3F10AB62705B}"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3575508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4245F-857E-411B-92DD-3F10AB62705B}"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192522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4245F-857E-411B-92DD-3F10AB62705B}"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F220E-4F7A-4DD7-B620-8316BDDC6B33}" type="slidenum">
              <a:rPr lang="en-US" smtClean="0"/>
              <a:t>‹#›</a:t>
            </a:fld>
            <a:endParaRPr lang="en-US"/>
          </a:p>
        </p:txBody>
      </p:sp>
    </p:spTree>
    <p:extLst>
      <p:ext uri="{BB962C8B-B14F-4D97-AF65-F5344CB8AC3E}">
        <p14:creationId xmlns:p14="http://schemas.microsoft.com/office/powerpoint/2010/main" val="857466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F64245F-857E-411B-92DD-3F10AB62705B}" type="datetimeFigureOut">
              <a:rPr lang="en-US" smtClean="0"/>
              <a:t>1/29/2024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20F220E-4F7A-4DD7-B620-8316BDDC6B33}" type="slidenum">
              <a:rPr lang="en-US" smtClean="0"/>
              <a:t>‹#›</a:t>
            </a:fld>
            <a:endParaRPr lang="en-US"/>
          </a:p>
        </p:txBody>
      </p:sp>
    </p:spTree>
    <p:extLst>
      <p:ext uri="{BB962C8B-B14F-4D97-AF65-F5344CB8AC3E}">
        <p14:creationId xmlns:p14="http://schemas.microsoft.com/office/powerpoint/2010/main" val="17664262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0F51AFBF-28DA-4A90-92CE-7C778CE07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53341F-9B9E-D439-5FDE-2EE6DAFDC0FE}"/>
              </a:ext>
            </a:extLst>
          </p:cNvPr>
          <p:cNvSpPr>
            <a:spLocks noGrp="1"/>
          </p:cNvSpPr>
          <p:nvPr>
            <p:ph type="ctrTitle"/>
          </p:nvPr>
        </p:nvSpPr>
        <p:spPr>
          <a:xfrm>
            <a:off x="658366" y="3695068"/>
            <a:ext cx="7052937" cy="2511111"/>
          </a:xfrm>
        </p:spPr>
        <p:txBody>
          <a:bodyPr wrap="square">
            <a:normAutofit/>
          </a:bodyPr>
          <a:lstStyle/>
          <a:p>
            <a:r>
              <a:rPr lang="en-US" sz="7200">
                <a:gradFill flip="none" rotWithShape="1">
                  <a:gsLst>
                    <a:gs pos="32000">
                      <a:srgbClr val="E3E3E3"/>
                    </a:gs>
                    <a:gs pos="0">
                      <a:srgbClr val="969696"/>
                    </a:gs>
                    <a:gs pos="100000">
                      <a:srgbClr val="FFFFFF"/>
                    </a:gs>
                  </a:gsLst>
                  <a:lin ang="8100000" scaled="1"/>
                  <a:tileRect/>
                </a:gradFill>
              </a:rPr>
              <a:t>New Laws </a:t>
            </a:r>
          </a:p>
        </p:txBody>
      </p:sp>
      <p:sp>
        <p:nvSpPr>
          <p:cNvPr id="3" name="Subtitle 2">
            <a:extLst>
              <a:ext uri="{FF2B5EF4-FFF2-40B4-BE49-F238E27FC236}">
                <a16:creationId xmlns:a16="http://schemas.microsoft.com/office/drawing/2014/main" id="{6698EF5F-2882-A2E6-3165-38407DCEEF20}"/>
              </a:ext>
            </a:extLst>
          </p:cNvPr>
          <p:cNvSpPr>
            <a:spLocks noGrp="1"/>
          </p:cNvSpPr>
          <p:nvPr>
            <p:ph type="subTitle" idx="1"/>
          </p:nvPr>
        </p:nvSpPr>
        <p:spPr>
          <a:xfrm>
            <a:off x="658368" y="2491266"/>
            <a:ext cx="7043461" cy="1188175"/>
          </a:xfrm>
        </p:spPr>
        <p:txBody>
          <a:bodyPr>
            <a:normAutofit/>
          </a:bodyPr>
          <a:lstStyle/>
          <a:p>
            <a:r>
              <a:rPr lang="en-US">
                <a:gradFill flip="none" rotWithShape="1">
                  <a:gsLst>
                    <a:gs pos="15000">
                      <a:srgbClr val="94D7E4"/>
                    </a:gs>
                    <a:gs pos="73000">
                      <a:srgbClr val="BFE7EF"/>
                    </a:gs>
                    <a:gs pos="0">
                      <a:srgbClr val="9FDBE7"/>
                    </a:gs>
                    <a:gs pos="100000">
                      <a:srgbClr val="FFFFFF"/>
                    </a:gs>
                  </a:gsLst>
                  <a:lin ang="16200000" scaled="1"/>
                  <a:tileRect/>
                </a:gradFill>
              </a:rPr>
              <a:t>Continuing Education 2024-2025</a:t>
            </a:r>
          </a:p>
        </p:txBody>
      </p:sp>
      <p:sp>
        <p:nvSpPr>
          <p:cNvPr id="1033" name="Title 1">
            <a:extLst>
              <a:ext uri="{FF2B5EF4-FFF2-40B4-BE49-F238E27FC236}">
                <a16:creationId xmlns:a16="http://schemas.microsoft.com/office/drawing/2014/main" id="{481AD697-B9C2-4A0F-8B85-FF7B2AB44522}"/>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7678" y="2627791"/>
            <a:ext cx="6235148" cy="3592034"/>
          </a:xfrm>
          <a:prstGeom prst="rect">
            <a:avLst/>
          </a:prstGeom>
        </p:spPr>
        <p:txBody>
          <a:bodyPr vert="horz" wrap="none" lIns="91440" tIns="45720" rIns="91440" bIns="45720" rtlCol="0" anchor="t">
            <a:normAutofit/>
          </a:bodyPr>
          <a:lstStyle>
            <a:lvl1pPr algn="r" defTabSz="914400" rtl="0" eaLnBrk="1" latinLnBrk="0" hangingPunct="1">
              <a:lnSpc>
                <a:spcPct val="90000"/>
              </a:lnSpc>
              <a:spcBef>
                <a:spcPct val="0"/>
              </a:spcBef>
              <a:buNone/>
              <a:defRPr sz="9600" b="0" kern="120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ea typeface="+mj-ea"/>
                <a:cs typeface="+mj-cs"/>
              </a:defRPr>
            </a:lvl1pPr>
          </a:lstStyle>
          <a:p>
            <a:endParaRPr lang="en-US" dirty="0">
              <a:effectLst>
                <a:outerShdw blurRad="469900" dist="342900" dir="5400000" sy="-20000" rotWithShape="0">
                  <a:schemeClr val="bg1"/>
                </a:outerShdw>
              </a:effectLst>
            </a:endParaRPr>
          </a:p>
        </p:txBody>
      </p:sp>
      <p:sp>
        <p:nvSpPr>
          <p:cNvPr id="1035" name="Rounded Rectangle 18">
            <a:extLst>
              <a:ext uri="{FF2B5EF4-FFF2-40B4-BE49-F238E27FC236}">
                <a16:creationId xmlns:a16="http://schemas.microsoft.com/office/drawing/2014/main" id="{BD1E05EC-F5B2-434A-987E-307720B496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5939" y="1331843"/>
            <a:ext cx="3352598" cy="4437812"/>
          </a:xfrm>
          <a:prstGeom prst="roundRect">
            <a:avLst>
              <a:gd name="adj" fmla="val 2028"/>
            </a:avLst>
          </a:prstGeom>
          <a:solidFill>
            <a:schemeClr val="bg1"/>
          </a:solidFill>
          <a:ln>
            <a:noFill/>
          </a:ln>
          <a:effectLst>
            <a:innerShdw blurRad="127000" dist="12700">
              <a:prstClr val="black"/>
            </a:innerShdw>
            <a:reflection blurRad="6350" stA="52000" endA="300" endPos="2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OFFICE OF MINERS' HEALTH, SAFETY AND TRAINING">
            <a:extLst>
              <a:ext uri="{FF2B5EF4-FFF2-40B4-BE49-F238E27FC236}">
                <a16:creationId xmlns:a16="http://schemas.microsoft.com/office/drawing/2014/main" id="{2C83C43B-2939-DF45-BD4B-8ED030DBDF5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530224" y="2214699"/>
            <a:ext cx="2684029" cy="2672099"/>
          </a:xfrm>
          <a:prstGeom prst="rect">
            <a:avLst/>
          </a:prstGeom>
          <a:solidFill>
            <a:srgbClr val="234C9D"/>
          </a:solidFill>
        </p:spPr>
      </p:pic>
    </p:spTree>
    <p:extLst>
      <p:ext uri="{BB962C8B-B14F-4D97-AF65-F5344CB8AC3E}">
        <p14:creationId xmlns:p14="http://schemas.microsoft.com/office/powerpoint/2010/main" val="82901182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C7BA9-156A-CE0F-6E46-5E803BAC618A}"/>
              </a:ext>
            </a:extLst>
          </p:cNvPr>
          <p:cNvSpPr>
            <a:spLocks noGrp="1"/>
          </p:cNvSpPr>
          <p:nvPr>
            <p:ph type="title"/>
          </p:nvPr>
        </p:nvSpPr>
        <p:spPr/>
        <p:txBody>
          <a:bodyPr/>
          <a:lstStyle/>
          <a:p>
            <a:r>
              <a:rPr lang="en-US" dirty="0"/>
              <a:t>56-19 Substance Abuse </a:t>
            </a:r>
          </a:p>
        </p:txBody>
      </p:sp>
      <p:sp>
        <p:nvSpPr>
          <p:cNvPr id="3" name="Content Placeholder 2">
            <a:extLst>
              <a:ext uri="{FF2B5EF4-FFF2-40B4-BE49-F238E27FC236}">
                <a16:creationId xmlns:a16="http://schemas.microsoft.com/office/drawing/2014/main" id="{D3266E36-70BE-4BEF-58F6-5D2E8A94CABE}"/>
              </a:ext>
            </a:extLst>
          </p:cNvPr>
          <p:cNvSpPr>
            <a:spLocks noGrp="1"/>
          </p:cNvSpPr>
          <p:nvPr>
            <p:ph idx="1"/>
          </p:nvPr>
        </p:nvSpPr>
        <p:spPr/>
        <p:txBody>
          <a:bodyPr>
            <a:normAutofit fontScale="92500" lnSpcReduction="20000"/>
          </a:bodyPr>
          <a:lstStyle/>
          <a:p>
            <a:r>
              <a:rPr lang="en-US" dirty="0"/>
              <a:t>§56-19-3.6 </a:t>
            </a:r>
            <a:r>
              <a:rPr lang="en-US" dirty="0" err="1"/>
              <a:t>Cannaboids</a:t>
            </a:r>
            <a:r>
              <a:rPr lang="en-US" dirty="0"/>
              <a:t>/THC The term “</a:t>
            </a:r>
            <a:r>
              <a:rPr lang="en-US" dirty="0" err="1"/>
              <a:t>Cannaboids</a:t>
            </a:r>
            <a:r>
              <a:rPr lang="en-US" dirty="0"/>
              <a:t>/THC shall mean THC from any source, whether legal or illegal. </a:t>
            </a:r>
          </a:p>
          <a:p>
            <a:r>
              <a:rPr lang="en-US" dirty="0"/>
              <a:t>§56-19-3.10 Drug Testing Contractor. The term “drug testing contractor” shall mean any firm, corporation partnership, or individual performing breath alcohol tests or ten (10) panel split sample urine drug test pursuant to this rule. </a:t>
            </a:r>
          </a:p>
          <a:p>
            <a:r>
              <a:rPr lang="en-US" dirty="0"/>
              <a:t>§56-19-3.20 Refusal. The term “refusal” shall mean a refusal to submit to a drug and alcohol test required by the employer under the substance abuse policy and testing program as defined in Section 3.24. A “refusal” shall be consistent with the standards provided for in part 49 CFR part 40. If the drug and alcohol test is required by the employer, it is not a defense that the employee or person subject to a pre-employment test believed that the required drug and alcohol testing was not following the standards and procedures provided for in 49 CFR Part 40. </a:t>
            </a:r>
          </a:p>
        </p:txBody>
      </p:sp>
    </p:spTree>
    <p:extLst>
      <p:ext uri="{BB962C8B-B14F-4D97-AF65-F5344CB8AC3E}">
        <p14:creationId xmlns:p14="http://schemas.microsoft.com/office/powerpoint/2010/main" val="286182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2A10-2BE5-78B8-16E1-3F55A1016F76}"/>
              </a:ext>
            </a:extLst>
          </p:cNvPr>
          <p:cNvSpPr>
            <a:spLocks noGrp="1"/>
          </p:cNvSpPr>
          <p:nvPr>
            <p:ph type="title"/>
          </p:nvPr>
        </p:nvSpPr>
        <p:spPr/>
        <p:txBody>
          <a:bodyPr/>
          <a:lstStyle/>
          <a:p>
            <a:r>
              <a:rPr lang="en-US" dirty="0"/>
              <a:t>56-19 Substance Abuse cont. </a:t>
            </a:r>
          </a:p>
        </p:txBody>
      </p:sp>
      <p:sp>
        <p:nvSpPr>
          <p:cNvPr id="3" name="Content Placeholder 2">
            <a:extLst>
              <a:ext uri="{FF2B5EF4-FFF2-40B4-BE49-F238E27FC236}">
                <a16:creationId xmlns:a16="http://schemas.microsoft.com/office/drawing/2014/main" id="{5E57CE95-2D51-401E-8AFE-E209AA764F0D}"/>
              </a:ext>
            </a:extLst>
          </p:cNvPr>
          <p:cNvSpPr>
            <a:spLocks noGrp="1"/>
          </p:cNvSpPr>
          <p:nvPr>
            <p:ph idx="1"/>
          </p:nvPr>
        </p:nvSpPr>
        <p:spPr/>
        <p:txBody>
          <a:bodyPr>
            <a:normAutofit fontScale="77500" lnSpcReduction="20000"/>
          </a:bodyPr>
          <a:lstStyle/>
          <a:p>
            <a:r>
              <a:rPr lang="en-US" dirty="0"/>
              <a:t>§56-19-5.3 Employers shall ensure that all breath alcohol tests are performed by a drug testing contractor as defined in Section 3.10. of this rule and that the drug testing contractor is aware of and complies with Sections 7.1 and 7.2 of this rule. </a:t>
            </a:r>
          </a:p>
          <a:p>
            <a:r>
              <a:rPr lang="en-US" dirty="0"/>
              <a:t>§56-19-5.13 Failure of an employer to report a failed drug and alcohol test as set forth in Section 5.12 within seven (7) days of being notified of the failed drug test shall not create any procedural defense for a certified person who has failed the drug and alcohol test. </a:t>
            </a:r>
          </a:p>
          <a:p>
            <a:r>
              <a:rPr lang="en-US" dirty="0"/>
              <a:t>§56-19-5.13.1 For Purposes of a positive  test of THC, the certified person may not rely upon a medical prescription or other type of medical permission for marijuana, including a valid identification card issued under W.Va. Code 16A-5-1 authorizing the certified person to access medical cannabis under the West Virginia Medical Cannabis Act. </a:t>
            </a:r>
          </a:p>
          <a:p>
            <a:r>
              <a:rPr lang="en-US" dirty="0"/>
              <a:t>§56-19-5.13.2 For purpose of a positive test for THC, the certified person may not excuse such a positive test based upon the fact that the THC came entirely from a legal CBD product or any other legal product. </a:t>
            </a:r>
          </a:p>
        </p:txBody>
      </p:sp>
    </p:spTree>
    <p:extLst>
      <p:ext uri="{BB962C8B-B14F-4D97-AF65-F5344CB8AC3E}">
        <p14:creationId xmlns:p14="http://schemas.microsoft.com/office/powerpoint/2010/main" val="307806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D223C-BAF1-3E75-CB3B-4129AB36526A}"/>
              </a:ext>
            </a:extLst>
          </p:cNvPr>
          <p:cNvSpPr>
            <a:spLocks noGrp="1"/>
          </p:cNvSpPr>
          <p:nvPr>
            <p:ph type="title"/>
          </p:nvPr>
        </p:nvSpPr>
        <p:spPr/>
        <p:txBody>
          <a:bodyPr>
            <a:normAutofit fontScale="90000"/>
          </a:bodyPr>
          <a:lstStyle/>
          <a:p>
            <a:r>
              <a:rPr lang="en-US" dirty="0"/>
              <a:t>36-59 Supervision of Apprentices other than a working section. </a:t>
            </a:r>
          </a:p>
        </p:txBody>
      </p:sp>
      <p:sp>
        <p:nvSpPr>
          <p:cNvPr id="3" name="Content Placeholder 2">
            <a:extLst>
              <a:ext uri="{FF2B5EF4-FFF2-40B4-BE49-F238E27FC236}">
                <a16:creationId xmlns:a16="http://schemas.microsoft.com/office/drawing/2014/main" id="{05E30490-426B-2B97-721F-53ED197102CC}"/>
              </a:ext>
            </a:extLst>
          </p:cNvPr>
          <p:cNvSpPr>
            <a:spLocks noGrp="1"/>
          </p:cNvSpPr>
          <p:nvPr>
            <p:ph idx="1"/>
          </p:nvPr>
        </p:nvSpPr>
        <p:spPr/>
        <p:txBody>
          <a:bodyPr/>
          <a:lstStyle/>
          <a:p>
            <a:r>
              <a:rPr lang="en-US" dirty="0"/>
              <a:t>§36-59-3.1.1 Any Miner holding a certificate of competency and qualification (experienced miner) may have one (1) person working with him or her and under his or her supervision and direction, as an apprentice, for the purpose of learning and being instructed in the duties and calling of mining. </a:t>
            </a:r>
          </a:p>
          <a:p>
            <a:r>
              <a:rPr lang="en-US" dirty="0"/>
              <a:t>§36-59-3.1.2 Any mine foreman or fire boss or assistant mine foreman may have three (3) persons working with him or her under his or her supervision and direction, as apprentices, for the purpose of learning and being instructed in the duties and calling of mining. </a:t>
            </a:r>
          </a:p>
          <a:p>
            <a:pPr marL="0" indent="0">
              <a:buNone/>
            </a:pPr>
            <a:endParaRPr lang="en-US" dirty="0"/>
          </a:p>
        </p:txBody>
      </p:sp>
    </p:spTree>
    <p:extLst>
      <p:ext uri="{BB962C8B-B14F-4D97-AF65-F5344CB8AC3E}">
        <p14:creationId xmlns:p14="http://schemas.microsoft.com/office/powerpoint/2010/main" val="3504717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D572B-4B77-8A02-6D29-C3081B06003E}"/>
              </a:ext>
            </a:extLst>
          </p:cNvPr>
          <p:cNvSpPr>
            <a:spLocks noGrp="1"/>
          </p:cNvSpPr>
          <p:nvPr>
            <p:ph type="title"/>
          </p:nvPr>
        </p:nvSpPr>
        <p:spPr/>
        <p:txBody>
          <a:bodyPr>
            <a:normAutofit fontScale="90000"/>
          </a:bodyPr>
          <a:lstStyle/>
          <a:p>
            <a:r>
              <a:rPr lang="en-US" dirty="0"/>
              <a:t>36-59 Supervision of Apprentices other than a working section. </a:t>
            </a:r>
          </a:p>
        </p:txBody>
      </p:sp>
      <p:sp>
        <p:nvSpPr>
          <p:cNvPr id="3" name="Content Placeholder 2">
            <a:extLst>
              <a:ext uri="{FF2B5EF4-FFF2-40B4-BE49-F238E27FC236}">
                <a16:creationId xmlns:a16="http://schemas.microsoft.com/office/drawing/2014/main" id="{9AD63081-BA79-C8DC-50E8-BFF8B754DB2B}"/>
              </a:ext>
            </a:extLst>
          </p:cNvPr>
          <p:cNvSpPr>
            <a:spLocks noGrp="1"/>
          </p:cNvSpPr>
          <p:nvPr>
            <p:ph idx="1"/>
          </p:nvPr>
        </p:nvSpPr>
        <p:spPr/>
        <p:txBody>
          <a:bodyPr>
            <a:normAutofit fontScale="92500" lnSpcReduction="20000"/>
          </a:bodyPr>
          <a:lstStyle/>
          <a:p>
            <a:r>
              <a:rPr lang="en-US" dirty="0"/>
              <a:t>§3.2 </a:t>
            </a:r>
            <a:r>
              <a:rPr lang="en-US" u="sng" dirty="0"/>
              <a:t>In areas other than the working section </a:t>
            </a:r>
          </a:p>
          <a:p>
            <a:r>
              <a:rPr lang="en-US" dirty="0"/>
              <a:t>§36-59-3.2.1 Any miner holding a certificate of competency and qualification having a minimum of (2) years total mining experience may have two (2) persons working with him or her and under his or her supervision and direction, as an apprentice, for the purpose of learning and being instructed in the duties of mining. </a:t>
            </a:r>
          </a:p>
          <a:p>
            <a:r>
              <a:rPr lang="en-US" dirty="0"/>
              <a:t>§3.2.2 That a mine foreman, assistant mine foreman or fire boss supervising apprentices in an area where no coal is being produced or which is outby the working section may have as many as five (5) apprentices under his or her supervision and direction, for purposes of learning and being instructed in the duties and calling of mining or where the operator is using a production section under program for training of apprentice miners, approved by the Board of Coal Mine Health and Safety. </a:t>
            </a:r>
          </a:p>
        </p:txBody>
      </p:sp>
    </p:spTree>
    <p:extLst>
      <p:ext uri="{BB962C8B-B14F-4D97-AF65-F5344CB8AC3E}">
        <p14:creationId xmlns:p14="http://schemas.microsoft.com/office/powerpoint/2010/main" val="2736380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4639-E668-5080-32D4-CC40C82CAD35}"/>
              </a:ext>
            </a:extLst>
          </p:cNvPr>
          <p:cNvSpPr>
            <a:spLocks noGrp="1"/>
          </p:cNvSpPr>
          <p:nvPr>
            <p:ph type="title"/>
          </p:nvPr>
        </p:nvSpPr>
        <p:spPr/>
        <p:txBody>
          <a:bodyPr>
            <a:normAutofit fontScale="90000"/>
          </a:bodyPr>
          <a:lstStyle/>
          <a:p>
            <a:r>
              <a:rPr lang="en-US" dirty="0"/>
              <a:t>36-57 Proximity Detection Systems and Haulage Safety Generally </a:t>
            </a:r>
          </a:p>
        </p:txBody>
      </p:sp>
      <p:sp>
        <p:nvSpPr>
          <p:cNvPr id="3" name="Content Placeholder 2">
            <a:extLst>
              <a:ext uri="{FF2B5EF4-FFF2-40B4-BE49-F238E27FC236}">
                <a16:creationId xmlns:a16="http://schemas.microsoft.com/office/drawing/2014/main" id="{0835F9DC-6809-58E1-0BE6-B3AB435E09BA}"/>
              </a:ext>
            </a:extLst>
          </p:cNvPr>
          <p:cNvSpPr>
            <a:spLocks noGrp="1"/>
          </p:cNvSpPr>
          <p:nvPr>
            <p:ph idx="1"/>
          </p:nvPr>
        </p:nvSpPr>
        <p:spPr/>
        <p:txBody>
          <a:bodyPr/>
          <a:lstStyle/>
          <a:p>
            <a:r>
              <a:rPr lang="en-US" dirty="0"/>
              <a:t>§36-57-7 Pre-Operational Equipment Checks </a:t>
            </a:r>
          </a:p>
          <a:p>
            <a:r>
              <a:rPr lang="en-US" dirty="0"/>
              <a:t>7.1 Each working shift prior to its operation, all self-propelled equipment to be operated that shift shall be examined by the operator for safety defects and/or unsafe conditions. </a:t>
            </a:r>
          </a:p>
          <a:p>
            <a:r>
              <a:rPr lang="en-US" dirty="0"/>
              <a:t>§36-57-7.3.3 Confirm that an appropriate amount of danger tags and/or items that can be used as danger tags, i.e. pen and paper, are kept and available for use near the various locations upon which equipment is kept and maintained at the start and end of all shifts or upon the operator’s person.</a:t>
            </a:r>
          </a:p>
        </p:txBody>
      </p:sp>
    </p:spTree>
    <p:extLst>
      <p:ext uri="{BB962C8B-B14F-4D97-AF65-F5344CB8AC3E}">
        <p14:creationId xmlns:p14="http://schemas.microsoft.com/office/powerpoint/2010/main" val="129055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87E2F-2BD1-FB90-3730-B4701C4121AF}"/>
              </a:ext>
            </a:extLst>
          </p:cNvPr>
          <p:cNvSpPr>
            <a:spLocks noGrp="1"/>
          </p:cNvSpPr>
          <p:nvPr>
            <p:ph type="title"/>
          </p:nvPr>
        </p:nvSpPr>
        <p:spPr/>
        <p:txBody>
          <a:bodyPr>
            <a:normAutofit fontScale="90000"/>
          </a:bodyPr>
          <a:lstStyle/>
          <a:p>
            <a:r>
              <a:rPr lang="en-US" dirty="0"/>
              <a:t>48-9 Duties and Standards for underground outby mine examiners for coal mines </a:t>
            </a:r>
          </a:p>
        </p:txBody>
      </p:sp>
      <p:sp>
        <p:nvSpPr>
          <p:cNvPr id="3" name="Content Placeholder 2">
            <a:extLst>
              <a:ext uri="{FF2B5EF4-FFF2-40B4-BE49-F238E27FC236}">
                <a16:creationId xmlns:a16="http://schemas.microsoft.com/office/drawing/2014/main" id="{C03B9FCE-AF57-8708-B288-9E65BC70EE01}"/>
              </a:ext>
            </a:extLst>
          </p:cNvPr>
          <p:cNvSpPr>
            <a:spLocks noGrp="1"/>
          </p:cNvSpPr>
          <p:nvPr>
            <p:ph idx="1"/>
          </p:nvPr>
        </p:nvSpPr>
        <p:spPr>
          <a:xfrm>
            <a:off x="838200" y="2141537"/>
            <a:ext cx="10233800" cy="4351338"/>
          </a:xfrm>
        </p:spPr>
        <p:txBody>
          <a:bodyPr/>
          <a:lstStyle/>
          <a:p>
            <a:r>
              <a:rPr lang="en-US" dirty="0"/>
              <a:t>§48-9-3 The duties if the Outby Mine Examiner, acting as a certified person, to assist the Assistant Mine Foreman Fireboss / Mine Foreman Fireboss in performing required examinations (pre-shift, on-shift, supplemental and Weekly) of the mine for all hazardous conditions and violations of mandatory health or safety standards in the following areas. (See Rule) </a:t>
            </a:r>
          </a:p>
        </p:txBody>
      </p:sp>
    </p:spTree>
    <p:extLst>
      <p:ext uri="{BB962C8B-B14F-4D97-AF65-F5344CB8AC3E}">
        <p14:creationId xmlns:p14="http://schemas.microsoft.com/office/powerpoint/2010/main" val="285296089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138</TotalTime>
  <Words>856</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Corbel</vt:lpstr>
      <vt:lpstr>Depth</vt:lpstr>
      <vt:lpstr>New Laws </vt:lpstr>
      <vt:lpstr>56-19 Substance Abuse </vt:lpstr>
      <vt:lpstr>56-19 Substance Abuse cont. </vt:lpstr>
      <vt:lpstr>36-59 Supervision of Apprentices other than a working section. </vt:lpstr>
      <vt:lpstr>36-59 Supervision of Apprentices other than a working section. </vt:lpstr>
      <vt:lpstr>36-57 Proximity Detection Systems and Haulage Safety Generally </vt:lpstr>
      <vt:lpstr>48-9 Duties and Standards for underground outby mine examiners for coal mines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Laws </dc:title>
  <dc:creator>Bell, Joshua B</dc:creator>
  <cp:lastModifiedBy>Bell, Joshua B</cp:lastModifiedBy>
  <cp:revision>7</cp:revision>
  <cp:lastPrinted>2023-11-15T17:15:49Z</cp:lastPrinted>
  <dcterms:created xsi:type="dcterms:W3CDTF">2023-11-15T16:16:11Z</dcterms:created>
  <dcterms:modified xsi:type="dcterms:W3CDTF">2024-01-29T18:05:32Z</dcterms:modified>
</cp:coreProperties>
</file>