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90" r:id="rId3"/>
    <p:sldId id="257" r:id="rId4"/>
    <p:sldId id="260" r:id="rId5"/>
    <p:sldId id="259" r:id="rId6"/>
    <p:sldId id="261" r:id="rId7"/>
    <p:sldId id="258" r:id="rId8"/>
    <p:sldId id="264" r:id="rId9"/>
    <p:sldId id="262" r:id="rId10"/>
    <p:sldId id="265" r:id="rId11"/>
    <p:sldId id="266" r:id="rId12"/>
    <p:sldId id="268" r:id="rId13"/>
    <p:sldId id="267" r:id="rId14"/>
    <p:sldId id="263" r:id="rId15"/>
    <p:sldId id="269" r:id="rId16"/>
    <p:sldId id="271" r:id="rId17"/>
    <p:sldId id="273" r:id="rId18"/>
    <p:sldId id="272" r:id="rId19"/>
    <p:sldId id="270" r:id="rId20"/>
    <p:sldId id="274" r:id="rId21"/>
    <p:sldId id="276" r:id="rId22"/>
    <p:sldId id="277" r:id="rId23"/>
    <p:sldId id="278" r:id="rId24"/>
    <p:sldId id="275" r:id="rId25"/>
    <p:sldId id="280" r:id="rId26"/>
    <p:sldId id="282" r:id="rId27"/>
    <p:sldId id="283" r:id="rId28"/>
    <p:sldId id="284" r:id="rId29"/>
    <p:sldId id="281" r:id="rId30"/>
    <p:sldId id="285" r:id="rId31"/>
    <p:sldId id="287" r:id="rId32"/>
    <p:sldId id="288" r:id="rId33"/>
    <p:sldId id="289" r:id="rId34"/>
    <p:sldId id="286"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098C30-3349-44AA-B771-17C51857EB8D}"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204267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98C30-3349-44AA-B771-17C51857EB8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52105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98C30-3349-44AA-B771-17C51857EB8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101069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98C30-3349-44AA-B771-17C51857EB8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FFC4E-630D-4A81-BE77-29FC7C03D72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586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98C30-3349-44AA-B771-17C51857EB8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3378366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098C30-3349-44AA-B771-17C51857EB8D}"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319502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098C30-3349-44AA-B771-17C51857EB8D}"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2592075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98C30-3349-44AA-B771-17C51857EB8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2776098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98C30-3349-44AA-B771-17C51857EB8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89686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98C30-3349-44AA-B771-17C51857EB8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39133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098C30-3349-44AA-B771-17C51857EB8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271568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098C30-3349-44AA-B771-17C51857EB8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12703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098C30-3349-44AA-B771-17C51857EB8D}"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220605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098C30-3349-44AA-B771-17C51857EB8D}"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330243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98C30-3349-44AA-B771-17C51857EB8D}"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424154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98C30-3349-44AA-B771-17C51857EB8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311185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98C30-3349-44AA-B771-17C51857EB8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FFC4E-630D-4A81-BE77-29FC7C03D729}" type="slidenum">
              <a:rPr lang="en-US" smtClean="0"/>
              <a:t>‹#›</a:t>
            </a:fld>
            <a:endParaRPr lang="en-US"/>
          </a:p>
        </p:txBody>
      </p:sp>
    </p:spTree>
    <p:extLst>
      <p:ext uri="{BB962C8B-B14F-4D97-AF65-F5344CB8AC3E}">
        <p14:creationId xmlns:p14="http://schemas.microsoft.com/office/powerpoint/2010/main" val="400972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2098C30-3349-44AA-B771-17C51857EB8D}"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9BFFC4E-630D-4A81-BE77-29FC7C03D729}" type="slidenum">
              <a:rPr lang="en-US" smtClean="0"/>
              <a:t>‹#›</a:t>
            </a:fld>
            <a:endParaRPr lang="en-US"/>
          </a:p>
        </p:txBody>
      </p:sp>
    </p:spTree>
    <p:extLst>
      <p:ext uri="{BB962C8B-B14F-4D97-AF65-F5344CB8AC3E}">
        <p14:creationId xmlns:p14="http://schemas.microsoft.com/office/powerpoint/2010/main" val="209923238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51AFBF-28DA-4A90-92CE-7C778CE07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A70C-BA07-75CC-2248-54373DE599F2}"/>
              </a:ext>
            </a:extLst>
          </p:cNvPr>
          <p:cNvSpPr>
            <a:spLocks noGrp="1"/>
          </p:cNvSpPr>
          <p:nvPr>
            <p:ph type="ctrTitle"/>
          </p:nvPr>
        </p:nvSpPr>
        <p:spPr>
          <a:xfrm>
            <a:off x="658366" y="3695068"/>
            <a:ext cx="7052937" cy="2511111"/>
          </a:xfrm>
        </p:spPr>
        <p:txBody>
          <a:bodyPr wrap="square">
            <a:normAutofit/>
          </a:bodyPr>
          <a:lstStyle/>
          <a:p>
            <a:r>
              <a:rPr lang="en-US" sz="7200">
                <a:gradFill flip="none" rotWithShape="1">
                  <a:gsLst>
                    <a:gs pos="32000">
                      <a:srgbClr val="E3E3E3"/>
                    </a:gs>
                    <a:gs pos="0">
                      <a:srgbClr val="969696"/>
                    </a:gs>
                    <a:gs pos="100000">
                      <a:srgbClr val="FFFFFF"/>
                    </a:gs>
                  </a:gsLst>
                  <a:lin ang="8100000" scaled="1"/>
                  <a:tileRect/>
                </a:gradFill>
              </a:rPr>
              <a:t>Fatal Accidents  and Corrections </a:t>
            </a:r>
          </a:p>
        </p:txBody>
      </p:sp>
      <p:sp>
        <p:nvSpPr>
          <p:cNvPr id="3" name="Subtitle 2">
            <a:extLst>
              <a:ext uri="{FF2B5EF4-FFF2-40B4-BE49-F238E27FC236}">
                <a16:creationId xmlns:a16="http://schemas.microsoft.com/office/drawing/2014/main" id="{5D857259-C419-6CE9-F175-7CC6FB5132BB}"/>
              </a:ext>
            </a:extLst>
          </p:cNvPr>
          <p:cNvSpPr>
            <a:spLocks noGrp="1"/>
          </p:cNvSpPr>
          <p:nvPr>
            <p:ph type="subTitle" idx="1"/>
          </p:nvPr>
        </p:nvSpPr>
        <p:spPr>
          <a:xfrm>
            <a:off x="658368" y="2491266"/>
            <a:ext cx="7043461" cy="1188175"/>
          </a:xfrm>
        </p:spPr>
        <p:txBody>
          <a:bodyPr>
            <a:normAutofit/>
          </a:bodyPr>
          <a:lstStyle/>
          <a:p>
            <a:r>
              <a:rPr lang="en-US">
                <a:gradFill flip="none" rotWithShape="1">
                  <a:gsLst>
                    <a:gs pos="15000">
                      <a:srgbClr val="94D7E4"/>
                    </a:gs>
                    <a:gs pos="73000">
                      <a:srgbClr val="BFE7EF"/>
                    </a:gs>
                    <a:gs pos="0">
                      <a:srgbClr val="9FDBE7"/>
                    </a:gs>
                    <a:gs pos="100000">
                      <a:srgbClr val="FFFFFF"/>
                    </a:gs>
                  </a:gsLst>
                  <a:lin ang="16200000" scaled="1"/>
                  <a:tileRect/>
                </a:gradFill>
              </a:rPr>
              <a:t>2024-2025 Continuing Education </a:t>
            </a:r>
          </a:p>
        </p:txBody>
      </p:sp>
      <p:sp>
        <p:nvSpPr>
          <p:cNvPr id="11" name="Title 1">
            <a:extLst>
              <a:ext uri="{FF2B5EF4-FFF2-40B4-BE49-F238E27FC236}">
                <a16:creationId xmlns:a16="http://schemas.microsoft.com/office/drawing/2014/main" id="{481AD697-B9C2-4A0F-8B85-FF7B2AB4452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endParaRPr lang="en-US" dirty="0">
              <a:effectLst>
                <a:outerShdw blurRad="469900" dist="342900" dir="5400000" sy="-20000" rotWithShape="0">
                  <a:schemeClr val="bg1"/>
                </a:outerShdw>
              </a:effectLst>
            </a:endParaRPr>
          </a:p>
        </p:txBody>
      </p:sp>
      <p:sp>
        <p:nvSpPr>
          <p:cNvPr id="13" name="Rounded Rectangle 18">
            <a:extLst>
              <a:ext uri="{FF2B5EF4-FFF2-40B4-BE49-F238E27FC236}">
                <a16:creationId xmlns:a16="http://schemas.microsoft.com/office/drawing/2014/main" id="{BD1E05EC-F5B2-434A-987E-307720B4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5939" y="1331843"/>
            <a:ext cx="3352598" cy="4437812"/>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8A72FC-4942-1A4D-EF91-21A9AC27BA0A}"/>
              </a:ext>
            </a:extLst>
          </p:cNvPr>
          <p:cNvPicPr>
            <a:picLocks noChangeAspect="1"/>
          </p:cNvPicPr>
          <p:nvPr/>
        </p:nvPicPr>
        <p:blipFill>
          <a:blip r:embed="rId3"/>
          <a:stretch>
            <a:fillRect/>
          </a:stretch>
        </p:blipFill>
        <p:spPr>
          <a:xfrm>
            <a:off x="8530224" y="2225101"/>
            <a:ext cx="2684029" cy="2651296"/>
          </a:xfrm>
          <a:prstGeom prst="rect">
            <a:avLst/>
          </a:prstGeom>
        </p:spPr>
      </p:pic>
    </p:spTree>
    <p:extLst>
      <p:ext uri="{BB962C8B-B14F-4D97-AF65-F5344CB8AC3E}">
        <p14:creationId xmlns:p14="http://schemas.microsoft.com/office/powerpoint/2010/main" val="113197831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5131C-B309-FD82-3D15-C35955A0118A}"/>
              </a:ext>
            </a:extLst>
          </p:cNvPr>
          <p:cNvSpPr>
            <a:spLocks noGrp="1"/>
          </p:cNvSpPr>
          <p:nvPr>
            <p:ph idx="1"/>
          </p:nvPr>
        </p:nvSpPr>
        <p:spPr>
          <a:xfrm>
            <a:off x="643812" y="727788"/>
            <a:ext cx="10709988" cy="5449175"/>
          </a:xfrm>
        </p:spPr>
        <p:txBody>
          <a:bodyPr>
            <a:normAutofit fontScale="77500" lnSpcReduction="20000"/>
          </a:bodyPr>
          <a:lstStyle/>
          <a:p>
            <a:pPr marL="0" indent="0" algn="l">
              <a:buNone/>
            </a:pPr>
            <a:r>
              <a:rPr lang="en-US" sz="6200" b="1" i="0" dirty="0">
                <a:solidFill>
                  <a:schemeClr val="tx1"/>
                </a:solidFill>
                <a:effectLst/>
                <a:latin typeface="Merriweather" panose="00000500000000000000" pitchFamily="2" charset="0"/>
              </a:rPr>
              <a:t>DISCUSSION</a:t>
            </a:r>
          </a:p>
          <a:p>
            <a:pPr algn="l"/>
            <a:r>
              <a:rPr lang="en-US" sz="2600" b="0" i="0" u="sng" dirty="0">
                <a:solidFill>
                  <a:schemeClr val="tx1"/>
                </a:solidFill>
                <a:effectLst/>
                <a:latin typeface="Source Sans Pro Web"/>
              </a:rPr>
              <a:t>Location of the Accident</a:t>
            </a:r>
            <a:endParaRPr lang="en-US" sz="2600" b="0" i="0" dirty="0">
              <a:solidFill>
                <a:schemeClr val="tx1"/>
              </a:solidFill>
              <a:effectLst/>
              <a:latin typeface="Source Sans Pro Web"/>
            </a:endParaRPr>
          </a:p>
          <a:p>
            <a:pPr algn="l"/>
            <a:r>
              <a:rPr lang="en-US" sz="2600" b="0" i="0" dirty="0">
                <a:solidFill>
                  <a:schemeClr val="tx1"/>
                </a:solidFill>
                <a:effectLst/>
                <a:latin typeface="Source Sans Pro Web"/>
              </a:rPr>
              <a:t>The accident occurred at the No. 70 crosscut (Survey Station No. 519) of the intake air course/primary escapeway (see Appendix C).</a:t>
            </a:r>
          </a:p>
          <a:p>
            <a:pPr algn="l"/>
            <a:r>
              <a:rPr lang="en-US" sz="2600" b="0" i="0" u="sng" dirty="0">
                <a:solidFill>
                  <a:schemeClr val="tx1"/>
                </a:solidFill>
                <a:effectLst/>
                <a:latin typeface="Source Sans Pro Web"/>
              </a:rPr>
              <a:t>Equipment Involved</a:t>
            </a:r>
            <a:endParaRPr lang="en-US" sz="2600" b="0" i="0" dirty="0">
              <a:solidFill>
                <a:schemeClr val="tx1"/>
              </a:solidFill>
              <a:effectLst/>
              <a:latin typeface="Source Sans Pro Web"/>
            </a:endParaRPr>
          </a:p>
          <a:p>
            <a:pPr algn="l"/>
            <a:r>
              <a:rPr lang="en-US" sz="2600" b="0" i="0" dirty="0">
                <a:solidFill>
                  <a:schemeClr val="tx1"/>
                </a:solidFill>
                <a:effectLst/>
                <a:latin typeface="Source Sans Pro Web"/>
              </a:rPr>
              <a:t>The drill involved in the accident was a Fletcher Model 3411RE, single boom face drill.  The drill does not have an operator’s compartment.  The drill is equipped with a wireless remote controller and onboard tram control levers located near the center on the right side of the machine.  The mine operator employed a contract company to operate the drill, for internal slope development, beginning in March 2021.  During the final slope work in December 2021, the contractor used both the remote controller and onboard controls to operate the drill.  When the slope project was completed, the contractor parked the drill in the No. 120 crosscut.</a:t>
            </a:r>
          </a:p>
          <a:p>
            <a:pPr algn="l"/>
            <a:r>
              <a:rPr lang="en-US" sz="2600" b="0" i="0" dirty="0">
                <a:solidFill>
                  <a:schemeClr val="tx1"/>
                </a:solidFill>
                <a:effectLst/>
                <a:latin typeface="Source Sans Pro Web"/>
              </a:rPr>
              <a:t>On February 28, 2022, investigators observed the remote controller stored in an opening on the rear of the drill.  It was not being used at the time of the accident due to discharged batteries.  Since the remote controller would not operate the drill with discharged batteries, investigators determined that there was no safe way to move the drill to conduct functional tests.  At this time, the mine operator locked and tagged the drill out of service until the manufacturer representative could make the necessary repairs to the remote controller on March 1, 2022.</a:t>
            </a:r>
          </a:p>
          <a:p>
            <a:endParaRPr lang="en-US" dirty="0"/>
          </a:p>
        </p:txBody>
      </p:sp>
    </p:spTree>
    <p:extLst>
      <p:ext uri="{BB962C8B-B14F-4D97-AF65-F5344CB8AC3E}">
        <p14:creationId xmlns:p14="http://schemas.microsoft.com/office/powerpoint/2010/main" val="264911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90C2AA-C833-39E0-9334-7171095C5F02}"/>
              </a:ext>
            </a:extLst>
          </p:cNvPr>
          <p:cNvSpPr>
            <a:spLocks noGrp="1"/>
          </p:cNvSpPr>
          <p:nvPr>
            <p:ph idx="1"/>
          </p:nvPr>
        </p:nvSpPr>
        <p:spPr>
          <a:xfrm>
            <a:off x="520117" y="797718"/>
            <a:ext cx="10833683" cy="5262563"/>
          </a:xfrm>
        </p:spPr>
        <p:txBody>
          <a:bodyPr>
            <a:normAutofit fontScale="55000" lnSpcReduction="20000"/>
          </a:bodyPr>
          <a:lstStyle/>
          <a:p>
            <a:pPr marL="0" indent="0">
              <a:buNone/>
            </a:pPr>
            <a:r>
              <a:rPr lang="en-US" sz="8700" b="1" i="0" dirty="0">
                <a:solidFill>
                  <a:schemeClr val="tx1"/>
                </a:solidFill>
                <a:effectLst/>
                <a:latin typeface="Merriweather" panose="00000500000000000000" pitchFamily="2" charset="0"/>
              </a:rPr>
              <a:t>DISCUSSION</a:t>
            </a:r>
          </a:p>
          <a:p>
            <a:pPr algn="l"/>
            <a:endParaRPr lang="en-US" sz="3800" b="0" i="0" dirty="0">
              <a:solidFill>
                <a:schemeClr val="tx1"/>
              </a:solidFill>
              <a:effectLst/>
              <a:latin typeface="Source Sans Pro Web"/>
            </a:endParaRPr>
          </a:p>
          <a:p>
            <a:pPr algn="l"/>
            <a:r>
              <a:rPr lang="en-US" sz="3800" b="0" i="0" dirty="0">
                <a:solidFill>
                  <a:schemeClr val="tx1"/>
                </a:solidFill>
                <a:effectLst/>
                <a:latin typeface="Source Sans Pro Web"/>
              </a:rPr>
              <a:t>During the examination of the drill, when using the remote controller, all functions operated properly.  When the drill’s operational control was switched from remote operation to manual operation, the right-side crawler track began tramming upon startup.  The drill was immediately shut down for examination.  While examining the onboard tram lever controls, investigators observed the right-side crawler track lever not centering to the neutral position when released.  When the lever was manually centered in the neutral position, the drill began tramming immediately upon startup.  When operating properly, the tram control levers will automatically center and return to the neutral position when released, stopping the crawler tracks.</a:t>
            </a:r>
          </a:p>
          <a:p>
            <a:pPr algn="l"/>
            <a:r>
              <a:rPr lang="en-US" sz="3800" b="0" i="0" dirty="0">
                <a:solidFill>
                  <a:schemeClr val="tx1"/>
                </a:solidFill>
                <a:effectLst/>
                <a:latin typeface="Source Sans Pro Web"/>
              </a:rPr>
              <a:t>The mine operator removed the hydraulic valve assembly from the drill, including the left-side and right-side tram control levers.  </a:t>
            </a:r>
          </a:p>
          <a:p>
            <a:pPr algn="l"/>
            <a:r>
              <a:rPr lang="en-US" sz="3800" b="0" i="0" dirty="0">
                <a:solidFill>
                  <a:schemeClr val="tx1"/>
                </a:solidFill>
                <a:effectLst/>
                <a:latin typeface="Source Sans Pro Web"/>
              </a:rPr>
              <a:t>Investigators determined that the lever being out of adjustment contributed to the accident.  The right-side tram controls were out of adjustment, which caused the drill to tram towards the coal rib, thereby crushing the victim between the coal rib and the drill.</a:t>
            </a:r>
          </a:p>
          <a:p>
            <a:endParaRPr lang="en-US" dirty="0"/>
          </a:p>
        </p:txBody>
      </p:sp>
    </p:spTree>
    <p:extLst>
      <p:ext uri="{BB962C8B-B14F-4D97-AF65-F5344CB8AC3E}">
        <p14:creationId xmlns:p14="http://schemas.microsoft.com/office/powerpoint/2010/main" val="18266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AC7B9-25F7-94B3-8480-4B8B1ADA6EAB}"/>
              </a:ext>
            </a:extLst>
          </p:cNvPr>
          <p:cNvSpPr>
            <a:spLocks noGrp="1"/>
          </p:cNvSpPr>
          <p:nvPr>
            <p:ph idx="1"/>
          </p:nvPr>
        </p:nvSpPr>
        <p:spPr>
          <a:xfrm>
            <a:off x="821937" y="798383"/>
            <a:ext cx="10233800" cy="4351338"/>
          </a:xfrm>
        </p:spPr>
        <p:txBody>
          <a:bodyPr/>
          <a:lstStyle/>
          <a:p>
            <a:pPr marL="0" indent="0" algn="l">
              <a:buNone/>
            </a:pPr>
            <a:r>
              <a:rPr lang="en-US" sz="4800" b="1" i="0" dirty="0">
                <a:solidFill>
                  <a:schemeClr val="tx1"/>
                </a:solidFill>
                <a:effectLst/>
                <a:latin typeface="Merriweather" panose="00000500000000000000" pitchFamily="2" charset="0"/>
              </a:rPr>
              <a:t>CONCLUSION</a:t>
            </a:r>
          </a:p>
          <a:p>
            <a:pPr marL="0" indent="0" algn="l">
              <a:buNone/>
            </a:pPr>
            <a:endParaRPr lang="en-US" sz="4800" b="1" i="0" dirty="0">
              <a:solidFill>
                <a:schemeClr val="tx1"/>
              </a:solidFill>
              <a:effectLst/>
              <a:latin typeface="Merriweather" panose="00000500000000000000" pitchFamily="2" charset="0"/>
            </a:endParaRPr>
          </a:p>
          <a:p>
            <a:pPr algn="l"/>
            <a:r>
              <a:rPr lang="en-US" sz="1800" b="0" i="0" dirty="0">
                <a:solidFill>
                  <a:schemeClr val="tx1"/>
                </a:solidFill>
                <a:effectLst/>
                <a:latin typeface="Source Sans Pro Web"/>
              </a:rPr>
              <a:t>On February 28, 2022, at approximately 5:00 a.m., a 52 year-old project manager with approximately 20 years of mining experience, died when he was crushed between a coal rib and a single boom face drill (drill).  Hively was walking alongside the drill, using the onboard tram lever controls when the accident occurred.</a:t>
            </a:r>
          </a:p>
          <a:p>
            <a:pPr algn="l"/>
            <a:r>
              <a:rPr lang="en-US" sz="1800" b="0" i="0" dirty="0">
                <a:solidFill>
                  <a:schemeClr val="tx1"/>
                </a:solidFill>
                <a:effectLst/>
                <a:latin typeface="Source Sans Pro Web"/>
              </a:rPr>
              <a:t>The accident occurred because the mine operator did not: 1) maintain the drill in safe operating condition, and 2) conduct an examination of the drill before placing it in service.</a:t>
            </a:r>
          </a:p>
          <a:p>
            <a:endParaRPr lang="en-US" dirty="0"/>
          </a:p>
        </p:txBody>
      </p:sp>
    </p:spTree>
    <p:extLst>
      <p:ext uri="{BB962C8B-B14F-4D97-AF65-F5344CB8AC3E}">
        <p14:creationId xmlns:p14="http://schemas.microsoft.com/office/powerpoint/2010/main" val="237060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E843F-A53B-0E7E-FC3E-55E9C14508B7}"/>
              </a:ext>
            </a:extLst>
          </p:cNvPr>
          <p:cNvSpPr>
            <a:spLocks noGrp="1"/>
          </p:cNvSpPr>
          <p:nvPr>
            <p:ph idx="1"/>
          </p:nvPr>
        </p:nvSpPr>
        <p:spPr>
          <a:xfrm>
            <a:off x="836225" y="854074"/>
            <a:ext cx="10233800" cy="5146675"/>
          </a:xfrm>
        </p:spPr>
        <p:txBody>
          <a:bodyPr>
            <a:normAutofit fontScale="77500" lnSpcReduction="20000"/>
          </a:bodyPr>
          <a:lstStyle/>
          <a:p>
            <a:pPr marL="0" indent="0" algn="l">
              <a:buNone/>
            </a:pPr>
            <a:r>
              <a:rPr lang="en-US" sz="6200" b="1" i="0" dirty="0">
                <a:solidFill>
                  <a:schemeClr val="tx1"/>
                </a:solidFill>
                <a:effectLst/>
                <a:latin typeface="Merriweather" panose="00000500000000000000" pitchFamily="2" charset="0"/>
              </a:rPr>
              <a:t>ROOT CAUSE ANALYSIS</a:t>
            </a:r>
          </a:p>
          <a:p>
            <a:pPr algn="l"/>
            <a:r>
              <a:rPr lang="en-US" sz="2600" b="0" i="0" dirty="0">
                <a:solidFill>
                  <a:schemeClr val="tx1"/>
                </a:solidFill>
                <a:effectLst/>
                <a:latin typeface="Source Sans Pro Web"/>
              </a:rPr>
              <a:t>The accident investigation team conducted an analysis to identify the underlying causes of the accident.  The team identified the following root causes, and the mine operator implemented the corresponding corrective actions to prevent a recurrence.</a:t>
            </a:r>
          </a:p>
          <a:p>
            <a:pPr algn="l">
              <a:buFont typeface="+mj-lt"/>
              <a:buAutoNum type="arabicPeriod"/>
            </a:pPr>
            <a:r>
              <a:rPr lang="en-US" sz="2600" b="0" i="0" u="sng" dirty="0">
                <a:solidFill>
                  <a:schemeClr val="tx1"/>
                </a:solidFill>
                <a:effectLst/>
                <a:latin typeface="Source Sans Pro Web"/>
              </a:rPr>
              <a:t>Root Cause</a:t>
            </a:r>
            <a:r>
              <a:rPr lang="en-US" sz="2600" b="0" i="0" dirty="0">
                <a:solidFill>
                  <a:schemeClr val="tx1"/>
                </a:solidFill>
                <a:effectLst/>
                <a:latin typeface="Source Sans Pro Web"/>
              </a:rPr>
              <a:t>:  The mine operator did not maintain the drill in safe operating condition. </a:t>
            </a:r>
            <a:r>
              <a:rPr lang="en-US" sz="2600" b="0" i="0" u="sng" dirty="0">
                <a:solidFill>
                  <a:schemeClr val="tx1"/>
                </a:solidFill>
                <a:effectLst/>
                <a:latin typeface="Source Sans Pro Web"/>
              </a:rPr>
              <a:t>Corrective Action</a:t>
            </a:r>
            <a:r>
              <a:rPr lang="en-US" sz="2600" b="0" i="0" dirty="0">
                <a:solidFill>
                  <a:schemeClr val="tx1"/>
                </a:solidFill>
                <a:effectLst/>
                <a:latin typeface="Source Sans Pro Web"/>
              </a:rPr>
              <a:t>:  The mine operator employed a manufacturer Service Technician to replace and properly adjust the onboard tram control levers.  The mine operator revised their training plan to include the use of the manufacturer’s operator manual and retrained all electrical examiners to assure the drill is maintained in safe operating condition.</a:t>
            </a:r>
            <a:br>
              <a:rPr lang="en-US" sz="2600" b="0" i="0" dirty="0">
                <a:solidFill>
                  <a:schemeClr val="tx1"/>
                </a:solidFill>
                <a:effectLst/>
                <a:latin typeface="Source Sans Pro Web"/>
              </a:rPr>
            </a:br>
            <a:r>
              <a:rPr lang="en-US" sz="2600" b="0" i="0" dirty="0">
                <a:solidFill>
                  <a:schemeClr val="tx1"/>
                </a:solidFill>
                <a:effectLst/>
                <a:latin typeface="Source Sans Pro Web"/>
              </a:rPr>
              <a:t> </a:t>
            </a:r>
          </a:p>
          <a:p>
            <a:pPr algn="l">
              <a:buFont typeface="+mj-lt"/>
              <a:buAutoNum type="arabicPeriod"/>
            </a:pPr>
            <a:r>
              <a:rPr lang="en-US" sz="2600" b="0" i="0" u="sng" dirty="0">
                <a:solidFill>
                  <a:schemeClr val="tx1"/>
                </a:solidFill>
                <a:effectLst/>
                <a:latin typeface="Source Sans Pro Web"/>
              </a:rPr>
              <a:t>Root Cause</a:t>
            </a:r>
            <a:r>
              <a:rPr lang="en-US" sz="2600" b="0" i="0" dirty="0">
                <a:solidFill>
                  <a:schemeClr val="tx1"/>
                </a:solidFill>
                <a:effectLst/>
                <a:latin typeface="Source Sans Pro Web"/>
              </a:rPr>
              <a:t>:  The mine operator did not conduct an electrical examination of the drill before placing it in service.</a:t>
            </a:r>
          </a:p>
          <a:p>
            <a:pPr algn="l">
              <a:buFont typeface="+mj-lt"/>
              <a:buAutoNum type="arabicPeriod"/>
            </a:pPr>
            <a:r>
              <a:rPr lang="en-US" sz="2600" b="0" i="0" u="sng" dirty="0">
                <a:solidFill>
                  <a:schemeClr val="tx1"/>
                </a:solidFill>
                <a:effectLst/>
                <a:latin typeface="Source Sans Pro Web"/>
              </a:rPr>
              <a:t>Corrective Action</a:t>
            </a:r>
            <a:r>
              <a:rPr lang="en-US" sz="2600" b="0" i="0" dirty="0">
                <a:solidFill>
                  <a:schemeClr val="tx1"/>
                </a:solidFill>
                <a:effectLst/>
                <a:latin typeface="Source Sans Pro Web"/>
              </a:rPr>
              <a:t>:  The mine operator conducted a complete electrical examination of the drill.  The examination has been recorded.  The mine operator provided additional training to all electrical examiners to assure adequate electrical examinations are conducted.</a:t>
            </a:r>
          </a:p>
          <a:p>
            <a:endParaRPr lang="en-US" dirty="0"/>
          </a:p>
        </p:txBody>
      </p:sp>
    </p:spTree>
    <p:extLst>
      <p:ext uri="{BB962C8B-B14F-4D97-AF65-F5344CB8AC3E}">
        <p14:creationId xmlns:p14="http://schemas.microsoft.com/office/powerpoint/2010/main" val="274079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8D947-F313-F901-1DAB-AE254D29E0A0}"/>
              </a:ext>
            </a:extLst>
          </p:cNvPr>
          <p:cNvSpPr>
            <a:spLocks noGrp="1"/>
          </p:cNvSpPr>
          <p:nvPr>
            <p:ph idx="1"/>
          </p:nvPr>
        </p:nvSpPr>
        <p:spPr>
          <a:xfrm>
            <a:off x="979100" y="967581"/>
            <a:ext cx="10233800" cy="4351338"/>
          </a:xfrm>
        </p:spPr>
        <p:txBody>
          <a:bodyPr>
            <a:normAutofit/>
          </a:bodyPr>
          <a:lstStyle/>
          <a:p>
            <a:pPr marL="0" indent="0" algn="l">
              <a:buNone/>
            </a:pPr>
            <a:r>
              <a:rPr lang="en-US" sz="4800" b="1" i="0" dirty="0">
                <a:solidFill>
                  <a:schemeClr val="tx1"/>
                </a:solidFill>
                <a:effectLst/>
                <a:latin typeface="Merriweather" panose="00000500000000000000" pitchFamily="2" charset="0"/>
              </a:rPr>
              <a:t>Best Practices</a:t>
            </a:r>
          </a:p>
          <a:p>
            <a:pPr marL="0" indent="0" algn="l">
              <a:buNone/>
            </a:pPr>
            <a:endParaRPr lang="en-US" sz="4800" b="1" i="0" dirty="0">
              <a:solidFill>
                <a:schemeClr val="tx1"/>
              </a:solidFill>
              <a:effectLst/>
              <a:latin typeface="Merriweather" panose="00000500000000000000" pitchFamily="2" charset="0"/>
            </a:endParaRPr>
          </a:p>
          <a:p>
            <a:pPr algn="l" fontAlgn="t">
              <a:buFont typeface="Arial" panose="020B0604020202020204" pitchFamily="34" charset="0"/>
              <a:buChar char="•"/>
            </a:pPr>
            <a:r>
              <a:rPr lang="en-US" sz="1900" b="1" i="0" dirty="0">
                <a:solidFill>
                  <a:schemeClr val="tx1"/>
                </a:solidFill>
                <a:effectLst/>
                <a:latin typeface="Source Sans Pro Web"/>
              </a:rPr>
              <a:t>Mobile equipment shall be maintained</a:t>
            </a:r>
            <a:r>
              <a:rPr lang="en-US" sz="1900" b="0" i="0" dirty="0">
                <a:solidFill>
                  <a:schemeClr val="tx1"/>
                </a:solidFill>
                <a:effectLst/>
                <a:latin typeface="Source Sans Pro Web"/>
              </a:rPr>
              <a:t> in safe operating condition.  Immediately remove mobile equipment in unsafe condition from service.</a:t>
            </a:r>
          </a:p>
          <a:p>
            <a:pPr algn="l" fontAlgn="t">
              <a:buFont typeface="Arial" panose="020B0604020202020204" pitchFamily="34" charset="0"/>
              <a:buChar char="•"/>
            </a:pPr>
            <a:r>
              <a:rPr lang="en-US" sz="1900" b="1" i="0" dirty="0">
                <a:solidFill>
                  <a:schemeClr val="tx1"/>
                </a:solidFill>
                <a:effectLst/>
                <a:latin typeface="Source Sans Pro Web"/>
              </a:rPr>
              <a:t>Always operate mobile equipment from a safe location</a:t>
            </a:r>
            <a:r>
              <a:rPr lang="en-US" sz="1900" b="0" i="0" dirty="0">
                <a:solidFill>
                  <a:schemeClr val="tx1"/>
                </a:solidFill>
                <a:effectLst/>
                <a:latin typeface="Source Sans Pro Web"/>
              </a:rPr>
              <a:t>.  Use the remote control or operate from within the operator’s compartment if available.</a:t>
            </a:r>
          </a:p>
          <a:p>
            <a:pPr algn="l" fontAlgn="t">
              <a:buFont typeface="Arial" panose="020B0604020202020204" pitchFamily="34" charset="0"/>
              <a:buChar char="•"/>
            </a:pPr>
            <a:r>
              <a:rPr lang="en-US" sz="1900" b="1" i="0" dirty="0">
                <a:solidFill>
                  <a:schemeClr val="tx1"/>
                </a:solidFill>
                <a:effectLst/>
                <a:latin typeface="Source Sans Pro Web"/>
              </a:rPr>
              <a:t>Determine the proper working position to avoid pinch points and Red Zone areas</a:t>
            </a:r>
            <a:r>
              <a:rPr lang="en-US" sz="1900" b="0" i="0" dirty="0">
                <a:solidFill>
                  <a:schemeClr val="tx1"/>
                </a:solidFill>
                <a:effectLst/>
                <a:latin typeface="Source Sans Pro Web"/>
              </a:rPr>
              <a:t>.</a:t>
            </a:r>
          </a:p>
          <a:p>
            <a:pPr algn="l" fontAlgn="t">
              <a:buFont typeface="Arial" panose="020B0604020202020204" pitchFamily="34" charset="0"/>
              <a:buChar char="•"/>
            </a:pPr>
            <a:r>
              <a:rPr lang="en-US" sz="1900" b="1" i="0" dirty="0">
                <a:solidFill>
                  <a:schemeClr val="tx1"/>
                </a:solidFill>
                <a:effectLst/>
                <a:latin typeface="Source Sans Pro Web"/>
              </a:rPr>
              <a:t>Train miners on the safety aspects and safe operating procedures</a:t>
            </a:r>
            <a:r>
              <a:rPr lang="en-US" sz="1900" b="0" i="0" dirty="0">
                <a:solidFill>
                  <a:schemeClr val="tx1"/>
                </a:solidFill>
                <a:effectLst/>
                <a:latin typeface="Source Sans Pro Web"/>
              </a:rPr>
              <a:t> of mobile equipment before use.  Review and discuss pinch points and Red Zone locations</a:t>
            </a:r>
          </a:p>
          <a:p>
            <a:endParaRPr lang="en-US" dirty="0"/>
          </a:p>
        </p:txBody>
      </p:sp>
    </p:spTree>
    <p:extLst>
      <p:ext uri="{BB962C8B-B14F-4D97-AF65-F5344CB8AC3E}">
        <p14:creationId xmlns:p14="http://schemas.microsoft.com/office/powerpoint/2010/main" val="335016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37DCF316-4AB8-F1B3-CF4C-D5EEE0E71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53" r="868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105" name="Rectangle 4104">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AEB67-B89A-4F00-93ED-4DFE5B8E6C33}"/>
              </a:ext>
            </a:extLst>
          </p:cNvPr>
          <p:cNvSpPr>
            <a:spLocks noGrp="1"/>
          </p:cNvSpPr>
          <p:nvPr>
            <p:ph type="title"/>
          </p:nvPr>
        </p:nvSpPr>
        <p:spPr>
          <a:xfrm>
            <a:off x="771089" y="339359"/>
            <a:ext cx="4854676" cy="805229"/>
          </a:xfrm>
        </p:spPr>
        <p:txBody>
          <a:bodyPr>
            <a:normAutofit fontScale="90000"/>
          </a:bodyPr>
          <a:lstStyle/>
          <a:p>
            <a:r>
              <a:rPr lang="en-US" sz="3400" b="1" i="0" dirty="0">
                <a:effectLst/>
                <a:latin typeface="Merriweather" panose="00000500000000000000" pitchFamily="2" charset="0"/>
              </a:rPr>
              <a:t>June 2, 2021 Fatality</a:t>
            </a:r>
            <a:br>
              <a:rPr lang="en-US" sz="3400" b="1" i="0" dirty="0">
                <a:effectLst/>
                <a:latin typeface="Merriweather" panose="00000500000000000000" pitchFamily="2" charset="0"/>
              </a:rPr>
            </a:br>
            <a:endParaRPr lang="en-US" sz="3400" dirty="0"/>
          </a:p>
        </p:txBody>
      </p:sp>
      <p:sp>
        <p:nvSpPr>
          <p:cNvPr id="3" name="Content Placeholder 2">
            <a:extLst>
              <a:ext uri="{FF2B5EF4-FFF2-40B4-BE49-F238E27FC236}">
                <a16:creationId xmlns:a16="http://schemas.microsoft.com/office/drawing/2014/main" id="{094E9495-591A-4194-2BDC-15561FAC9FFF}"/>
              </a:ext>
            </a:extLst>
          </p:cNvPr>
          <p:cNvSpPr>
            <a:spLocks noGrp="1"/>
          </p:cNvSpPr>
          <p:nvPr>
            <p:ph idx="1"/>
          </p:nvPr>
        </p:nvSpPr>
        <p:spPr>
          <a:xfrm>
            <a:off x="1120000" y="1825625"/>
            <a:ext cx="4572877" cy="4351338"/>
          </a:xfrm>
        </p:spPr>
        <p:txBody>
          <a:bodyPr>
            <a:normAutofit/>
          </a:bodyPr>
          <a:lstStyle/>
          <a:p>
            <a:r>
              <a:rPr lang="en-US" b="0" i="0">
                <a:effectLst/>
                <a:latin typeface="Source Sans Pro Web"/>
              </a:rPr>
              <a:t>MINE FATALITY – On June 2, 2021, a 26-year-old section foreman with five years of mining experience was pinned against a continuous mining machine by a piece of rib. The piece fell while he was installing a rib bolt with the machine mounted rib drill.</a:t>
            </a:r>
            <a:endParaRPr lang="en-US"/>
          </a:p>
        </p:txBody>
      </p:sp>
      <p:sp>
        <p:nvSpPr>
          <p:cNvPr id="4" name="TextBox 3">
            <a:extLst>
              <a:ext uri="{FF2B5EF4-FFF2-40B4-BE49-F238E27FC236}">
                <a16:creationId xmlns:a16="http://schemas.microsoft.com/office/drawing/2014/main" id="{6B83DC2F-53D6-B5AB-EAA8-AF39CFB6F5BA}"/>
              </a:ext>
            </a:extLst>
          </p:cNvPr>
          <p:cNvSpPr txBox="1"/>
          <p:nvPr/>
        </p:nvSpPr>
        <p:spPr>
          <a:xfrm>
            <a:off x="1089240" y="1019709"/>
            <a:ext cx="4404220" cy="369332"/>
          </a:xfrm>
          <a:prstGeom prst="rect">
            <a:avLst/>
          </a:prstGeom>
          <a:noFill/>
        </p:spPr>
        <p:txBody>
          <a:bodyPr wrap="square" rtlCol="0">
            <a:spAutoFit/>
          </a:bodyPr>
          <a:lstStyle/>
          <a:p>
            <a:r>
              <a:rPr lang="en-US" b="1" i="0" dirty="0">
                <a:effectLst/>
                <a:latin typeface="Source Sans Pro Web"/>
              </a:rPr>
              <a:t>Location: </a:t>
            </a:r>
            <a:r>
              <a:rPr lang="en-US" b="0" i="0" dirty="0">
                <a:effectLst/>
                <a:latin typeface="Source Sans Pro Web"/>
              </a:rPr>
              <a:t>Marion, West Virginia</a:t>
            </a:r>
            <a:endParaRPr lang="en-US" dirty="0"/>
          </a:p>
        </p:txBody>
      </p:sp>
    </p:spTree>
    <p:extLst>
      <p:ext uri="{BB962C8B-B14F-4D97-AF65-F5344CB8AC3E}">
        <p14:creationId xmlns:p14="http://schemas.microsoft.com/office/powerpoint/2010/main" val="3470566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962A3E-D1C8-2957-94BB-377CBD36F215}"/>
              </a:ext>
            </a:extLst>
          </p:cNvPr>
          <p:cNvSpPr>
            <a:spLocks noGrp="1"/>
          </p:cNvSpPr>
          <p:nvPr>
            <p:ph idx="1"/>
          </p:nvPr>
        </p:nvSpPr>
        <p:spPr>
          <a:xfrm>
            <a:off x="587229" y="830510"/>
            <a:ext cx="10766571" cy="5346453"/>
          </a:xfrm>
        </p:spPr>
        <p:txBody>
          <a:bodyPr>
            <a:normAutofit fontScale="62500" lnSpcReduction="20000"/>
          </a:bodyPr>
          <a:lstStyle/>
          <a:p>
            <a:pPr algn="l"/>
            <a:endParaRPr lang="en-US" sz="5100" b="1" i="0" dirty="0">
              <a:solidFill>
                <a:schemeClr val="tx1"/>
              </a:solidFill>
              <a:effectLst/>
              <a:latin typeface="Merriweather" panose="00000500000000000000" pitchFamily="2" charset="0"/>
            </a:endParaRPr>
          </a:p>
          <a:p>
            <a:pPr marL="0" indent="0" algn="l">
              <a:buNone/>
            </a:pPr>
            <a:r>
              <a:rPr lang="en-US" sz="5100" b="1" i="0" dirty="0">
                <a:solidFill>
                  <a:schemeClr val="tx1"/>
                </a:solidFill>
                <a:effectLst/>
                <a:latin typeface="Merriweather" panose="00000500000000000000" pitchFamily="2" charset="0"/>
              </a:rPr>
              <a:t>DISCUSSION</a:t>
            </a:r>
          </a:p>
          <a:p>
            <a:pPr algn="l"/>
            <a:r>
              <a:rPr lang="en-US" b="1" i="0" dirty="0">
                <a:solidFill>
                  <a:schemeClr val="tx1"/>
                </a:solidFill>
                <a:effectLst/>
                <a:latin typeface="Source Sans Pro Web"/>
              </a:rPr>
              <a:t>Location of the Accident</a:t>
            </a:r>
            <a:endParaRPr lang="en-US" b="0" i="0" dirty="0">
              <a:solidFill>
                <a:schemeClr val="tx1"/>
              </a:solidFill>
              <a:effectLst/>
              <a:latin typeface="Source Sans Pro Web"/>
            </a:endParaRPr>
          </a:p>
          <a:p>
            <a:pPr algn="l"/>
            <a:r>
              <a:rPr lang="en-US" b="0" i="0" dirty="0">
                <a:solidFill>
                  <a:schemeClr val="tx1"/>
                </a:solidFill>
                <a:effectLst/>
                <a:latin typeface="Source Sans Pro Web"/>
              </a:rPr>
              <a:t>The accident occurred at the </a:t>
            </a:r>
            <a:r>
              <a:rPr lang="en-US" b="0" i="0" dirty="0" err="1">
                <a:solidFill>
                  <a:schemeClr val="tx1"/>
                </a:solidFill>
                <a:effectLst/>
                <a:latin typeface="Source Sans Pro Web"/>
              </a:rPr>
              <a:t>inby</a:t>
            </a:r>
            <a:r>
              <a:rPr lang="en-US" b="0" i="0" dirty="0">
                <a:solidFill>
                  <a:schemeClr val="tx1"/>
                </a:solidFill>
                <a:effectLst/>
                <a:latin typeface="Source Sans Pro Web"/>
              </a:rPr>
              <a:t> left corner of the No. 6 entry intersection and the 51-block crosscut on the 9-North Mains section.  The crack in the rib was approximately two feet from the rib corner where drilling was being conducted.  The size of the rib measured approximately six feet long, four and half feet wide, and two feet thick.</a:t>
            </a:r>
          </a:p>
          <a:p>
            <a:pPr algn="l"/>
            <a:r>
              <a:rPr lang="en-US" b="0" i="0" dirty="0">
                <a:solidFill>
                  <a:schemeClr val="tx1"/>
                </a:solidFill>
                <a:effectLst/>
                <a:latin typeface="Source Sans Pro Web"/>
              </a:rPr>
              <a:t>Normal mining height on this section is approximately 96 inches.  The mining height at the accident scene measured 112 inches and consisted of approximately 92 inches of coal and 20 inches of rock binder near the roof line.  The mine operator developed the entries with additional height to decrease resistance and improve future airflow to the shaft located in the No. 5 entry (see Appendix D).</a:t>
            </a:r>
          </a:p>
          <a:p>
            <a:pPr algn="l"/>
            <a:r>
              <a:rPr lang="en-US" b="0" i="0" dirty="0">
                <a:solidFill>
                  <a:schemeClr val="tx1"/>
                </a:solidFill>
                <a:effectLst/>
                <a:latin typeface="Source Sans Pro Web"/>
              </a:rPr>
              <a:t>The immediate strata above the coal seam consists of a gray shale, which includes a rock binder of varying thickness.  The coal ribs are prone to </a:t>
            </a:r>
            <a:r>
              <a:rPr lang="en-US" b="0" i="0" dirty="0" err="1">
                <a:solidFill>
                  <a:schemeClr val="tx1"/>
                </a:solidFill>
                <a:effectLst/>
                <a:latin typeface="Source Sans Pro Web"/>
              </a:rPr>
              <a:t>sloughage</a:t>
            </a:r>
            <a:r>
              <a:rPr lang="en-US" b="0" i="0" dirty="0">
                <a:solidFill>
                  <a:schemeClr val="tx1"/>
                </a:solidFill>
                <a:effectLst/>
                <a:latin typeface="Source Sans Pro Web"/>
              </a:rPr>
              <a:t> (material that has crumbled and fallen away from the rib) due to the naturally occurring joints and cleats, the softness of the coal, and the depth of overburden.  The direction of the 9-North Mains development results in rib </a:t>
            </a:r>
            <a:r>
              <a:rPr lang="en-US" b="0" i="0" dirty="0" err="1">
                <a:solidFill>
                  <a:schemeClr val="tx1"/>
                </a:solidFill>
                <a:effectLst/>
                <a:latin typeface="Source Sans Pro Web"/>
              </a:rPr>
              <a:t>sloughage</a:t>
            </a:r>
            <a:r>
              <a:rPr lang="en-US" b="0" i="0" dirty="0">
                <a:solidFill>
                  <a:schemeClr val="tx1"/>
                </a:solidFill>
                <a:effectLst/>
                <a:latin typeface="Source Sans Pro Web"/>
              </a:rPr>
              <a:t> predominately in the crosscuts.  This </a:t>
            </a:r>
            <a:r>
              <a:rPr lang="en-US" b="0" i="0" dirty="0" err="1">
                <a:solidFill>
                  <a:schemeClr val="tx1"/>
                </a:solidFill>
                <a:effectLst/>
                <a:latin typeface="Source Sans Pro Web"/>
              </a:rPr>
              <a:t>sloughage</a:t>
            </a:r>
            <a:r>
              <a:rPr lang="en-US" b="0" i="0" dirty="0">
                <a:solidFill>
                  <a:schemeClr val="tx1"/>
                </a:solidFill>
                <a:effectLst/>
                <a:latin typeface="Source Sans Pro Web"/>
              </a:rPr>
              <a:t> typically first occurs at rib corners.  The overburden at the accident scene is approximately 1,270 feet.  The 112-inch mining height and the approximately 1,270 feet of overburden at the accident scene also contributed to the rib </a:t>
            </a:r>
            <a:r>
              <a:rPr lang="en-US" b="0" i="0" dirty="0" err="1">
                <a:solidFill>
                  <a:schemeClr val="tx1"/>
                </a:solidFill>
                <a:effectLst/>
                <a:latin typeface="Source Sans Pro Web"/>
              </a:rPr>
              <a:t>sloughage</a:t>
            </a:r>
            <a:r>
              <a:rPr lang="en-US" b="0" i="0" dirty="0">
                <a:solidFill>
                  <a:schemeClr val="tx1"/>
                </a:solidFill>
                <a:effectLst/>
                <a:latin typeface="Source Sans Pro Web"/>
              </a:rPr>
              <a:t>.  Investigators determined that between the time that the rib corner was created and the rib bolt installation was first attempted, the factors listed above acted on the rib corner and contributed to the rib failure while attempting to drill and bolt the rib.</a:t>
            </a:r>
          </a:p>
          <a:p>
            <a:endParaRPr lang="en-US" dirty="0"/>
          </a:p>
        </p:txBody>
      </p:sp>
    </p:spTree>
    <p:extLst>
      <p:ext uri="{BB962C8B-B14F-4D97-AF65-F5344CB8AC3E}">
        <p14:creationId xmlns:p14="http://schemas.microsoft.com/office/powerpoint/2010/main" val="321568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62A79-92A6-4E4D-96F8-AA6136DB005D}"/>
              </a:ext>
            </a:extLst>
          </p:cNvPr>
          <p:cNvSpPr>
            <a:spLocks noGrp="1"/>
          </p:cNvSpPr>
          <p:nvPr>
            <p:ph idx="1"/>
          </p:nvPr>
        </p:nvSpPr>
        <p:spPr>
          <a:xfrm>
            <a:off x="636199" y="1097355"/>
            <a:ext cx="10233800" cy="5117707"/>
          </a:xfrm>
        </p:spPr>
        <p:txBody>
          <a:bodyPr>
            <a:normAutofit/>
          </a:bodyPr>
          <a:lstStyle/>
          <a:p>
            <a:pPr marL="0" indent="0" algn="l">
              <a:buNone/>
            </a:pPr>
            <a:r>
              <a:rPr lang="en-US" sz="3500" b="1" i="0" dirty="0">
                <a:solidFill>
                  <a:schemeClr val="tx1"/>
                </a:solidFill>
                <a:effectLst/>
                <a:latin typeface="Merriweather" panose="00000500000000000000" pitchFamily="2" charset="0"/>
              </a:rPr>
              <a:t>CONCLUSION</a:t>
            </a:r>
          </a:p>
          <a:p>
            <a:pPr marL="0" indent="0" algn="l">
              <a:buNone/>
            </a:pPr>
            <a:endParaRPr lang="en-US" sz="3500" b="1" i="0" dirty="0">
              <a:solidFill>
                <a:schemeClr val="tx1"/>
              </a:solidFill>
              <a:effectLst/>
              <a:latin typeface="Merriweather" panose="00000500000000000000" pitchFamily="2" charset="0"/>
            </a:endParaRPr>
          </a:p>
          <a:p>
            <a:pPr algn="l"/>
            <a:r>
              <a:rPr lang="en-US" sz="1900" b="0" i="0" dirty="0">
                <a:solidFill>
                  <a:schemeClr val="tx1"/>
                </a:solidFill>
                <a:effectLst/>
                <a:latin typeface="Source Sans Pro Web"/>
              </a:rPr>
              <a:t>On Wednesday, June 2, 2021, at approximately 2:10 a.m., a 25-year-old section foreman, died when a portion of the mine rib sheared off and pinned him against a continuous mining machine while he was attempting to install a rib bolt.</a:t>
            </a:r>
          </a:p>
          <a:p>
            <a:pPr algn="l"/>
            <a:r>
              <a:rPr lang="en-US" sz="1900" b="0" i="0" dirty="0">
                <a:solidFill>
                  <a:schemeClr val="tx1"/>
                </a:solidFill>
                <a:effectLst/>
                <a:latin typeface="Source Sans Pro Web"/>
              </a:rPr>
              <a:t>The accident occurred because the mine operator:  1) did not perform an adequate evaluation of the hazardous rib conditions to determine the safest corrective action; and 2) did not have effective policies or procedures to adequately support or otherwise control mine rib corners before the continuous mining machine had advanced enough to install rib bolts.</a:t>
            </a:r>
          </a:p>
          <a:p>
            <a:pPr marL="0" indent="0">
              <a:buNone/>
            </a:pPr>
            <a:endParaRPr lang="en-US" dirty="0">
              <a:solidFill>
                <a:schemeClr val="tx1"/>
              </a:solidFill>
            </a:endParaRPr>
          </a:p>
        </p:txBody>
      </p:sp>
    </p:spTree>
    <p:extLst>
      <p:ext uri="{BB962C8B-B14F-4D97-AF65-F5344CB8AC3E}">
        <p14:creationId xmlns:p14="http://schemas.microsoft.com/office/powerpoint/2010/main" val="236878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F70C39-C4EC-33AA-43CE-9B7D83EAAD0E}"/>
              </a:ext>
            </a:extLst>
          </p:cNvPr>
          <p:cNvSpPr>
            <a:spLocks noGrp="1"/>
          </p:cNvSpPr>
          <p:nvPr>
            <p:ph idx="1"/>
          </p:nvPr>
        </p:nvSpPr>
        <p:spPr>
          <a:xfrm>
            <a:off x="495868" y="900114"/>
            <a:ext cx="10900794" cy="5548312"/>
          </a:xfrm>
        </p:spPr>
        <p:txBody>
          <a:bodyPr>
            <a:normAutofit fontScale="92500" lnSpcReduction="10000"/>
          </a:bodyPr>
          <a:lstStyle/>
          <a:p>
            <a:pPr marL="0" indent="0" algn="l">
              <a:buNone/>
            </a:pPr>
            <a:r>
              <a:rPr lang="en-US" sz="3100" b="1" i="0" dirty="0">
                <a:solidFill>
                  <a:schemeClr val="tx1"/>
                </a:solidFill>
                <a:effectLst/>
                <a:latin typeface="Merriweather" panose="00000500000000000000" pitchFamily="2" charset="0"/>
              </a:rPr>
              <a:t>ROOT CAUSE ANALYSIS</a:t>
            </a:r>
          </a:p>
          <a:p>
            <a:pPr marL="0" indent="0" algn="l">
              <a:buNone/>
            </a:pPr>
            <a:endParaRPr lang="en-US" sz="3100" b="1" i="0" dirty="0">
              <a:solidFill>
                <a:schemeClr val="tx1"/>
              </a:solidFill>
              <a:effectLst/>
              <a:latin typeface="Merriweather" panose="00000500000000000000" pitchFamily="2" charset="0"/>
            </a:endParaRPr>
          </a:p>
          <a:p>
            <a:pPr algn="l"/>
            <a:r>
              <a:rPr lang="en-US" sz="2100" b="0" i="0" dirty="0">
                <a:solidFill>
                  <a:schemeClr val="tx1"/>
                </a:solidFill>
                <a:effectLst/>
                <a:latin typeface="Source Sans Pro Web"/>
              </a:rPr>
              <a:t>The accident investigation team conducted an analysis to identify the underlying causes of the accident.  The team identified the following root causes, and the mine operator implemented the corresponding corrective actions to prevent a recurrence.</a:t>
            </a:r>
          </a:p>
          <a:p>
            <a:pPr algn="l">
              <a:buFont typeface="+mj-lt"/>
              <a:buAutoNum type="arabicPeriod"/>
            </a:pPr>
            <a:r>
              <a:rPr lang="en-US" sz="2100" b="0" i="0" dirty="0">
                <a:solidFill>
                  <a:schemeClr val="tx1"/>
                </a:solidFill>
                <a:effectLst/>
                <a:latin typeface="Source Sans Pro Web"/>
              </a:rPr>
              <a:t>Root Cause: The mine operator did not perform an adequate evaluation of the changing rib conditions to determine the safest action to correct the hazard.</a:t>
            </a:r>
          </a:p>
          <a:p>
            <a:pPr algn="l"/>
            <a:r>
              <a:rPr lang="en-US" sz="2100" b="0" i="0" dirty="0">
                <a:solidFill>
                  <a:schemeClr val="tx1"/>
                </a:solidFill>
                <a:effectLst/>
                <a:latin typeface="Source Sans Pro Web"/>
              </a:rPr>
              <a:t>Corrective Action: The mine operator modified their written training materials to include the various corrective actions available to address hazardous rib conditions.  The mine operator trained all affected miners in scaling methods, bolting techniques, and machine capabilities for correcting hazardous rib conditions.  In addition, evaluating the location, type of rib hazard, and correct body positioning to limit exposure was also included in the training.</a:t>
            </a:r>
          </a:p>
          <a:p>
            <a:pPr algn="l">
              <a:buFont typeface="+mj-lt"/>
              <a:buAutoNum type="arabicPeriod"/>
            </a:pPr>
            <a:r>
              <a:rPr lang="en-US" sz="2100" b="0" i="0" dirty="0">
                <a:solidFill>
                  <a:schemeClr val="tx1"/>
                </a:solidFill>
                <a:effectLst/>
                <a:latin typeface="Source Sans Pro Web"/>
              </a:rPr>
              <a:t>Root Cause:  The mine operator did not have effective policies or procedures to adequately support or control the mine rib corners before the continuous mining machine had advanced enough to install rib bolts.</a:t>
            </a:r>
          </a:p>
          <a:p>
            <a:pPr algn="l"/>
            <a:r>
              <a:rPr lang="en-US" sz="2100" b="0" i="0" dirty="0">
                <a:solidFill>
                  <a:schemeClr val="tx1"/>
                </a:solidFill>
                <a:effectLst/>
                <a:latin typeface="Source Sans Pro Web"/>
              </a:rPr>
              <a:t>Corrective Action:  The mine operator developed new policies and procedures and revised the roof control plan to install two additional rib bolts in the upper portion of ribs to support locations that will become rib corners.  In areas where the mine operator cannot install additional rib bolts, the mine operator will cut the rib corners before the miners are exposed to the corner.</a:t>
            </a:r>
          </a:p>
          <a:p>
            <a:endParaRPr lang="en-US" dirty="0"/>
          </a:p>
        </p:txBody>
      </p:sp>
    </p:spTree>
    <p:extLst>
      <p:ext uri="{BB962C8B-B14F-4D97-AF65-F5344CB8AC3E}">
        <p14:creationId xmlns:p14="http://schemas.microsoft.com/office/powerpoint/2010/main" val="301110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4BB617-D762-EEA5-A1E1-B68EB9C1D8DF}"/>
              </a:ext>
            </a:extLst>
          </p:cNvPr>
          <p:cNvSpPr>
            <a:spLocks noGrp="1"/>
          </p:cNvSpPr>
          <p:nvPr>
            <p:ph idx="1"/>
          </p:nvPr>
        </p:nvSpPr>
        <p:spPr>
          <a:xfrm>
            <a:off x="796927" y="967580"/>
            <a:ext cx="10618785" cy="5204619"/>
          </a:xfrm>
        </p:spPr>
        <p:txBody>
          <a:bodyPr>
            <a:normAutofit/>
          </a:bodyPr>
          <a:lstStyle/>
          <a:p>
            <a:pPr marL="0" indent="0" algn="l">
              <a:buNone/>
            </a:pPr>
            <a:r>
              <a:rPr lang="en-US" sz="4300" b="1" i="0" dirty="0">
                <a:solidFill>
                  <a:schemeClr val="tx1"/>
                </a:solidFill>
                <a:effectLst/>
                <a:latin typeface="Merriweather" panose="00000500000000000000" pitchFamily="2" charset="0"/>
              </a:rPr>
              <a:t>Best Practices</a:t>
            </a:r>
          </a:p>
          <a:p>
            <a:pPr marL="0" indent="0" algn="l">
              <a:buNone/>
            </a:pPr>
            <a:endParaRPr lang="en-US" sz="1900" b="1" i="0" dirty="0">
              <a:solidFill>
                <a:schemeClr val="tx1"/>
              </a:solidFill>
              <a:effectLst/>
              <a:latin typeface="Merriweather" panose="00000500000000000000" pitchFamily="2" charset="0"/>
            </a:endParaRPr>
          </a:p>
          <a:p>
            <a:pPr algn="l" fontAlgn="t">
              <a:buFont typeface="Arial" panose="020B0604020202020204" pitchFamily="34" charset="0"/>
              <a:buChar char="•"/>
            </a:pPr>
            <a:r>
              <a:rPr lang="en-US" sz="1900" b="1" i="0" dirty="0">
                <a:solidFill>
                  <a:schemeClr val="tx1"/>
                </a:solidFill>
                <a:effectLst/>
                <a:latin typeface="Source Sans Pro Web"/>
              </a:rPr>
              <a:t>Support loose roof and rib material</a:t>
            </a:r>
            <a:r>
              <a:rPr lang="en-US" sz="1900" b="0" i="0" dirty="0">
                <a:solidFill>
                  <a:schemeClr val="tx1"/>
                </a:solidFill>
                <a:effectLst/>
                <a:latin typeface="Source Sans Pro Web"/>
              </a:rPr>
              <a:t> adequately or scale loose material from a safe location before working or traveling in an area.</a:t>
            </a:r>
          </a:p>
          <a:p>
            <a:pPr algn="l" fontAlgn="t">
              <a:buFont typeface="Arial" panose="020B0604020202020204" pitchFamily="34" charset="0"/>
              <a:buChar char="•"/>
            </a:pPr>
            <a:r>
              <a:rPr lang="en-US" sz="1900" b="1" i="0" dirty="0">
                <a:solidFill>
                  <a:schemeClr val="tx1"/>
                </a:solidFill>
                <a:effectLst/>
                <a:latin typeface="Source Sans Pro Web"/>
              </a:rPr>
              <a:t>Examine the roof, face and ribs</a:t>
            </a:r>
            <a:r>
              <a:rPr lang="en-US" sz="1900" b="0" i="0" dirty="0">
                <a:solidFill>
                  <a:schemeClr val="tx1"/>
                </a:solidFill>
                <a:effectLst/>
                <a:latin typeface="Source Sans Pro Web"/>
              </a:rPr>
              <a:t> immediately before starting work in an area and throughout the shift as conditions warrant.</a:t>
            </a:r>
          </a:p>
          <a:p>
            <a:pPr algn="l" fontAlgn="t">
              <a:buFont typeface="Arial" panose="020B0604020202020204" pitchFamily="34" charset="0"/>
              <a:buChar char="•"/>
            </a:pPr>
            <a:r>
              <a:rPr lang="en-US" sz="1900" b="1" i="0" dirty="0">
                <a:solidFill>
                  <a:schemeClr val="tx1"/>
                </a:solidFill>
                <a:effectLst/>
                <a:latin typeface="Source Sans Pro Web"/>
              </a:rPr>
              <a:t>Take additional safety precautions when mining heights increase</a:t>
            </a:r>
            <a:r>
              <a:rPr lang="en-US" sz="1900" b="0" i="0" dirty="0">
                <a:solidFill>
                  <a:schemeClr val="tx1"/>
                </a:solidFill>
                <a:effectLst/>
                <a:latin typeface="Source Sans Pro Web"/>
              </a:rPr>
              <a:t> and in areas where mine conditions change.</a:t>
            </a:r>
          </a:p>
          <a:p>
            <a:pPr algn="l" fontAlgn="t">
              <a:buFont typeface="Arial" panose="020B0604020202020204" pitchFamily="34" charset="0"/>
              <a:buChar char="•"/>
            </a:pPr>
            <a:r>
              <a:rPr lang="en-US" sz="1900" b="1" i="0" dirty="0">
                <a:solidFill>
                  <a:schemeClr val="tx1"/>
                </a:solidFill>
                <a:effectLst/>
                <a:latin typeface="Source Sans Pro Web"/>
              </a:rPr>
              <a:t>Train miners to recognize roof and rib hazards</a:t>
            </a:r>
            <a:r>
              <a:rPr lang="en-US" sz="1900" b="0" i="0" dirty="0">
                <a:solidFill>
                  <a:schemeClr val="tx1"/>
                </a:solidFill>
                <a:effectLst/>
                <a:latin typeface="Source Sans Pro Web"/>
              </a:rPr>
              <a:t> and to stop work in the area until the hazards are corrected.</a:t>
            </a:r>
          </a:p>
          <a:p>
            <a:endParaRPr lang="en-US" dirty="0"/>
          </a:p>
        </p:txBody>
      </p:sp>
    </p:spTree>
    <p:extLst>
      <p:ext uri="{BB962C8B-B14F-4D97-AF65-F5344CB8AC3E}">
        <p14:creationId xmlns:p14="http://schemas.microsoft.com/office/powerpoint/2010/main" val="381256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3770-9E61-4D00-A9E5-E767D18336EF}"/>
              </a:ext>
            </a:extLst>
          </p:cNvPr>
          <p:cNvSpPr>
            <a:spLocks noGrp="1"/>
          </p:cNvSpPr>
          <p:nvPr>
            <p:ph type="title"/>
          </p:nvPr>
        </p:nvSpPr>
        <p:spPr/>
        <p:txBody>
          <a:bodyPr/>
          <a:lstStyle/>
          <a:p>
            <a:r>
              <a:rPr lang="en-US" dirty="0"/>
              <a:t>Fatal Accidents &amp; Review </a:t>
            </a:r>
          </a:p>
        </p:txBody>
      </p:sp>
      <p:sp>
        <p:nvSpPr>
          <p:cNvPr id="3" name="Content Placeholder 2">
            <a:extLst>
              <a:ext uri="{FF2B5EF4-FFF2-40B4-BE49-F238E27FC236}">
                <a16:creationId xmlns:a16="http://schemas.microsoft.com/office/drawing/2014/main" id="{850D689E-C7F4-3243-05A3-725EF3740815}"/>
              </a:ext>
            </a:extLst>
          </p:cNvPr>
          <p:cNvSpPr>
            <a:spLocks noGrp="1"/>
          </p:cNvSpPr>
          <p:nvPr>
            <p:ph idx="1"/>
          </p:nvPr>
        </p:nvSpPr>
        <p:spPr/>
        <p:txBody>
          <a:bodyPr/>
          <a:lstStyle/>
          <a:p>
            <a:pPr marL="0" indent="0">
              <a:buNone/>
            </a:pPr>
            <a:r>
              <a:rPr lang="en-US" sz="3200" dirty="0">
                <a:solidFill>
                  <a:schemeClr val="tx1"/>
                </a:solidFill>
                <a:latin typeface="Calibri" panose="020F0502020204030204"/>
              </a:rPr>
              <a:t>A</a:t>
            </a:r>
            <a:r>
              <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rPr>
              <a:t>s you proceed through these </a:t>
            </a:r>
            <a:r>
              <a:rPr kumimoji="0" lang="en-US" sz="3200" b="0" i="0" u="none" strike="noStrike" kern="1200" cap="none" spc="0" normalizeH="0" baseline="0" noProof="0" dirty="0" err="1">
                <a:ln>
                  <a:noFill/>
                </a:ln>
                <a:solidFill>
                  <a:schemeClr val="tx1"/>
                </a:solidFill>
                <a:effectLst/>
                <a:uLnTx/>
                <a:uFillTx/>
                <a:latin typeface="Calibri" panose="020F0502020204030204"/>
                <a:ea typeface="+mn-ea"/>
                <a:cs typeface="+mn-cs"/>
              </a:rPr>
              <a:t>fatals</a:t>
            </a:r>
            <a:r>
              <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rPr>
              <a:t>, ask yourself “What would I do on my section or at </a:t>
            </a:r>
            <a:r>
              <a:rPr kumimoji="0" lang="en-US" sz="3200" b="0" i="0" u="none" strike="noStrike" kern="1200" cap="none" spc="0" normalizeH="0" baseline="0" noProof="0">
                <a:ln>
                  <a:noFill/>
                </a:ln>
                <a:solidFill>
                  <a:schemeClr val="tx1"/>
                </a:solidFill>
                <a:effectLst/>
                <a:uLnTx/>
                <a:uFillTx/>
                <a:latin typeface="Calibri" panose="020F0502020204030204"/>
                <a:ea typeface="+mn-ea"/>
                <a:cs typeface="+mn-cs"/>
              </a:rPr>
              <a:t>my mine </a:t>
            </a:r>
            <a:r>
              <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rPr>
              <a:t>to avoid these types of </a:t>
            </a:r>
            <a:r>
              <a:rPr kumimoji="0" lang="en-US" sz="3200" b="0" i="0" u="none" strike="noStrike" kern="1200" cap="none" spc="0" normalizeH="0" baseline="0" noProof="0" dirty="0" err="1">
                <a:ln>
                  <a:noFill/>
                </a:ln>
                <a:solidFill>
                  <a:schemeClr val="tx1"/>
                </a:solidFill>
                <a:effectLst/>
                <a:uLnTx/>
                <a:uFillTx/>
                <a:latin typeface="Calibri" panose="020F0502020204030204"/>
                <a:ea typeface="+mn-ea"/>
                <a:cs typeface="+mn-cs"/>
              </a:rPr>
              <a:t>fatals</a:t>
            </a:r>
            <a:r>
              <a:rPr lang="en-US" sz="3200" dirty="0">
                <a:solidFill>
                  <a:schemeClr val="tx1"/>
                </a:solidFill>
                <a:latin typeface="Calibri" panose="020F0502020204030204"/>
              </a:rPr>
              <a:t>?”.</a:t>
            </a:r>
            <a:r>
              <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rPr>
              <a:t> We, as foremen, need to be proactive instead of reactive. Have you had any “near misses” that you did nothing about? Did you have safety meetings about it</a:t>
            </a:r>
            <a:r>
              <a:rPr lang="en-US" sz="3200" dirty="0">
                <a:solidFill>
                  <a:schemeClr val="tx1"/>
                </a:solidFill>
                <a:latin typeface="Calibri" panose="020F0502020204030204"/>
              </a:rPr>
              <a:t> and </a:t>
            </a:r>
            <a:r>
              <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rPr>
              <a:t>changed your procedures or any other proactive measures? What would you have done in these situations? Let’s go over the </a:t>
            </a:r>
            <a:r>
              <a:rPr kumimoji="0" lang="en-US" sz="3200" b="0" i="0" u="none" strike="noStrike" kern="1200" cap="none" spc="0" normalizeH="0" baseline="0" noProof="0" dirty="0" err="1">
                <a:ln>
                  <a:noFill/>
                </a:ln>
                <a:solidFill>
                  <a:schemeClr val="tx1"/>
                </a:solidFill>
                <a:effectLst/>
                <a:uLnTx/>
                <a:uFillTx/>
                <a:latin typeface="Calibri" panose="020F0502020204030204"/>
                <a:ea typeface="+mn-ea"/>
                <a:cs typeface="+mn-cs"/>
              </a:rPr>
              <a:t>fatals</a:t>
            </a:r>
            <a:r>
              <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rPr>
              <a:t> and discuss them!</a:t>
            </a:r>
            <a:endParaRPr lang="en-US" dirty="0">
              <a:solidFill>
                <a:schemeClr val="tx1"/>
              </a:solidFill>
            </a:endParaRPr>
          </a:p>
        </p:txBody>
      </p:sp>
    </p:spTree>
    <p:extLst>
      <p:ext uri="{BB962C8B-B14F-4D97-AF65-F5344CB8AC3E}">
        <p14:creationId xmlns:p14="http://schemas.microsoft.com/office/powerpoint/2010/main" val="154130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464E2-483C-F5AD-FF78-630380E520CF}"/>
              </a:ext>
            </a:extLst>
          </p:cNvPr>
          <p:cNvSpPr>
            <a:spLocks noGrp="1"/>
          </p:cNvSpPr>
          <p:nvPr>
            <p:ph type="title"/>
          </p:nvPr>
        </p:nvSpPr>
        <p:spPr>
          <a:xfrm>
            <a:off x="226503" y="365125"/>
            <a:ext cx="4047323" cy="1325563"/>
          </a:xfrm>
        </p:spPr>
        <p:txBody>
          <a:bodyPr>
            <a:normAutofit/>
          </a:bodyPr>
          <a:lstStyle/>
          <a:p>
            <a:r>
              <a:rPr lang="en-US" sz="2800" b="1" i="0" dirty="0">
                <a:gradFill flip="none" rotWithShape="1">
                  <a:gsLst>
                    <a:gs pos="28000">
                      <a:srgbClr val="EDEDED"/>
                    </a:gs>
                    <a:gs pos="0">
                      <a:srgbClr val="BFBFBF"/>
                    </a:gs>
                    <a:gs pos="100000">
                      <a:srgbClr val="FFFFFF"/>
                    </a:gs>
                  </a:gsLst>
                  <a:lin ang="4800000" scaled="0"/>
                  <a:tileRect/>
                </a:gradFill>
                <a:effectLst/>
                <a:latin typeface="Merriweather" panose="00000500000000000000" pitchFamily="2" charset="0"/>
              </a:rPr>
              <a:t>May 14, 2021 Fatality</a:t>
            </a:r>
            <a:br>
              <a:rPr lang="en-US" sz="2800" b="1" i="0" dirty="0">
                <a:gradFill flip="none" rotWithShape="1">
                  <a:gsLst>
                    <a:gs pos="28000">
                      <a:srgbClr val="EDEDED"/>
                    </a:gs>
                    <a:gs pos="0">
                      <a:srgbClr val="BFBFBF"/>
                    </a:gs>
                    <a:gs pos="100000">
                      <a:srgbClr val="FFFFFF"/>
                    </a:gs>
                  </a:gsLst>
                  <a:lin ang="4800000" scaled="0"/>
                  <a:tileRect/>
                </a:gradFill>
                <a:effectLst/>
                <a:latin typeface="Merriweather" panose="00000500000000000000" pitchFamily="2" charset="0"/>
              </a:rPr>
            </a:br>
            <a:endParaRPr lang="en-US" sz="2800" dirty="0">
              <a:gradFill flip="none" rotWithShape="1">
                <a:gsLst>
                  <a:gs pos="28000">
                    <a:srgbClr val="EDEDED"/>
                  </a:gs>
                  <a:gs pos="0">
                    <a:srgbClr val="BFBFBF"/>
                  </a:gs>
                  <a:gs pos="100000">
                    <a:srgbClr val="FFFFFF"/>
                  </a:gs>
                </a:gsLst>
                <a:lin ang="4800000" scaled="0"/>
                <a:tileRect/>
              </a:gradFill>
            </a:endParaRPr>
          </a:p>
        </p:txBody>
      </p:sp>
      <p:sp>
        <p:nvSpPr>
          <p:cNvPr id="3" name="Content Placeholder 2">
            <a:extLst>
              <a:ext uri="{FF2B5EF4-FFF2-40B4-BE49-F238E27FC236}">
                <a16:creationId xmlns:a16="http://schemas.microsoft.com/office/drawing/2014/main" id="{FD226B01-5C54-67E1-86C8-426E24311DD9}"/>
              </a:ext>
            </a:extLst>
          </p:cNvPr>
          <p:cNvSpPr>
            <a:spLocks noGrp="1"/>
          </p:cNvSpPr>
          <p:nvPr>
            <p:ph idx="1"/>
          </p:nvPr>
        </p:nvSpPr>
        <p:spPr>
          <a:xfrm>
            <a:off x="666973" y="2404465"/>
            <a:ext cx="3606853" cy="4351338"/>
          </a:xfrm>
        </p:spPr>
        <p:txBody>
          <a:bodyPr>
            <a:normAutofit/>
          </a:bodyPr>
          <a:lstStyle/>
          <a:p>
            <a:pPr marL="0" indent="0">
              <a:buNone/>
            </a:pPr>
            <a:r>
              <a:rPr lang="en-US" sz="2000" b="0" i="0" dirty="0">
                <a:gradFill>
                  <a:gsLst>
                    <a:gs pos="34000">
                      <a:srgbClr val="EDEDED"/>
                    </a:gs>
                    <a:gs pos="0">
                      <a:srgbClr val="BFBFBF"/>
                    </a:gs>
                    <a:gs pos="100000">
                      <a:srgbClr val="FFFFFF"/>
                    </a:gs>
                  </a:gsLst>
                  <a:lin ang="4800000" scaled="0"/>
                </a:gradFill>
                <a:effectLst/>
                <a:latin typeface="Source Sans Pro Web"/>
              </a:rPr>
              <a:t>MINE FATALITY – On May 14, 2021, a continuous mining machine operator was fatally injured when a piece of rock fell from the roof and struck him. The victim was working under unsupported roof in the Number 1 entry.</a:t>
            </a:r>
          </a:p>
          <a:p>
            <a:pPr marL="0" indent="0">
              <a:buNone/>
            </a:pPr>
            <a:endParaRPr lang="en-US" sz="2000" dirty="0">
              <a:gradFill>
                <a:gsLst>
                  <a:gs pos="34000">
                    <a:srgbClr val="EDEDED"/>
                  </a:gs>
                  <a:gs pos="0">
                    <a:srgbClr val="BFBFBF"/>
                  </a:gs>
                  <a:gs pos="100000">
                    <a:srgbClr val="FFFFFF"/>
                  </a:gs>
                </a:gsLst>
                <a:lin ang="4800000" scaled="0"/>
              </a:gradFill>
            </a:endParaRPr>
          </a:p>
        </p:txBody>
      </p:sp>
      <p:pic>
        <p:nvPicPr>
          <p:cNvPr id="4" name="Picture 3">
            <a:extLst>
              <a:ext uri="{FF2B5EF4-FFF2-40B4-BE49-F238E27FC236}">
                <a16:creationId xmlns:a16="http://schemas.microsoft.com/office/drawing/2014/main" id="{0AA15C39-F9D7-F80E-826E-CBBDCC44B4EB}"/>
              </a:ext>
            </a:extLst>
          </p:cNvPr>
          <p:cNvPicPr>
            <a:picLocks noChangeAspect="1"/>
          </p:cNvPicPr>
          <p:nvPr/>
        </p:nvPicPr>
        <p:blipFill>
          <a:blip r:embed="rId3"/>
          <a:stretch>
            <a:fillRect/>
          </a:stretch>
        </p:blipFill>
        <p:spPr>
          <a:xfrm>
            <a:off x="5274539" y="1211036"/>
            <a:ext cx="6314487" cy="4435927"/>
          </a:xfrm>
          <a:prstGeom prst="rect">
            <a:avLst/>
          </a:prstGeom>
        </p:spPr>
      </p:pic>
      <p:sp>
        <p:nvSpPr>
          <p:cNvPr id="5" name="TextBox 4">
            <a:extLst>
              <a:ext uri="{FF2B5EF4-FFF2-40B4-BE49-F238E27FC236}">
                <a16:creationId xmlns:a16="http://schemas.microsoft.com/office/drawing/2014/main" id="{42C51F57-6FF2-BACB-9BB1-4D70A0447228}"/>
              </a:ext>
            </a:extLst>
          </p:cNvPr>
          <p:cNvSpPr txBox="1"/>
          <p:nvPr/>
        </p:nvSpPr>
        <p:spPr>
          <a:xfrm>
            <a:off x="385662" y="1557121"/>
            <a:ext cx="3888164" cy="369332"/>
          </a:xfrm>
          <a:prstGeom prst="rect">
            <a:avLst/>
          </a:prstGeom>
          <a:noFill/>
        </p:spPr>
        <p:txBody>
          <a:bodyPr wrap="square" rtlCol="0">
            <a:spAutoFit/>
          </a:bodyPr>
          <a:lstStyle/>
          <a:p>
            <a:r>
              <a:rPr lang="en-US" b="1" i="0" dirty="0">
                <a:solidFill>
                  <a:schemeClr val="bg1"/>
                </a:solidFill>
                <a:effectLst/>
                <a:latin typeface="Source Sans Pro Web"/>
              </a:rPr>
              <a:t>Location: </a:t>
            </a:r>
            <a:r>
              <a:rPr lang="en-US" b="0" i="0" dirty="0">
                <a:solidFill>
                  <a:schemeClr val="bg1"/>
                </a:solidFill>
                <a:effectLst/>
                <a:latin typeface="Source Sans Pro Web"/>
              </a:rPr>
              <a:t>Jefferson, Pennsylvania</a:t>
            </a:r>
            <a:endParaRPr lang="en-US" dirty="0">
              <a:solidFill>
                <a:schemeClr val="bg1"/>
              </a:solidFill>
            </a:endParaRPr>
          </a:p>
        </p:txBody>
      </p:sp>
    </p:spTree>
    <p:extLst>
      <p:ext uri="{BB962C8B-B14F-4D97-AF65-F5344CB8AC3E}">
        <p14:creationId xmlns:p14="http://schemas.microsoft.com/office/powerpoint/2010/main" val="322730608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7EE5E-252A-91F7-C4E6-BD63A00CC566}"/>
              </a:ext>
            </a:extLst>
          </p:cNvPr>
          <p:cNvSpPr>
            <a:spLocks noGrp="1"/>
          </p:cNvSpPr>
          <p:nvPr>
            <p:ph idx="1"/>
          </p:nvPr>
        </p:nvSpPr>
        <p:spPr>
          <a:xfrm>
            <a:off x="369116" y="411061"/>
            <a:ext cx="10984684" cy="5765902"/>
          </a:xfrm>
        </p:spPr>
        <p:txBody>
          <a:bodyPr>
            <a:normAutofit fontScale="47500" lnSpcReduction="20000"/>
          </a:bodyPr>
          <a:lstStyle/>
          <a:p>
            <a:pPr marL="0" indent="0" algn="l">
              <a:buNone/>
            </a:pPr>
            <a:r>
              <a:rPr lang="en-US" sz="7000" b="1" i="0" dirty="0">
                <a:solidFill>
                  <a:schemeClr val="tx1"/>
                </a:solidFill>
                <a:effectLst/>
                <a:latin typeface="Merriweather" panose="00000500000000000000" pitchFamily="2" charset="0"/>
              </a:rPr>
              <a:t>DISCUSSION</a:t>
            </a:r>
          </a:p>
          <a:p>
            <a:pPr algn="l"/>
            <a:r>
              <a:rPr lang="en-US" sz="4000" b="1" i="0" dirty="0">
                <a:solidFill>
                  <a:schemeClr val="tx1"/>
                </a:solidFill>
                <a:effectLst/>
                <a:latin typeface="Source Sans Pro Web"/>
              </a:rPr>
              <a:t>Location of Accident</a:t>
            </a:r>
            <a:endParaRPr lang="en-US" sz="4000" b="0" i="0" dirty="0">
              <a:solidFill>
                <a:schemeClr val="tx1"/>
              </a:solidFill>
              <a:effectLst/>
              <a:latin typeface="Source Sans Pro Web"/>
            </a:endParaRPr>
          </a:p>
          <a:p>
            <a:pPr algn="l"/>
            <a:r>
              <a:rPr lang="en-US" sz="4000" b="0" i="0" dirty="0">
                <a:solidFill>
                  <a:schemeClr val="tx1"/>
                </a:solidFill>
                <a:effectLst/>
                <a:latin typeface="Source Sans Pro Web"/>
              </a:rPr>
              <a:t>The accident occurred in the D-2 Butt section of the mine.  The immediate roof in this area has a bed of clay and silt shale (black draw rock) approximately ten inches to twelve inches thick.  The main mine roof above the immediate roof was black silt stone, 38 to 40 feet thick.  The entry was approximately 19.5 feet wide, 42 inches high, and relatively dry.  The section of roof that fell on the victim was triangular, approximately twelve feet long by nine feet wide, and three to five inches thick.</a:t>
            </a:r>
          </a:p>
          <a:p>
            <a:pPr algn="l"/>
            <a:r>
              <a:rPr lang="en-US" sz="4000" b="1" i="0" dirty="0">
                <a:solidFill>
                  <a:schemeClr val="tx1"/>
                </a:solidFill>
                <a:effectLst/>
                <a:latin typeface="Source Sans Pro Web"/>
              </a:rPr>
              <a:t>Equipment Involved</a:t>
            </a:r>
            <a:endParaRPr lang="en-US" sz="4000" b="0" i="0" dirty="0">
              <a:solidFill>
                <a:schemeClr val="tx1"/>
              </a:solidFill>
              <a:effectLst/>
              <a:latin typeface="Source Sans Pro Web"/>
            </a:endParaRPr>
          </a:p>
          <a:p>
            <a:pPr algn="l"/>
            <a:r>
              <a:rPr lang="en-US" sz="4000" b="0" i="0" dirty="0">
                <a:solidFill>
                  <a:schemeClr val="tx1"/>
                </a:solidFill>
                <a:effectLst/>
                <a:latin typeface="Source Sans Pro Web"/>
              </a:rPr>
              <a:t>At the time of the accident, the victim was operating an </a:t>
            </a:r>
            <a:r>
              <a:rPr lang="en-US" sz="4000" b="0" i="0" dirty="0" err="1">
                <a:solidFill>
                  <a:schemeClr val="tx1"/>
                </a:solidFill>
                <a:effectLst/>
                <a:latin typeface="Source Sans Pro Web"/>
              </a:rPr>
              <a:t>Eimco</a:t>
            </a:r>
            <a:r>
              <a:rPr lang="en-US" sz="4000" b="0" i="0" dirty="0">
                <a:solidFill>
                  <a:schemeClr val="tx1"/>
                </a:solidFill>
                <a:effectLst/>
                <a:latin typeface="Source Sans Pro Web"/>
              </a:rPr>
              <a:t> Dash Zero CMM.  The CMM loaded coal on the No. 1 bridge conveyor, which transported coal through a series of mobile bridge carriers (MBCs) and additional bridge conveyors to the section belt conveyor.  The CMM, bridge conveyors, and MBCs are connected and move in tandem.  Investigators examined the CMM, bridge conveyors, and MBCs and found no deficiencies.</a:t>
            </a:r>
          </a:p>
          <a:p>
            <a:pPr algn="l"/>
            <a:r>
              <a:rPr lang="en-US" sz="4000" b="1" i="0" dirty="0">
                <a:solidFill>
                  <a:schemeClr val="tx1"/>
                </a:solidFill>
                <a:effectLst/>
                <a:latin typeface="Source Sans Pro Web"/>
              </a:rPr>
              <a:t>Practice of Exceeding the Maximum Cut Depth</a:t>
            </a:r>
            <a:endParaRPr lang="en-US" sz="4000" b="0" i="0" dirty="0">
              <a:solidFill>
                <a:schemeClr val="tx1"/>
              </a:solidFill>
              <a:effectLst/>
              <a:latin typeface="Source Sans Pro Web"/>
            </a:endParaRPr>
          </a:p>
          <a:p>
            <a:pPr algn="l"/>
            <a:r>
              <a:rPr lang="en-US" sz="4000" b="0" i="0" dirty="0">
                <a:solidFill>
                  <a:schemeClr val="tx1"/>
                </a:solidFill>
                <a:effectLst/>
                <a:latin typeface="Source Sans Pro Web"/>
              </a:rPr>
              <a:t>The mine operator engaged in a practice of violating the depth of cut requirements in the approved ventilation plan and the approved roof control plan.  The approved roof control plan states that the maximum depth of cut, beyond the last row of permanent roof support, is 30 feet.  Investigators measured the depth of the cut in the No. 1 entry to be 60 feet.  The victim had traveled approximately four feet </a:t>
            </a:r>
            <a:r>
              <a:rPr lang="en-US" sz="4000" b="0" i="0" dirty="0" err="1">
                <a:solidFill>
                  <a:schemeClr val="tx1"/>
                </a:solidFill>
                <a:effectLst/>
                <a:latin typeface="Source Sans Pro Web"/>
              </a:rPr>
              <a:t>inby</a:t>
            </a:r>
            <a:r>
              <a:rPr lang="en-US" sz="4000" b="0" i="0" dirty="0">
                <a:solidFill>
                  <a:schemeClr val="tx1"/>
                </a:solidFill>
                <a:effectLst/>
                <a:latin typeface="Source Sans Pro Web"/>
              </a:rPr>
              <a:t> permanent roof support (roof bolts) when he was struck by the fallen rock.  The length of the CMM is 26 feet.  Therefore, the maximum cut depth is indicated when the bumper of the CMM is four feet </a:t>
            </a:r>
            <a:r>
              <a:rPr lang="en-US" sz="4000" b="0" i="0" dirty="0" err="1">
                <a:solidFill>
                  <a:schemeClr val="tx1"/>
                </a:solidFill>
                <a:effectLst/>
                <a:latin typeface="Source Sans Pro Web"/>
              </a:rPr>
              <a:t>inby</a:t>
            </a:r>
            <a:r>
              <a:rPr lang="en-US" sz="4000" b="0" i="0" dirty="0">
                <a:solidFill>
                  <a:schemeClr val="tx1"/>
                </a:solidFill>
                <a:effectLst/>
                <a:latin typeface="Source Sans Pro Web"/>
              </a:rPr>
              <a:t> the last row of bolts.  If the bumper of the CMM is more than four feet </a:t>
            </a:r>
            <a:r>
              <a:rPr lang="en-US" sz="4000" b="0" i="0" dirty="0" err="1">
                <a:solidFill>
                  <a:schemeClr val="tx1"/>
                </a:solidFill>
                <a:effectLst/>
                <a:latin typeface="Source Sans Pro Web"/>
              </a:rPr>
              <a:t>inby</a:t>
            </a:r>
            <a:r>
              <a:rPr lang="en-US" sz="4000" b="0" i="0" dirty="0">
                <a:solidFill>
                  <a:schemeClr val="tx1"/>
                </a:solidFill>
                <a:effectLst/>
                <a:latin typeface="Source Sans Pro Web"/>
              </a:rPr>
              <a:t> the last row of bolts, the cut depth is greater than 30 feet.</a:t>
            </a:r>
          </a:p>
          <a:p>
            <a:endParaRPr lang="en-US" dirty="0"/>
          </a:p>
        </p:txBody>
      </p:sp>
    </p:spTree>
    <p:extLst>
      <p:ext uri="{BB962C8B-B14F-4D97-AF65-F5344CB8AC3E}">
        <p14:creationId xmlns:p14="http://schemas.microsoft.com/office/powerpoint/2010/main" val="349103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47893-2537-6D95-D06D-9431213D9005}"/>
              </a:ext>
            </a:extLst>
          </p:cNvPr>
          <p:cNvSpPr>
            <a:spLocks noGrp="1"/>
          </p:cNvSpPr>
          <p:nvPr>
            <p:ph idx="1"/>
          </p:nvPr>
        </p:nvSpPr>
        <p:spPr>
          <a:xfrm>
            <a:off x="702779" y="695733"/>
            <a:ext cx="10233800" cy="4351338"/>
          </a:xfrm>
        </p:spPr>
        <p:txBody>
          <a:bodyPr>
            <a:normAutofit/>
          </a:bodyPr>
          <a:lstStyle/>
          <a:p>
            <a:pPr marL="0" indent="0" algn="l">
              <a:buNone/>
            </a:pPr>
            <a:r>
              <a:rPr lang="en-US" sz="3900" b="1" i="0" dirty="0">
                <a:solidFill>
                  <a:schemeClr val="tx1"/>
                </a:solidFill>
                <a:effectLst/>
                <a:latin typeface="Merriweather" panose="00000500000000000000" pitchFamily="2" charset="0"/>
              </a:rPr>
              <a:t>CONCLUSION</a:t>
            </a:r>
          </a:p>
          <a:p>
            <a:pPr marL="0" indent="0" algn="l">
              <a:buNone/>
            </a:pPr>
            <a:endParaRPr lang="en-US" sz="3900" b="1" i="0" dirty="0">
              <a:solidFill>
                <a:schemeClr val="tx1"/>
              </a:solidFill>
              <a:effectLst/>
              <a:latin typeface="Merriweather" panose="00000500000000000000" pitchFamily="2" charset="0"/>
            </a:endParaRPr>
          </a:p>
          <a:p>
            <a:pPr algn="l"/>
            <a:r>
              <a:rPr lang="en-US" sz="1900" b="0" i="0" dirty="0">
                <a:solidFill>
                  <a:schemeClr val="tx1"/>
                </a:solidFill>
                <a:effectLst/>
                <a:latin typeface="Source Sans Pro Web"/>
              </a:rPr>
              <a:t>On May 14, 2021, at approximately 12:45 p.m., 32-year-old continuous mining machine operator with approximately 11 years of mining experience, died when a portion of the mine roof fell on him.  The accident occurred as he was operating the continuous mining machine (CMM) by remote control while he was under unsupported roof.</a:t>
            </a:r>
          </a:p>
          <a:p>
            <a:pPr algn="l"/>
            <a:r>
              <a:rPr lang="en-US" sz="1900" b="0" i="0" dirty="0">
                <a:solidFill>
                  <a:schemeClr val="tx1"/>
                </a:solidFill>
                <a:effectLst/>
                <a:latin typeface="Source Sans Pro Web"/>
              </a:rPr>
              <a:t>The accident occurred because the mine operator:  1) had a practice of exceeding the maximum depth of cut requirements specified in the approved roof control and ventilation plans, 2) did not install unsupported roof warning signs or streamers, and 3) allowed the CMM operator to travel and work under unsupported roof</a:t>
            </a:r>
          </a:p>
          <a:p>
            <a:endParaRPr lang="en-US" dirty="0"/>
          </a:p>
        </p:txBody>
      </p:sp>
    </p:spTree>
    <p:extLst>
      <p:ext uri="{BB962C8B-B14F-4D97-AF65-F5344CB8AC3E}">
        <p14:creationId xmlns:p14="http://schemas.microsoft.com/office/powerpoint/2010/main" val="42608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4FEE7-0E64-0630-E145-3DBECF4069CF}"/>
              </a:ext>
            </a:extLst>
          </p:cNvPr>
          <p:cNvSpPr>
            <a:spLocks noGrp="1"/>
          </p:cNvSpPr>
          <p:nvPr>
            <p:ph idx="1"/>
          </p:nvPr>
        </p:nvSpPr>
        <p:spPr>
          <a:xfrm>
            <a:off x="807650" y="808198"/>
            <a:ext cx="10508050" cy="5263990"/>
          </a:xfrm>
        </p:spPr>
        <p:txBody>
          <a:bodyPr>
            <a:normAutofit/>
          </a:bodyPr>
          <a:lstStyle/>
          <a:p>
            <a:pPr marL="0" indent="0" algn="l">
              <a:buNone/>
            </a:pPr>
            <a:r>
              <a:rPr lang="en-US" sz="3200" b="1" i="0" dirty="0">
                <a:solidFill>
                  <a:schemeClr val="tx1"/>
                </a:solidFill>
                <a:effectLst/>
                <a:latin typeface="Merriweather" panose="00000500000000000000" pitchFamily="2" charset="0"/>
              </a:rPr>
              <a:t>ROOT CAUSE ANALYSIS</a:t>
            </a:r>
          </a:p>
          <a:p>
            <a:pPr marL="0" indent="0" algn="l">
              <a:buNone/>
            </a:pPr>
            <a:endParaRPr lang="en-US" sz="3200" b="1" i="0" dirty="0">
              <a:solidFill>
                <a:schemeClr val="tx1"/>
              </a:solidFill>
              <a:effectLst/>
              <a:latin typeface="Merriweather" panose="00000500000000000000" pitchFamily="2" charset="0"/>
            </a:endParaRPr>
          </a:p>
          <a:p>
            <a:pPr algn="l"/>
            <a:r>
              <a:rPr lang="en-US" sz="1800" b="0" i="0" dirty="0">
                <a:solidFill>
                  <a:schemeClr val="tx1"/>
                </a:solidFill>
                <a:effectLst/>
                <a:latin typeface="Source Sans Pro Web"/>
              </a:rPr>
              <a:t>The accident investigation team conducted an analysis to identify the underlying cause of the accident.  The team identified several root causes, and the mine operator implemented the corresponding corrective actions to prevent a recurrence.</a:t>
            </a:r>
          </a:p>
          <a:p>
            <a:pPr algn="l"/>
            <a:r>
              <a:rPr lang="en-US" sz="1800" b="0" i="0" u="sng" dirty="0">
                <a:solidFill>
                  <a:schemeClr val="tx1"/>
                </a:solidFill>
                <a:effectLst/>
                <a:latin typeface="Source Sans Pro Web"/>
              </a:rPr>
              <a:t>Root Causes</a:t>
            </a:r>
            <a:r>
              <a:rPr lang="en-US" sz="1800" b="0" i="0" dirty="0">
                <a:solidFill>
                  <a:schemeClr val="tx1"/>
                </a:solidFill>
                <a:effectLst/>
                <a:latin typeface="Source Sans Pro Web"/>
              </a:rPr>
              <a:t>:  The mine operator 1) had a practice of exceeding the maximum depth of cut requirements specified in the approved roof control and ventilation plans, 2) did not install unsupported roof warning signs or streamers, and 3) allowed the CMM operator to travel and work under unsupported roof.</a:t>
            </a:r>
          </a:p>
          <a:p>
            <a:pPr algn="l"/>
            <a:r>
              <a:rPr lang="en-US" sz="1800" b="0" i="0" u="sng" dirty="0">
                <a:solidFill>
                  <a:schemeClr val="tx1"/>
                </a:solidFill>
                <a:effectLst/>
                <a:latin typeface="Source Sans Pro Web"/>
              </a:rPr>
              <a:t>Corrective Actions</a:t>
            </a:r>
            <a:r>
              <a:rPr lang="en-US" sz="1800" b="0" i="0" dirty="0">
                <a:solidFill>
                  <a:schemeClr val="tx1"/>
                </a:solidFill>
                <a:effectLst/>
                <a:latin typeface="Source Sans Pro Web"/>
              </a:rPr>
              <a:t>:</a:t>
            </a:r>
            <a:r>
              <a:rPr lang="en-US" sz="1800" b="0" i="1" dirty="0">
                <a:solidFill>
                  <a:schemeClr val="tx1"/>
                </a:solidFill>
                <a:effectLst/>
                <a:latin typeface="Source Sans Pro Web"/>
              </a:rPr>
              <a:t>  </a:t>
            </a:r>
            <a:r>
              <a:rPr lang="en-US" sz="1800" b="0" dirty="0">
                <a:solidFill>
                  <a:schemeClr val="tx1"/>
                </a:solidFill>
                <a:effectLst/>
                <a:latin typeface="Source Sans Pro Web"/>
              </a:rPr>
              <a:t>The mine </a:t>
            </a:r>
            <a:r>
              <a:rPr lang="en-US" sz="1800" b="0" i="0" dirty="0">
                <a:solidFill>
                  <a:schemeClr val="tx1"/>
                </a:solidFill>
                <a:effectLst/>
                <a:latin typeface="Source Sans Pro Web"/>
              </a:rPr>
              <a:t>operator retrained all supervisors and miners on the hazards of mining beyond the allowed depth of cut, the hazards of working and traveling into areas of unsupported roof, and how to properly hang warning signs and streamers to identify areas of unsupported roof.</a:t>
            </a:r>
          </a:p>
          <a:p>
            <a:endParaRPr lang="en-US" dirty="0"/>
          </a:p>
        </p:txBody>
      </p:sp>
    </p:spTree>
    <p:extLst>
      <p:ext uri="{BB962C8B-B14F-4D97-AF65-F5344CB8AC3E}">
        <p14:creationId xmlns:p14="http://schemas.microsoft.com/office/powerpoint/2010/main" val="156862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84C4F-2646-375B-9B17-D03B1243FD2C}"/>
              </a:ext>
            </a:extLst>
          </p:cNvPr>
          <p:cNvSpPr>
            <a:spLocks noGrp="1"/>
          </p:cNvSpPr>
          <p:nvPr>
            <p:ph idx="1"/>
          </p:nvPr>
        </p:nvSpPr>
        <p:spPr>
          <a:xfrm>
            <a:off x="414338" y="798381"/>
            <a:ext cx="11052368" cy="5261237"/>
          </a:xfrm>
        </p:spPr>
        <p:txBody>
          <a:bodyPr>
            <a:normAutofit/>
          </a:bodyPr>
          <a:lstStyle/>
          <a:p>
            <a:pPr marL="0" indent="0" algn="l">
              <a:buNone/>
            </a:pPr>
            <a:r>
              <a:rPr lang="en-US" sz="3800" b="1" i="0" dirty="0">
                <a:solidFill>
                  <a:schemeClr val="tx1"/>
                </a:solidFill>
                <a:effectLst/>
                <a:latin typeface="Merriweather" panose="00000500000000000000" pitchFamily="2" charset="0"/>
              </a:rPr>
              <a:t>Best Practices</a:t>
            </a:r>
          </a:p>
          <a:p>
            <a:pPr marL="0" indent="0" algn="l">
              <a:buNone/>
            </a:pPr>
            <a:endParaRPr lang="en-US" sz="2100" b="1" i="0" dirty="0">
              <a:solidFill>
                <a:schemeClr val="tx1"/>
              </a:solidFill>
              <a:effectLst/>
              <a:latin typeface="Merriweather" panose="00000500000000000000" pitchFamily="2" charset="0"/>
            </a:endParaRPr>
          </a:p>
          <a:p>
            <a:pPr algn="l" fontAlgn="t">
              <a:buFont typeface="Arial" panose="020B0604020202020204" pitchFamily="34" charset="0"/>
              <a:buChar char="•"/>
            </a:pPr>
            <a:r>
              <a:rPr lang="en-US" sz="1800" b="1" i="0" dirty="0">
                <a:solidFill>
                  <a:schemeClr val="tx1"/>
                </a:solidFill>
                <a:effectLst/>
                <a:latin typeface="Source Sans Pro Web"/>
              </a:rPr>
              <a:t>Never work or travel under unsupported roof.  </a:t>
            </a:r>
            <a:endParaRPr lang="en-US" sz="1800" b="0" i="0" dirty="0">
              <a:solidFill>
                <a:schemeClr val="tx1"/>
              </a:solidFill>
              <a:effectLst/>
              <a:latin typeface="Source Sans Pro Web"/>
            </a:endParaRPr>
          </a:p>
          <a:p>
            <a:pPr algn="l" fontAlgn="t">
              <a:buFont typeface="Arial" panose="020B0604020202020204" pitchFamily="34" charset="0"/>
              <a:buChar char="•"/>
            </a:pPr>
            <a:r>
              <a:rPr lang="en-US" sz="1800" b="1" i="0" dirty="0">
                <a:solidFill>
                  <a:schemeClr val="tx1"/>
                </a:solidFill>
                <a:effectLst/>
                <a:latin typeface="Source Sans Pro Web"/>
              </a:rPr>
              <a:t>Thoroughly examine the roof, face and ribs </a:t>
            </a:r>
            <a:r>
              <a:rPr lang="en-US" sz="1800" b="0" i="0" dirty="0">
                <a:solidFill>
                  <a:schemeClr val="tx1"/>
                </a:solidFill>
                <a:effectLst/>
                <a:latin typeface="Source Sans Pro Web"/>
              </a:rPr>
              <a:t>where people will be working and traveling, including sound and vibration testing.</a:t>
            </a:r>
          </a:p>
          <a:p>
            <a:pPr algn="l" fontAlgn="t">
              <a:buFont typeface="Arial" panose="020B0604020202020204" pitchFamily="34" charset="0"/>
              <a:buChar char="•"/>
            </a:pPr>
            <a:r>
              <a:rPr lang="en-US" sz="1800" b="1" i="0" dirty="0">
                <a:solidFill>
                  <a:schemeClr val="tx1"/>
                </a:solidFill>
                <a:effectLst/>
                <a:latin typeface="Source Sans Pro Web"/>
              </a:rPr>
              <a:t>Scale loose roof and ribs from a safe location. </a:t>
            </a:r>
            <a:r>
              <a:rPr lang="en-US" sz="1800" b="0" i="0" dirty="0">
                <a:solidFill>
                  <a:schemeClr val="tx1"/>
                </a:solidFill>
                <a:effectLst/>
                <a:latin typeface="Source Sans Pro Web"/>
              </a:rPr>
              <a:t>Prevent access to unsupported and hazardous areas until appropriate corrective measures can be taken.</a:t>
            </a:r>
          </a:p>
          <a:p>
            <a:pPr algn="l" fontAlgn="t">
              <a:buFont typeface="Arial" panose="020B0604020202020204" pitchFamily="34" charset="0"/>
              <a:buChar char="•"/>
            </a:pPr>
            <a:r>
              <a:rPr lang="en-US" sz="1800" b="1" i="0" dirty="0">
                <a:solidFill>
                  <a:schemeClr val="tx1"/>
                </a:solidFill>
                <a:effectLst/>
                <a:latin typeface="Source Sans Pro Web"/>
              </a:rPr>
              <a:t>Follow the approved roof control plan </a:t>
            </a:r>
            <a:r>
              <a:rPr lang="en-US" sz="1800" b="0" i="0" dirty="0">
                <a:solidFill>
                  <a:schemeClr val="tx1"/>
                </a:solidFill>
                <a:effectLst/>
                <a:latin typeface="Source Sans Pro Web"/>
              </a:rPr>
              <a:t>and provide additional support when cracks or other abnormalities are detected. Never exceed the maximum cut depth specified in the approved roof control plan.</a:t>
            </a:r>
          </a:p>
          <a:p>
            <a:pPr algn="l" fontAlgn="t">
              <a:buFont typeface="Arial" panose="020B0604020202020204" pitchFamily="34" charset="0"/>
              <a:buChar char="•"/>
            </a:pPr>
            <a:r>
              <a:rPr lang="en-US" sz="1800" b="1" i="0" dirty="0">
                <a:solidFill>
                  <a:schemeClr val="tx1"/>
                </a:solidFill>
                <a:effectLst/>
                <a:latin typeface="Source Sans Pro Web"/>
              </a:rPr>
              <a:t>Mark the second to last row of bolts with reflective material </a:t>
            </a:r>
            <a:r>
              <a:rPr lang="en-US" sz="1800" b="0" i="0" dirty="0">
                <a:solidFill>
                  <a:schemeClr val="tx1"/>
                </a:solidFill>
                <a:effectLst/>
                <a:latin typeface="Source Sans Pro Web"/>
              </a:rPr>
              <a:t>and train miners not to travel </a:t>
            </a:r>
            <a:r>
              <a:rPr lang="en-US" sz="1800" b="0" i="0" dirty="0" err="1">
                <a:solidFill>
                  <a:schemeClr val="tx1"/>
                </a:solidFill>
                <a:effectLst/>
                <a:latin typeface="Source Sans Pro Web"/>
              </a:rPr>
              <a:t>inby</a:t>
            </a:r>
            <a:r>
              <a:rPr lang="en-US" sz="1800" b="0" i="0" dirty="0">
                <a:solidFill>
                  <a:schemeClr val="tx1"/>
                </a:solidFill>
                <a:effectLst/>
                <a:latin typeface="Source Sans Pro Web"/>
              </a:rPr>
              <a:t> this location.</a:t>
            </a:r>
          </a:p>
          <a:p>
            <a:pPr algn="l" fontAlgn="t">
              <a:buFont typeface="Arial" panose="020B0604020202020204" pitchFamily="34" charset="0"/>
              <a:buChar char="•"/>
            </a:pPr>
            <a:r>
              <a:rPr lang="en-US" sz="1800" b="1" i="0" dirty="0">
                <a:solidFill>
                  <a:schemeClr val="tx1"/>
                </a:solidFill>
                <a:effectLst/>
                <a:latin typeface="Source Sans Pro Web"/>
              </a:rPr>
              <a:t>Train miners </a:t>
            </a:r>
            <a:r>
              <a:rPr lang="en-US" sz="1800" b="0" i="0" dirty="0">
                <a:solidFill>
                  <a:schemeClr val="tx1"/>
                </a:solidFill>
                <a:effectLst/>
                <a:latin typeface="Source Sans Pro Web"/>
              </a:rPr>
              <a:t>to identify hazards from the roof, face and ribs.</a:t>
            </a:r>
          </a:p>
          <a:p>
            <a:endParaRPr lang="en-US" dirty="0"/>
          </a:p>
        </p:txBody>
      </p:sp>
    </p:spTree>
    <p:extLst>
      <p:ext uri="{BB962C8B-B14F-4D97-AF65-F5344CB8AC3E}">
        <p14:creationId xmlns:p14="http://schemas.microsoft.com/office/powerpoint/2010/main" val="2832226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AC2FA7-DA2D-4C04-D955-6F8C2C9B743D}"/>
              </a:ext>
            </a:extLst>
          </p:cNvPr>
          <p:cNvSpPr txBox="1"/>
          <p:nvPr/>
        </p:nvSpPr>
        <p:spPr>
          <a:xfrm>
            <a:off x="5248656" y="321733"/>
            <a:ext cx="6105144" cy="132450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i="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latin typeface="+mj-lt"/>
                <a:ea typeface="+mj-ea"/>
                <a:cs typeface="+mj-cs"/>
              </a:rPr>
              <a:t>September 1, 2022 Fatality</a:t>
            </a:r>
          </a:p>
        </p:txBody>
      </p:sp>
      <p:pic>
        <p:nvPicPr>
          <p:cNvPr id="6146" name="Picture 2">
            <a:extLst>
              <a:ext uri="{FF2B5EF4-FFF2-40B4-BE49-F238E27FC236}">
                <a16:creationId xmlns:a16="http://schemas.microsoft.com/office/drawing/2014/main" id="{4555BA94-B725-5480-0021-92D9D0BF68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6009" y="985906"/>
            <a:ext cx="3818287" cy="48486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0B2A168-8625-03D3-A3FE-47014ABC073F}"/>
              </a:ext>
            </a:extLst>
          </p:cNvPr>
          <p:cNvSpPr>
            <a:spLocks noGrp="1"/>
          </p:cNvSpPr>
          <p:nvPr>
            <p:ph idx="1"/>
          </p:nvPr>
        </p:nvSpPr>
        <p:spPr>
          <a:xfrm>
            <a:off x="5248656" y="2327276"/>
            <a:ext cx="6105145" cy="4530724"/>
          </a:xfrm>
        </p:spPr>
        <p:txBody>
          <a:bodyPr vert="horz" lIns="91440" tIns="45720" rIns="91440" bIns="45720" rtlCol="0">
            <a:normAutofit/>
          </a:bodyPr>
          <a:lstStyle/>
          <a:p>
            <a:pPr marL="0"/>
            <a:r>
              <a:rPr lang="en-US" sz="2400" b="0" i="0" dirty="0">
                <a:gradFill>
                  <a:gsLst>
                    <a:gs pos="34000">
                      <a:schemeClr val="tx1">
                        <a:lumMod val="93000"/>
                      </a:schemeClr>
                    </a:gs>
                    <a:gs pos="0">
                      <a:schemeClr val="bg1">
                        <a:lumMod val="25000"/>
                        <a:lumOff val="75000"/>
                      </a:schemeClr>
                    </a:gs>
                    <a:gs pos="100000">
                      <a:schemeClr val="tx1"/>
                    </a:gs>
                  </a:gsLst>
                  <a:lin ang="4800000" scaled="0"/>
                </a:gradFill>
                <a:effectLst/>
              </a:rPr>
              <a:t>MINE FATALITY – On September 1, 2022, a roof bolter was electrocuted when he contacted a metal hook that became energized after it penetrated the 480-volt cable that supplied electrical power to a roof bolting machine.</a:t>
            </a:r>
            <a:endParaRPr lang="en-US" sz="2400" dirty="0">
              <a:gradFill>
                <a:gsLst>
                  <a:gs pos="34000">
                    <a:schemeClr val="tx1">
                      <a:lumMod val="93000"/>
                    </a:schemeClr>
                  </a:gs>
                  <a:gs pos="0">
                    <a:schemeClr val="bg1">
                      <a:lumMod val="25000"/>
                      <a:lumOff val="75000"/>
                    </a:schemeClr>
                  </a:gs>
                  <a:gs pos="100000">
                    <a:schemeClr val="tx1"/>
                  </a:gs>
                </a:gsLst>
                <a:lin ang="4800000" scaled="0"/>
              </a:gradFill>
            </a:endParaRPr>
          </a:p>
        </p:txBody>
      </p:sp>
      <p:sp>
        <p:nvSpPr>
          <p:cNvPr id="3" name="TextBox 2">
            <a:extLst>
              <a:ext uri="{FF2B5EF4-FFF2-40B4-BE49-F238E27FC236}">
                <a16:creationId xmlns:a16="http://schemas.microsoft.com/office/drawing/2014/main" id="{A485DAE5-2190-6711-AAD5-AADD66FF202A}"/>
              </a:ext>
            </a:extLst>
          </p:cNvPr>
          <p:cNvSpPr txBox="1"/>
          <p:nvPr/>
        </p:nvSpPr>
        <p:spPr>
          <a:xfrm>
            <a:off x="5664666" y="1461573"/>
            <a:ext cx="6094602" cy="369332"/>
          </a:xfrm>
          <a:prstGeom prst="rect">
            <a:avLst/>
          </a:prstGeom>
          <a:noFill/>
        </p:spPr>
        <p:txBody>
          <a:bodyPr wrap="square">
            <a:spAutoFit/>
          </a:bodyPr>
          <a:lstStyle/>
          <a:p>
            <a:r>
              <a:rPr lang="en-US" b="0" i="0" dirty="0">
                <a:effectLst/>
                <a:latin typeface="Source Sans Pro Web"/>
              </a:rPr>
              <a:t>Location: Kanawha, West Virginia</a:t>
            </a:r>
            <a:endParaRPr lang="en-US" dirty="0"/>
          </a:p>
        </p:txBody>
      </p:sp>
    </p:spTree>
    <p:extLst>
      <p:ext uri="{BB962C8B-B14F-4D97-AF65-F5344CB8AC3E}">
        <p14:creationId xmlns:p14="http://schemas.microsoft.com/office/powerpoint/2010/main" val="399069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56B4-BE9B-52C1-912D-6CC3F2C6C341}"/>
              </a:ext>
            </a:extLst>
          </p:cNvPr>
          <p:cNvSpPr>
            <a:spLocks noGrp="1"/>
          </p:cNvSpPr>
          <p:nvPr>
            <p:ph idx="1"/>
          </p:nvPr>
        </p:nvSpPr>
        <p:spPr>
          <a:xfrm>
            <a:off x="562062" y="503339"/>
            <a:ext cx="10791738" cy="5673624"/>
          </a:xfrm>
        </p:spPr>
        <p:txBody>
          <a:bodyPr>
            <a:normAutofit fontScale="77500" lnSpcReduction="20000"/>
          </a:bodyPr>
          <a:lstStyle/>
          <a:p>
            <a:pPr marL="0" indent="0" algn="l">
              <a:buNone/>
            </a:pPr>
            <a:r>
              <a:rPr lang="en-US" sz="3300" b="1" i="0" dirty="0">
                <a:solidFill>
                  <a:schemeClr val="tx1"/>
                </a:solidFill>
                <a:effectLst/>
                <a:latin typeface="Merriweather" panose="00000500000000000000" pitchFamily="2" charset="0"/>
              </a:rPr>
              <a:t>DISCUSSION</a:t>
            </a:r>
          </a:p>
          <a:p>
            <a:pPr algn="l"/>
            <a:r>
              <a:rPr lang="en-US" b="1" i="0" dirty="0">
                <a:solidFill>
                  <a:schemeClr val="tx1"/>
                </a:solidFill>
                <a:effectLst/>
                <a:latin typeface="Merriweather" panose="00000500000000000000" pitchFamily="2" charset="0"/>
              </a:rPr>
              <a:t>Equipment Involved</a:t>
            </a:r>
          </a:p>
          <a:p>
            <a:pPr algn="l"/>
            <a:r>
              <a:rPr lang="en-US" b="0" i="0" dirty="0">
                <a:solidFill>
                  <a:schemeClr val="tx1"/>
                </a:solidFill>
                <a:effectLst/>
                <a:latin typeface="Source Sans Pro Web"/>
              </a:rPr>
              <a:t>The No. 709 locomotive involved in the accident was a Brookville 12-Ton Locomotive Model 1260B.  Investigators tested the No. 709 locomotive and found no defects that contributed to the accident.  The roof bolting machine involved in the accident was a Fletcher DDR-13-A Roof Bolter.  Investigators tested the roof bolting machine and found no defects that contributed to the accident.  </a:t>
            </a:r>
          </a:p>
          <a:p>
            <a:pPr algn="l"/>
            <a:r>
              <a:rPr lang="en-US" b="0" i="0" dirty="0">
                <a:solidFill>
                  <a:schemeClr val="tx1"/>
                </a:solidFill>
                <a:effectLst/>
                <a:latin typeface="Source Sans Pro Web"/>
              </a:rPr>
              <a:t>The trailing cable supplying power to the roof bolting machine was a Tiger Brand No. 2 GGC 480-Volt Cable.  Investigators examined all 700 feet of the trailing cable and found no other damaged areas besides that caused by the metal S-hook.  The metal S-hook punctured the trailing cable’s outer jacket and inner conductor insulation of the red phase lead, which contributed to the accident (see Appendix C).  Cable pull straps were available for use at the time of the accident, however, these straps were not used. Investigators determined that the red phase lead was energized with 290 volts, phase to ground (voltage measured between a phase lead and the neutral ground), at the time of the accident. </a:t>
            </a:r>
          </a:p>
          <a:p>
            <a:pPr algn="l"/>
            <a:r>
              <a:rPr lang="en-US" b="0" i="0" dirty="0">
                <a:solidFill>
                  <a:schemeClr val="tx1"/>
                </a:solidFill>
                <a:effectLst/>
                <a:latin typeface="Source Sans Pro Web"/>
              </a:rPr>
              <a:t>Investigators also tested the entirety of the electrical circuit, originating at the No. 2 belt line power center through the No. 3 distribution box to the No. 6 distribution box, which was powering the roof bolting machine.  They found no defects in the electrical circuit that contributed to the accident.</a:t>
            </a:r>
          </a:p>
          <a:p>
            <a:endParaRPr lang="en-US" dirty="0"/>
          </a:p>
        </p:txBody>
      </p:sp>
    </p:spTree>
    <p:extLst>
      <p:ext uri="{BB962C8B-B14F-4D97-AF65-F5344CB8AC3E}">
        <p14:creationId xmlns:p14="http://schemas.microsoft.com/office/powerpoint/2010/main" val="589664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5A5B44-34F1-3D34-5105-2943A84D1CC4}"/>
              </a:ext>
            </a:extLst>
          </p:cNvPr>
          <p:cNvSpPr>
            <a:spLocks noGrp="1"/>
          </p:cNvSpPr>
          <p:nvPr>
            <p:ph idx="1"/>
          </p:nvPr>
        </p:nvSpPr>
        <p:spPr>
          <a:xfrm>
            <a:off x="979100" y="1112561"/>
            <a:ext cx="10233800" cy="4351338"/>
          </a:xfrm>
        </p:spPr>
        <p:txBody>
          <a:bodyPr/>
          <a:lstStyle/>
          <a:p>
            <a:pPr marL="0" indent="0" algn="l">
              <a:buNone/>
            </a:pPr>
            <a:r>
              <a:rPr lang="en-US" b="1" i="0" dirty="0">
                <a:solidFill>
                  <a:schemeClr val="tx1"/>
                </a:solidFill>
                <a:effectLst/>
                <a:latin typeface="Merriweather" panose="00000500000000000000" pitchFamily="2" charset="0"/>
              </a:rPr>
              <a:t>CONCLUSION</a:t>
            </a:r>
          </a:p>
          <a:p>
            <a:pPr algn="l"/>
            <a:r>
              <a:rPr lang="en-US" b="0" i="0" dirty="0">
                <a:solidFill>
                  <a:schemeClr val="tx1"/>
                </a:solidFill>
                <a:effectLst/>
                <a:latin typeface="Source Sans Pro Web"/>
              </a:rPr>
              <a:t>On September 1, 2022, at approximately 4:40 p.m., a 33 year-old roof bolter with approximately 12 years of mining experience, was fatally injured when he contacted an energized 480-volt trailing cable.  </a:t>
            </a:r>
          </a:p>
          <a:p>
            <a:pPr algn="l"/>
            <a:r>
              <a:rPr lang="en-US" b="0" i="0" dirty="0">
                <a:solidFill>
                  <a:schemeClr val="tx1"/>
                </a:solidFill>
                <a:effectLst/>
                <a:latin typeface="Source Sans Pro Web"/>
              </a:rPr>
              <a:t>The accident occurred because the mine operator did not: 1) fully protect the roof bolting machine’s trailing cable, and 2) provide adequate task training for handling the roof bolting machine’s trailing cable.</a:t>
            </a:r>
          </a:p>
          <a:p>
            <a:endParaRPr lang="en-US" dirty="0"/>
          </a:p>
        </p:txBody>
      </p:sp>
    </p:spTree>
    <p:extLst>
      <p:ext uri="{BB962C8B-B14F-4D97-AF65-F5344CB8AC3E}">
        <p14:creationId xmlns:p14="http://schemas.microsoft.com/office/powerpoint/2010/main" val="2233871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ED3A6D-A688-7FB4-6E79-304D65A5E985}"/>
              </a:ext>
            </a:extLst>
          </p:cNvPr>
          <p:cNvSpPr>
            <a:spLocks noGrp="1"/>
          </p:cNvSpPr>
          <p:nvPr>
            <p:ph idx="1"/>
          </p:nvPr>
        </p:nvSpPr>
        <p:spPr>
          <a:xfrm>
            <a:off x="729842" y="1015068"/>
            <a:ext cx="10623958" cy="5161895"/>
          </a:xfrm>
        </p:spPr>
        <p:txBody>
          <a:bodyPr>
            <a:normAutofit fontScale="77500" lnSpcReduction="20000"/>
          </a:bodyPr>
          <a:lstStyle/>
          <a:p>
            <a:pPr marL="0" indent="0" algn="l">
              <a:buNone/>
            </a:pPr>
            <a:r>
              <a:rPr lang="en-US" b="1" i="0" dirty="0">
                <a:solidFill>
                  <a:schemeClr val="tx1"/>
                </a:solidFill>
                <a:effectLst/>
                <a:latin typeface="Merriweather" panose="00000500000000000000" pitchFamily="2" charset="0"/>
              </a:rPr>
              <a:t>ROOT CAUSE ANAYLISIS</a:t>
            </a:r>
          </a:p>
          <a:p>
            <a:pPr marL="0" indent="0" algn="l">
              <a:buNone/>
            </a:pPr>
            <a:endParaRPr lang="en-US" b="1" i="0" dirty="0">
              <a:solidFill>
                <a:schemeClr val="tx1"/>
              </a:solidFill>
              <a:effectLst/>
              <a:latin typeface="Merriweather" panose="00000500000000000000" pitchFamily="2" charset="0"/>
            </a:endParaRPr>
          </a:p>
          <a:p>
            <a:pPr algn="l"/>
            <a:r>
              <a:rPr lang="en-US" b="0" i="0" dirty="0">
                <a:solidFill>
                  <a:schemeClr val="tx1"/>
                </a:solidFill>
                <a:effectLst/>
                <a:latin typeface="Source Sans Pro Web"/>
              </a:rPr>
              <a:t>The accident investigation team conducted an analysis to identify the underlying causes of the accident.  The team identified the following root causes, and the mine operator implemented the corresponding corrective actions to prevent a recurrence.</a:t>
            </a:r>
          </a:p>
          <a:p>
            <a:pPr algn="l"/>
            <a:r>
              <a:rPr lang="en-US" b="0" i="0" dirty="0">
                <a:solidFill>
                  <a:schemeClr val="tx1"/>
                </a:solidFill>
                <a:effectLst/>
                <a:latin typeface="Source Sans Pro Web"/>
              </a:rPr>
              <a:t>1.    Root Cause:  The accident occurred because the mine operator did not fully protect the roof bolting machine’s trailing cable.</a:t>
            </a:r>
          </a:p>
          <a:p>
            <a:pPr algn="l"/>
            <a:r>
              <a:rPr lang="en-US" b="0" i="0" dirty="0">
                <a:solidFill>
                  <a:schemeClr val="tx1"/>
                </a:solidFill>
                <a:effectLst/>
                <a:latin typeface="Source Sans Pro Web"/>
              </a:rPr>
              <a:t>Corrective Action:  The mine operator developed and implemented a new written procedure for pulling trailing cables with a more suitable type of non-metallic pull rope, such as a cable pull strap, which fully protects the cable.  The mine operator trained all miners on this new procedure. </a:t>
            </a:r>
          </a:p>
          <a:p>
            <a:pPr algn="l"/>
            <a:r>
              <a:rPr lang="en-US" b="0" i="0" dirty="0">
                <a:solidFill>
                  <a:schemeClr val="tx1"/>
                </a:solidFill>
                <a:effectLst/>
                <a:latin typeface="Source Sans Pro Web"/>
              </a:rPr>
              <a:t>2.    Root Cause:  The mine operator did not provide adequate task training for handling the roof bolting machine’s trailing cable.</a:t>
            </a:r>
          </a:p>
          <a:p>
            <a:pPr algn="l"/>
            <a:r>
              <a:rPr lang="en-US" b="0" i="0" dirty="0">
                <a:solidFill>
                  <a:schemeClr val="tx1"/>
                </a:solidFill>
                <a:effectLst/>
                <a:latin typeface="Source Sans Pro Web"/>
              </a:rPr>
              <a:t>Corrective Action:  The mine operator revised their training plan to include the new written procedure for pulling trailing cables and will provide this training to all miners before they handle energized cables</a:t>
            </a:r>
          </a:p>
          <a:p>
            <a:endParaRPr lang="en-US" dirty="0"/>
          </a:p>
        </p:txBody>
      </p:sp>
    </p:spTree>
    <p:extLst>
      <p:ext uri="{BB962C8B-B14F-4D97-AF65-F5344CB8AC3E}">
        <p14:creationId xmlns:p14="http://schemas.microsoft.com/office/powerpoint/2010/main" val="674517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C062FB-9E02-EF7D-01BC-9B49B724EBFB}"/>
              </a:ext>
            </a:extLst>
          </p:cNvPr>
          <p:cNvSpPr>
            <a:spLocks noGrp="1"/>
          </p:cNvSpPr>
          <p:nvPr>
            <p:ph idx="1"/>
          </p:nvPr>
        </p:nvSpPr>
        <p:spPr/>
        <p:txBody>
          <a:bodyPr/>
          <a:lstStyle/>
          <a:p>
            <a:pPr marL="0" indent="0" algn="l">
              <a:buNone/>
            </a:pPr>
            <a:r>
              <a:rPr lang="en-US" b="1" i="0" dirty="0">
                <a:solidFill>
                  <a:schemeClr val="tx1"/>
                </a:solidFill>
                <a:effectLst/>
                <a:latin typeface="Merriweather" panose="00000500000000000000" pitchFamily="2" charset="0"/>
              </a:rPr>
              <a:t>Best Practices</a:t>
            </a:r>
          </a:p>
          <a:p>
            <a:pPr algn="l" fontAlgn="t">
              <a:buFont typeface="Arial" panose="020B0604020202020204" pitchFamily="34" charset="0"/>
              <a:buChar char="•"/>
            </a:pPr>
            <a:r>
              <a:rPr lang="en-US" b="0" i="0" dirty="0">
                <a:solidFill>
                  <a:schemeClr val="tx1"/>
                </a:solidFill>
                <a:effectLst/>
                <a:latin typeface="Source Sans Pro Web"/>
              </a:rPr>
              <a:t>Make sure miners use suitable, non-conductive ropes when pulling or handling electrical cables. </a:t>
            </a:r>
          </a:p>
          <a:p>
            <a:pPr algn="l" fontAlgn="t">
              <a:buFont typeface="Arial" panose="020B0604020202020204" pitchFamily="34" charset="0"/>
              <a:buChar char="•"/>
            </a:pPr>
            <a:r>
              <a:rPr lang="en-US" b="0" i="0" dirty="0">
                <a:solidFill>
                  <a:schemeClr val="tx1"/>
                </a:solidFill>
                <a:effectLst/>
                <a:latin typeface="Source Sans Pro Web"/>
              </a:rPr>
              <a:t>Never attach conductive parts, such as metallic hooks, to the portions of non-conductive ropes that contact electrical cables.</a:t>
            </a:r>
          </a:p>
          <a:p>
            <a:pPr algn="l" fontAlgn="t">
              <a:buFont typeface="Arial" panose="020B0604020202020204" pitchFamily="34" charset="0"/>
              <a:buChar char="•"/>
            </a:pPr>
            <a:r>
              <a:rPr lang="en-US" b="0" i="0" dirty="0">
                <a:solidFill>
                  <a:schemeClr val="tx1"/>
                </a:solidFill>
                <a:effectLst/>
                <a:latin typeface="Source Sans Pro Web"/>
              </a:rPr>
              <a:t>Make sure miners use proper Personal Protective Equipment when handling cables, such as insulated gloves</a:t>
            </a:r>
          </a:p>
          <a:p>
            <a:endParaRPr lang="en-US" dirty="0"/>
          </a:p>
        </p:txBody>
      </p:sp>
    </p:spTree>
    <p:extLst>
      <p:ext uri="{BB962C8B-B14F-4D97-AF65-F5344CB8AC3E}">
        <p14:creationId xmlns:p14="http://schemas.microsoft.com/office/powerpoint/2010/main" val="45869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2B184A-73CA-C985-7E96-FE597F041AEB}"/>
              </a:ext>
            </a:extLst>
          </p:cNvPr>
          <p:cNvSpPr txBox="1"/>
          <p:nvPr/>
        </p:nvSpPr>
        <p:spPr>
          <a:xfrm>
            <a:off x="838201" y="365125"/>
            <a:ext cx="3435625"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i="0">
                <a:gradFill flip="none" rotWithShape="1">
                  <a:gsLst>
                    <a:gs pos="28000">
                      <a:srgbClr val="EDEDED"/>
                    </a:gs>
                    <a:gs pos="0">
                      <a:srgbClr val="BFBFBF"/>
                    </a:gs>
                    <a:gs pos="100000">
                      <a:srgbClr val="FFFFFF"/>
                    </a:gs>
                  </a:gsLst>
                  <a:lin ang="4800000" scaled="0"/>
                  <a:tileRect/>
                </a:gradFill>
                <a:effectLst/>
                <a:latin typeface="+mj-lt"/>
                <a:ea typeface="+mj-ea"/>
                <a:cs typeface="+mj-cs"/>
              </a:rPr>
              <a:t>March 2, 2022 Fatality</a:t>
            </a:r>
          </a:p>
        </p:txBody>
      </p:sp>
      <p:sp>
        <p:nvSpPr>
          <p:cNvPr id="4" name="Content Placeholder 3">
            <a:extLst>
              <a:ext uri="{FF2B5EF4-FFF2-40B4-BE49-F238E27FC236}">
                <a16:creationId xmlns:a16="http://schemas.microsoft.com/office/drawing/2014/main" id="{0A4A3524-B8C3-76CB-E926-75532875DAA7}"/>
              </a:ext>
            </a:extLst>
          </p:cNvPr>
          <p:cNvSpPr>
            <a:spLocks noGrp="1"/>
          </p:cNvSpPr>
          <p:nvPr>
            <p:ph idx="1"/>
          </p:nvPr>
        </p:nvSpPr>
        <p:spPr>
          <a:xfrm>
            <a:off x="666974" y="1825625"/>
            <a:ext cx="3606853" cy="4351338"/>
          </a:xfrm>
        </p:spPr>
        <p:txBody>
          <a:bodyPr vert="horz" lIns="91440" tIns="45720" rIns="91440" bIns="45720" rtlCol="0">
            <a:normAutofit/>
          </a:bodyPr>
          <a:lstStyle/>
          <a:p>
            <a:pPr marL="0"/>
            <a:r>
              <a:rPr lang="en-US" sz="2000" b="0" i="0">
                <a:gradFill>
                  <a:gsLst>
                    <a:gs pos="34000">
                      <a:srgbClr val="EDEDED"/>
                    </a:gs>
                    <a:gs pos="0">
                      <a:srgbClr val="BFBFBF"/>
                    </a:gs>
                    <a:gs pos="100000">
                      <a:srgbClr val="FFFFFF"/>
                    </a:gs>
                  </a:gsLst>
                  <a:lin ang="4800000" scaled="0"/>
                </a:gradFill>
                <a:effectLst/>
              </a:rPr>
              <a:t>MINE FATALITY – On March 2, 2022, a miner was fatally injured when an overhang along the mine rib fell, striking the miner and pushing him against the canopy of a twin boom roof bolting machine.  The miner freed himself from the fall, but later died.</a:t>
            </a:r>
          </a:p>
          <a:p>
            <a:endParaRPr lang="en-US" sz="2000">
              <a:gradFill>
                <a:gsLst>
                  <a:gs pos="34000">
                    <a:srgbClr val="EDEDED"/>
                  </a:gs>
                  <a:gs pos="0">
                    <a:srgbClr val="BFBFBF"/>
                  </a:gs>
                  <a:gs pos="100000">
                    <a:srgbClr val="FFFFFF"/>
                  </a:gs>
                </a:gsLst>
                <a:lin ang="4800000" scaled="0"/>
              </a:gradFill>
            </a:endParaRPr>
          </a:p>
        </p:txBody>
      </p:sp>
      <p:pic>
        <p:nvPicPr>
          <p:cNvPr id="5" name="Picture 4">
            <a:extLst>
              <a:ext uri="{FF2B5EF4-FFF2-40B4-BE49-F238E27FC236}">
                <a16:creationId xmlns:a16="http://schemas.microsoft.com/office/drawing/2014/main" id="{538F8971-C21A-AD51-A322-5A480C49455B}"/>
              </a:ext>
            </a:extLst>
          </p:cNvPr>
          <p:cNvPicPr>
            <a:picLocks noChangeAspect="1"/>
          </p:cNvPicPr>
          <p:nvPr/>
        </p:nvPicPr>
        <p:blipFill>
          <a:blip r:embed="rId3"/>
          <a:stretch>
            <a:fillRect/>
          </a:stretch>
        </p:blipFill>
        <p:spPr>
          <a:xfrm>
            <a:off x="5274539" y="1676730"/>
            <a:ext cx="6314487" cy="3504540"/>
          </a:xfrm>
          <a:prstGeom prst="rect">
            <a:avLst/>
          </a:prstGeom>
        </p:spPr>
      </p:pic>
      <p:sp>
        <p:nvSpPr>
          <p:cNvPr id="2" name="TextBox 1">
            <a:extLst>
              <a:ext uri="{FF2B5EF4-FFF2-40B4-BE49-F238E27FC236}">
                <a16:creationId xmlns:a16="http://schemas.microsoft.com/office/drawing/2014/main" id="{C8F41720-E07F-52D8-840B-C351B7453D1C}"/>
              </a:ext>
            </a:extLst>
          </p:cNvPr>
          <p:cNvSpPr txBox="1"/>
          <p:nvPr/>
        </p:nvSpPr>
        <p:spPr>
          <a:xfrm>
            <a:off x="5721292" y="847288"/>
            <a:ext cx="4857225" cy="369332"/>
          </a:xfrm>
          <a:prstGeom prst="rect">
            <a:avLst/>
          </a:prstGeom>
          <a:noFill/>
        </p:spPr>
        <p:txBody>
          <a:bodyPr wrap="square" rtlCol="0">
            <a:spAutoFit/>
          </a:bodyPr>
          <a:lstStyle/>
          <a:p>
            <a:r>
              <a:rPr lang="en-US" b="1" i="0">
                <a:solidFill>
                  <a:srgbClr val="212121"/>
                </a:solidFill>
                <a:effectLst/>
                <a:latin typeface="Source Sans Pro Web"/>
              </a:rPr>
              <a:t>Location: </a:t>
            </a:r>
            <a:r>
              <a:rPr lang="en-US" b="0" i="0">
                <a:solidFill>
                  <a:srgbClr val="212121"/>
                </a:solidFill>
                <a:effectLst/>
                <a:latin typeface="Source Sans Pro Web"/>
              </a:rPr>
              <a:t>Somerset Pennsylvania</a:t>
            </a:r>
            <a:endParaRPr lang="en-US" dirty="0"/>
          </a:p>
        </p:txBody>
      </p:sp>
    </p:spTree>
    <p:extLst>
      <p:ext uri="{BB962C8B-B14F-4D97-AF65-F5344CB8AC3E}">
        <p14:creationId xmlns:p14="http://schemas.microsoft.com/office/powerpoint/2010/main" val="51149515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D5F9F9-7079-AAE0-302B-FE8B38B08B18}"/>
              </a:ext>
            </a:extLst>
          </p:cNvPr>
          <p:cNvPicPr>
            <a:picLocks noChangeAspect="1"/>
          </p:cNvPicPr>
          <p:nvPr/>
        </p:nvPicPr>
        <p:blipFill rotWithShape="1">
          <a:blip r:embed="rId3"/>
          <a:srcRect l="13969" r="3947" b="-2"/>
          <a:stretch/>
        </p:blipFill>
        <p:spPr>
          <a:xfrm>
            <a:off x="4636008" y="10"/>
            <a:ext cx="7555992" cy="6857990"/>
          </a:xfrm>
          <a:prstGeom prst="rect">
            <a:avLst/>
          </a:prstGeom>
        </p:spPr>
      </p:pic>
      <p:sp useBgFill="1">
        <p:nvSpPr>
          <p:cNvPr id="11" name="Rectangle 10">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D57A5-08CB-B383-9238-91001E3EE197}"/>
              </a:ext>
            </a:extLst>
          </p:cNvPr>
          <p:cNvSpPr>
            <a:spLocks noGrp="1"/>
          </p:cNvSpPr>
          <p:nvPr>
            <p:ph type="title"/>
          </p:nvPr>
        </p:nvSpPr>
        <p:spPr>
          <a:xfrm>
            <a:off x="838201" y="365125"/>
            <a:ext cx="3478160" cy="1325563"/>
          </a:xfrm>
        </p:spPr>
        <p:txBody>
          <a:bodyPr>
            <a:normAutofit/>
          </a:bodyPr>
          <a:lstStyle/>
          <a:p>
            <a:r>
              <a:rPr lang="en-US" sz="2800" b="1" i="0">
                <a:effectLst/>
                <a:latin typeface="Merriweather" panose="00000500000000000000" pitchFamily="2" charset="0"/>
              </a:rPr>
              <a:t>March 20, 2022 Fatality</a:t>
            </a:r>
            <a:br>
              <a:rPr lang="en-US" sz="2800" b="1" i="0">
                <a:effectLst/>
                <a:latin typeface="Merriweather" panose="00000500000000000000" pitchFamily="2" charset="0"/>
              </a:rPr>
            </a:br>
            <a:endParaRPr lang="en-US" sz="2800"/>
          </a:p>
        </p:txBody>
      </p:sp>
      <p:sp>
        <p:nvSpPr>
          <p:cNvPr id="3" name="Content Placeholder 2">
            <a:extLst>
              <a:ext uri="{FF2B5EF4-FFF2-40B4-BE49-F238E27FC236}">
                <a16:creationId xmlns:a16="http://schemas.microsoft.com/office/drawing/2014/main" id="{353414C1-F0C2-6C7C-AD4B-4DD4D14E4894}"/>
              </a:ext>
            </a:extLst>
          </p:cNvPr>
          <p:cNvSpPr>
            <a:spLocks noGrp="1"/>
          </p:cNvSpPr>
          <p:nvPr>
            <p:ph idx="1"/>
          </p:nvPr>
        </p:nvSpPr>
        <p:spPr>
          <a:xfrm>
            <a:off x="838201" y="2141537"/>
            <a:ext cx="3478160" cy="4351338"/>
          </a:xfrm>
        </p:spPr>
        <p:txBody>
          <a:bodyPr>
            <a:normAutofit/>
          </a:bodyPr>
          <a:lstStyle/>
          <a:p>
            <a:pPr marL="0" indent="0">
              <a:buNone/>
            </a:pPr>
            <a:r>
              <a:rPr lang="en-US" sz="2000" b="0" i="0" dirty="0">
                <a:effectLst/>
                <a:latin typeface="Source Sans Pro Web"/>
              </a:rPr>
              <a:t>MINE FATALITY – On March 20, 2022, a 33 year-old miner died when he was struck by a roof fall while moving a waterline outby the retreat mining section.  The intersection of the fall area was supported with five-foot fully grouted roof bolts and 10-foot cable bolts.  The roof fall was approximately 40 feet long, 18 feet wide, and five feet thick</a:t>
            </a:r>
            <a:endParaRPr lang="en-US" sz="2000" dirty="0"/>
          </a:p>
        </p:txBody>
      </p:sp>
      <p:sp>
        <p:nvSpPr>
          <p:cNvPr id="6" name="TextBox 5">
            <a:extLst>
              <a:ext uri="{FF2B5EF4-FFF2-40B4-BE49-F238E27FC236}">
                <a16:creationId xmlns:a16="http://schemas.microsoft.com/office/drawing/2014/main" id="{AFF529BA-F486-57DB-8B02-C6D087F7329B}"/>
              </a:ext>
            </a:extLst>
          </p:cNvPr>
          <p:cNvSpPr txBox="1"/>
          <p:nvPr/>
        </p:nvSpPr>
        <p:spPr>
          <a:xfrm>
            <a:off x="917671" y="1342239"/>
            <a:ext cx="3478160" cy="369332"/>
          </a:xfrm>
          <a:prstGeom prst="rect">
            <a:avLst/>
          </a:prstGeom>
          <a:noFill/>
        </p:spPr>
        <p:txBody>
          <a:bodyPr wrap="square" rtlCol="0">
            <a:spAutoFit/>
          </a:bodyPr>
          <a:lstStyle/>
          <a:p>
            <a:r>
              <a:rPr lang="en-US" b="1" i="0" dirty="0">
                <a:effectLst/>
                <a:latin typeface="Source Sans Pro Web"/>
              </a:rPr>
              <a:t>Location: </a:t>
            </a:r>
            <a:r>
              <a:rPr lang="en-US" b="0" i="0" dirty="0">
                <a:effectLst/>
                <a:latin typeface="Source Sans Pro Web"/>
              </a:rPr>
              <a:t>Harlan, Kentucky</a:t>
            </a:r>
            <a:endParaRPr lang="en-US" dirty="0"/>
          </a:p>
        </p:txBody>
      </p:sp>
    </p:spTree>
    <p:extLst>
      <p:ext uri="{BB962C8B-B14F-4D97-AF65-F5344CB8AC3E}">
        <p14:creationId xmlns:p14="http://schemas.microsoft.com/office/powerpoint/2010/main" val="399298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39E8E-C975-6B5A-7BF5-0F2D57D3333B}"/>
              </a:ext>
            </a:extLst>
          </p:cNvPr>
          <p:cNvSpPr>
            <a:spLocks noGrp="1"/>
          </p:cNvSpPr>
          <p:nvPr>
            <p:ph idx="1"/>
          </p:nvPr>
        </p:nvSpPr>
        <p:spPr>
          <a:xfrm>
            <a:off x="536895" y="713064"/>
            <a:ext cx="10816905" cy="5463899"/>
          </a:xfrm>
        </p:spPr>
        <p:txBody>
          <a:bodyPr>
            <a:normAutofit fontScale="70000" lnSpcReduction="20000"/>
          </a:bodyPr>
          <a:lstStyle/>
          <a:p>
            <a:pPr marL="0" indent="0" algn="l">
              <a:buNone/>
            </a:pPr>
            <a:r>
              <a:rPr lang="en-US" sz="4000" b="1" i="0" dirty="0">
                <a:solidFill>
                  <a:schemeClr val="tx1"/>
                </a:solidFill>
                <a:effectLst/>
                <a:latin typeface="Merriweather" panose="00000500000000000000" pitchFamily="2" charset="0"/>
              </a:rPr>
              <a:t>DISCUSSION</a:t>
            </a:r>
          </a:p>
          <a:p>
            <a:pPr algn="l"/>
            <a:r>
              <a:rPr lang="en-US" b="1" i="0" dirty="0">
                <a:solidFill>
                  <a:schemeClr val="tx1"/>
                </a:solidFill>
                <a:effectLst/>
                <a:latin typeface="Merriweather" panose="00000500000000000000" pitchFamily="2" charset="0"/>
              </a:rPr>
              <a:t>Location of the Accident</a:t>
            </a:r>
          </a:p>
          <a:p>
            <a:pPr algn="l"/>
            <a:r>
              <a:rPr lang="en-US" b="0" i="0" dirty="0">
                <a:solidFill>
                  <a:schemeClr val="tx1"/>
                </a:solidFill>
                <a:effectLst/>
                <a:latin typeface="Source Sans Pro Web"/>
              </a:rPr>
              <a:t>The accident occurred in the intersection of #8 entry, crosscut #47, on the 3 South Mains, approximately 180 feet outby the retreat mining section, in an area that was not projected for retreat mining (see Appendix B and C).</a:t>
            </a:r>
          </a:p>
          <a:p>
            <a:pPr algn="l"/>
            <a:r>
              <a:rPr lang="en-US" b="1" i="0" dirty="0">
                <a:solidFill>
                  <a:schemeClr val="tx1"/>
                </a:solidFill>
                <a:effectLst/>
                <a:latin typeface="Merriweather" panose="00000500000000000000" pitchFamily="2" charset="0"/>
              </a:rPr>
              <a:t>Roof Control Plan and Support</a:t>
            </a:r>
          </a:p>
          <a:p>
            <a:pPr algn="l"/>
            <a:r>
              <a:rPr lang="en-US" b="0" i="0" dirty="0">
                <a:solidFill>
                  <a:schemeClr val="tx1"/>
                </a:solidFill>
                <a:effectLst/>
                <a:latin typeface="Source Sans Pro Web"/>
              </a:rPr>
              <a:t>The immediate roof (layer of roof immediately above the mined area) of the fall area was five feet thick and consisted of </a:t>
            </a:r>
            <a:r>
              <a:rPr lang="en-US" b="0" i="0" dirty="0" err="1">
                <a:solidFill>
                  <a:schemeClr val="tx1"/>
                </a:solidFill>
                <a:effectLst/>
                <a:latin typeface="Source Sans Pro Web"/>
              </a:rPr>
              <a:t>slickensided</a:t>
            </a:r>
            <a:r>
              <a:rPr lang="en-US" b="0" i="0" dirty="0">
                <a:solidFill>
                  <a:schemeClr val="tx1"/>
                </a:solidFill>
                <a:effectLst/>
                <a:latin typeface="Source Sans Pro Web"/>
              </a:rPr>
              <a:t> (compressed to form a slick surface) and laminated shale with coal and </a:t>
            </a:r>
            <a:r>
              <a:rPr lang="en-US" b="0" i="0" dirty="0" err="1">
                <a:solidFill>
                  <a:schemeClr val="tx1"/>
                </a:solidFill>
                <a:effectLst/>
                <a:latin typeface="Source Sans Pro Web"/>
              </a:rPr>
              <a:t>slickensided</a:t>
            </a:r>
            <a:r>
              <a:rPr lang="en-US" b="0" i="0" dirty="0">
                <a:solidFill>
                  <a:schemeClr val="tx1"/>
                </a:solidFill>
                <a:effectLst/>
                <a:latin typeface="Source Sans Pro Web"/>
              </a:rPr>
              <a:t> and laminated shale with a two-inch thick coal rider below a massive layer of sandstone.  The roof fell up to the beginning of the sandstone where the coal rider created a weak plane.  When the 3 South Mains were advance mined (initially mined leaving pillars to support the overburden) in 2017, the mine operator bolted the area with five-foot fully grouted resin bolts on four-foot centers and supplemented the support with ten-foot cable bolts, in accordance with the approved Roof Control Plan (see Appendix D).  The five-foot resin bolts did not anchor into the sandstone and relied on the ten-foot cable bolts for anchorage.  On March 17, 2022, before the accident, the mine operator began retreat mining and anticipated the need for supplemental roof support in the #1 through #7 entries in the 3 South Mains due to the additional stress on the roof caused by retreat mining in those entries.  According to interviews and investigator observations, the mine operator directed miners to install additional ten-foot cable bolts in the #1 through #7 entries in the 3 South Mains.</a:t>
            </a:r>
          </a:p>
          <a:p>
            <a:endParaRPr lang="en-US" dirty="0"/>
          </a:p>
        </p:txBody>
      </p:sp>
    </p:spTree>
    <p:extLst>
      <p:ext uri="{BB962C8B-B14F-4D97-AF65-F5344CB8AC3E}">
        <p14:creationId xmlns:p14="http://schemas.microsoft.com/office/powerpoint/2010/main" val="2747287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EDD95-D6CF-D0CA-E82A-7BC38D360C1B}"/>
              </a:ext>
            </a:extLst>
          </p:cNvPr>
          <p:cNvSpPr>
            <a:spLocks noGrp="1"/>
          </p:cNvSpPr>
          <p:nvPr>
            <p:ph idx="1"/>
          </p:nvPr>
        </p:nvSpPr>
        <p:spPr>
          <a:xfrm>
            <a:off x="859941" y="860891"/>
            <a:ext cx="10233800" cy="5339884"/>
          </a:xfrm>
        </p:spPr>
        <p:txBody>
          <a:bodyPr>
            <a:normAutofit/>
          </a:bodyPr>
          <a:lstStyle/>
          <a:p>
            <a:pPr marL="0" indent="0" algn="l">
              <a:buNone/>
            </a:pPr>
            <a:r>
              <a:rPr lang="en-US" sz="3600" b="1" i="0" dirty="0">
                <a:solidFill>
                  <a:schemeClr val="tx1"/>
                </a:solidFill>
                <a:effectLst/>
                <a:latin typeface="Merriweather" panose="00000500000000000000" pitchFamily="2" charset="0"/>
              </a:rPr>
              <a:t>CONCLUSION</a:t>
            </a:r>
          </a:p>
          <a:p>
            <a:pPr marL="0" indent="0" algn="l">
              <a:buNone/>
            </a:pPr>
            <a:endParaRPr lang="en-US" sz="3800" b="1" i="0" dirty="0">
              <a:solidFill>
                <a:schemeClr val="tx1"/>
              </a:solidFill>
              <a:effectLst/>
              <a:latin typeface="Merriweather" panose="00000500000000000000" pitchFamily="2" charset="0"/>
            </a:endParaRPr>
          </a:p>
          <a:p>
            <a:pPr algn="l"/>
            <a:r>
              <a:rPr lang="en-US" sz="1800" b="0" i="0" dirty="0">
                <a:solidFill>
                  <a:schemeClr val="tx1"/>
                </a:solidFill>
                <a:effectLst/>
                <a:latin typeface="Source Sans Pro Web"/>
              </a:rPr>
              <a:t>On March 20, 2022, at approximately 11:00 </a:t>
            </a:r>
            <a:r>
              <a:rPr lang="en-US" sz="1800" b="0" i="0" dirty="0" err="1">
                <a:solidFill>
                  <a:schemeClr val="tx1"/>
                </a:solidFill>
                <a:effectLst/>
                <a:latin typeface="Source Sans Pro Web"/>
              </a:rPr>
              <a:t>p.m</a:t>
            </a:r>
            <a:r>
              <a:rPr lang="en-US" sz="1800" b="0" i="0" dirty="0">
                <a:solidFill>
                  <a:schemeClr val="tx1"/>
                </a:solidFill>
                <a:effectLst/>
                <a:latin typeface="Source Sans Pro Web"/>
              </a:rPr>
              <a:t>, a 33 year-old roof bolter with 13 years of mining experience, died when he was crushed by a roof fall while moving a waterline.</a:t>
            </a:r>
          </a:p>
          <a:p>
            <a:pPr algn="l"/>
            <a:r>
              <a:rPr lang="en-US" sz="1800" b="0" i="0" dirty="0">
                <a:solidFill>
                  <a:schemeClr val="tx1"/>
                </a:solidFill>
                <a:effectLst/>
                <a:latin typeface="Source Sans Pro Web"/>
              </a:rPr>
              <a:t>The accident occurred because the mine operator did not:  </a:t>
            </a:r>
          </a:p>
          <a:p>
            <a:pPr marL="0" indent="0" algn="l">
              <a:buNone/>
            </a:pPr>
            <a:r>
              <a:rPr lang="en-US" sz="1800" b="0" i="0" dirty="0">
                <a:solidFill>
                  <a:schemeClr val="tx1"/>
                </a:solidFill>
                <a:effectLst/>
                <a:latin typeface="Source Sans Pro Web"/>
              </a:rPr>
              <a:t>1) conduct a supplemental examination in the #8 entry of the 3 South Mains to identify and correct hazardous conditions prior to miners entering the #8 entry where work was to be performed, and 2) adequately support or otherwise control the roof where miners were required to work or travel in the #8 entry of the 3 South Mains.</a:t>
            </a:r>
          </a:p>
          <a:p>
            <a:endParaRPr lang="en-US" dirty="0"/>
          </a:p>
        </p:txBody>
      </p:sp>
    </p:spTree>
    <p:extLst>
      <p:ext uri="{BB962C8B-B14F-4D97-AF65-F5344CB8AC3E}">
        <p14:creationId xmlns:p14="http://schemas.microsoft.com/office/powerpoint/2010/main" val="382758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035DC-986F-37D6-E18B-32ED05AE207B}"/>
              </a:ext>
            </a:extLst>
          </p:cNvPr>
          <p:cNvSpPr>
            <a:spLocks noGrp="1"/>
          </p:cNvSpPr>
          <p:nvPr>
            <p:ph idx="1"/>
          </p:nvPr>
        </p:nvSpPr>
        <p:spPr>
          <a:xfrm>
            <a:off x="578840" y="771787"/>
            <a:ext cx="10774960" cy="5405176"/>
          </a:xfrm>
        </p:spPr>
        <p:txBody>
          <a:bodyPr>
            <a:normAutofit/>
          </a:bodyPr>
          <a:lstStyle/>
          <a:p>
            <a:pPr marL="0" indent="0" algn="l">
              <a:buNone/>
            </a:pPr>
            <a:r>
              <a:rPr lang="en-US" b="1" i="0" dirty="0">
                <a:solidFill>
                  <a:schemeClr val="tx1"/>
                </a:solidFill>
                <a:effectLst/>
                <a:latin typeface="Merriweather" panose="00000500000000000000" pitchFamily="2" charset="0"/>
              </a:rPr>
              <a:t>ROOT CAUSE ANALYSIS</a:t>
            </a:r>
          </a:p>
          <a:p>
            <a:pPr marL="0" indent="0" algn="l">
              <a:buNone/>
            </a:pPr>
            <a:endParaRPr lang="en-US" b="1" i="0" dirty="0">
              <a:solidFill>
                <a:schemeClr val="tx1"/>
              </a:solidFill>
              <a:effectLst/>
              <a:latin typeface="Merriweather" panose="00000500000000000000" pitchFamily="2" charset="0"/>
            </a:endParaRPr>
          </a:p>
          <a:p>
            <a:pPr algn="l"/>
            <a:r>
              <a:rPr lang="en-US" sz="2100" b="0" i="0" dirty="0">
                <a:solidFill>
                  <a:schemeClr val="tx1"/>
                </a:solidFill>
                <a:effectLst/>
                <a:latin typeface="Source Sans Pro Web"/>
              </a:rPr>
              <a:t>The accident investigation team conducted an analysis to identify the underlying causes of the accident.  The team identified the following root causes, and the mine operator implemented the corresponding corrective actions to prevent a recurrence.</a:t>
            </a:r>
          </a:p>
          <a:p>
            <a:pPr algn="l">
              <a:buFont typeface="+mj-lt"/>
              <a:buAutoNum type="arabicPeriod"/>
            </a:pPr>
            <a:r>
              <a:rPr lang="en-US" sz="2100" b="0" i="0" u="sng" dirty="0">
                <a:solidFill>
                  <a:schemeClr val="tx1"/>
                </a:solidFill>
                <a:effectLst/>
                <a:latin typeface="Source Sans Pro Web"/>
              </a:rPr>
              <a:t>Root Cause:</a:t>
            </a:r>
            <a:r>
              <a:rPr lang="en-US" sz="2100" b="0" i="0" dirty="0">
                <a:solidFill>
                  <a:schemeClr val="tx1"/>
                </a:solidFill>
                <a:effectLst/>
                <a:latin typeface="Source Sans Pro Web"/>
              </a:rPr>
              <a:t>  The mine operator did not conduct a supplemental examination to identify and correct hazardous conditions prior to miners entering the #8 entry of the 3 South Mains where work was to be performed. </a:t>
            </a:r>
            <a:r>
              <a:rPr lang="en-US" sz="2100" b="0" i="0" u="sng" dirty="0">
                <a:solidFill>
                  <a:schemeClr val="tx1"/>
                </a:solidFill>
                <a:effectLst/>
                <a:latin typeface="Source Sans Pro Web"/>
              </a:rPr>
              <a:t>Corrective Action:</a:t>
            </a:r>
            <a:r>
              <a:rPr lang="en-US" sz="2100" b="0" i="0" dirty="0">
                <a:solidFill>
                  <a:schemeClr val="tx1"/>
                </a:solidFill>
                <a:effectLst/>
                <a:latin typeface="Source Sans Pro Web"/>
              </a:rPr>
              <a:t>  The mine operator provided additional training to all mine examiners on the requirements of §75.361, specifically regarding when and how to conduct supplemental examinations.</a:t>
            </a:r>
          </a:p>
          <a:p>
            <a:pPr algn="l">
              <a:buFont typeface="+mj-lt"/>
              <a:buAutoNum type="arabicPeriod"/>
            </a:pPr>
            <a:r>
              <a:rPr lang="en-US" sz="2100" b="0" i="0" u="sng" dirty="0">
                <a:solidFill>
                  <a:schemeClr val="tx1"/>
                </a:solidFill>
                <a:effectLst/>
                <a:latin typeface="Source Sans Pro Web"/>
              </a:rPr>
              <a:t>Root Cause</a:t>
            </a:r>
            <a:r>
              <a:rPr lang="en-US" sz="2100" b="0" i="0" dirty="0">
                <a:solidFill>
                  <a:schemeClr val="tx1"/>
                </a:solidFill>
                <a:effectLst/>
                <a:latin typeface="Source Sans Pro Web"/>
              </a:rPr>
              <a:t>:  The mine operator did not adequately support or otherwise control the roof where miners were required to work or travel. </a:t>
            </a:r>
            <a:r>
              <a:rPr lang="en-US" sz="2100" b="0" i="0" u="sng" dirty="0">
                <a:solidFill>
                  <a:schemeClr val="tx1"/>
                </a:solidFill>
                <a:effectLst/>
                <a:latin typeface="Source Sans Pro Web"/>
              </a:rPr>
              <a:t>Corrective Action</a:t>
            </a:r>
            <a:r>
              <a:rPr lang="en-US" sz="2100" b="0" i="0" dirty="0">
                <a:solidFill>
                  <a:schemeClr val="tx1"/>
                </a:solidFill>
                <a:effectLst/>
                <a:latin typeface="Source Sans Pro Web"/>
              </a:rPr>
              <a:t>:  The mine operator installed additional roof support, which included 12-foot cable bolts, in the affected area.  The mine operator moved the section to a new location and revised the Roof Control Plan.  The mine operator trained all miners on the revisions made to the Roof Control Plan.</a:t>
            </a:r>
          </a:p>
          <a:p>
            <a:endParaRPr lang="en-US" dirty="0"/>
          </a:p>
        </p:txBody>
      </p:sp>
    </p:spTree>
    <p:extLst>
      <p:ext uri="{BB962C8B-B14F-4D97-AF65-F5344CB8AC3E}">
        <p14:creationId xmlns:p14="http://schemas.microsoft.com/office/powerpoint/2010/main" val="3965780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1201F-AA6C-93B9-3E2B-175488CB72BE}"/>
              </a:ext>
            </a:extLst>
          </p:cNvPr>
          <p:cNvSpPr>
            <a:spLocks noGrp="1"/>
          </p:cNvSpPr>
          <p:nvPr>
            <p:ph idx="1"/>
          </p:nvPr>
        </p:nvSpPr>
        <p:spPr/>
        <p:txBody>
          <a:bodyPr/>
          <a:lstStyle/>
          <a:p>
            <a:pPr marL="0" indent="0" algn="l">
              <a:buNone/>
            </a:pPr>
            <a:r>
              <a:rPr lang="en-US" b="1" i="0" dirty="0">
                <a:solidFill>
                  <a:schemeClr val="tx1"/>
                </a:solidFill>
                <a:effectLst/>
                <a:latin typeface="Merriweather" panose="00000500000000000000" pitchFamily="2" charset="0"/>
              </a:rPr>
              <a:t>Best Practices</a:t>
            </a:r>
          </a:p>
          <a:p>
            <a:pPr algn="l" fontAlgn="t">
              <a:buFont typeface="Arial" panose="020B0604020202020204" pitchFamily="34" charset="0"/>
              <a:buChar char="•"/>
            </a:pPr>
            <a:r>
              <a:rPr lang="en-US" b="1" i="0" dirty="0">
                <a:solidFill>
                  <a:schemeClr val="tx1"/>
                </a:solidFill>
                <a:effectLst/>
                <a:latin typeface="Source Sans Pro Web"/>
              </a:rPr>
              <a:t>Conduct a visual examination of the roof, face, and ribs </a:t>
            </a:r>
            <a:r>
              <a:rPr lang="en-US" b="0" i="0" dirty="0">
                <a:solidFill>
                  <a:schemeClr val="tx1"/>
                </a:solidFill>
                <a:effectLst/>
                <a:latin typeface="Source Sans Pro Web"/>
              </a:rPr>
              <a:t>immediately before any work is started in an area.</a:t>
            </a:r>
          </a:p>
          <a:p>
            <a:pPr algn="l" fontAlgn="t">
              <a:buFont typeface="Arial" panose="020B0604020202020204" pitchFamily="34" charset="0"/>
              <a:buChar char="•"/>
            </a:pPr>
            <a:r>
              <a:rPr lang="en-US" b="1" i="0" dirty="0">
                <a:solidFill>
                  <a:schemeClr val="tx1"/>
                </a:solidFill>
                <a:effectLst/>
                <a:latin typeface="Source Sans Pro Web"/>
              </a:rPr>
              <a:t>Be alert to changing roof conditions, </a:t>
            </a:r>
            <a:r>
              <a:rPr lang="en-US" b="0" i="0" dirty="0">
                <a:solidFill>
                  <a:schemeClr val="tx1"/>
                </a:solidFill>
                <a:effectLst/>
                <a:latin typeface="Source Sans Pro Web"/>
              </a:rPr>
              <a:t>especially during retreat mining.</a:t>
            </a:r>
          </a:p>
          <a:p>
            <a:pPr algn="l" fontAlgn="t">
              <a:buFont typeface="Arial" panose="020B0604020202020204" pitchFamily="34" charset="0"/>
              <a:buChar char="•"/>
            </a:pPr>
            <a:r>
              <a:rPr lang="en-US" b="1" i="0" dirty="0">
                <a:solidFill>
                  <a:schemeClr val="tx1"/>
                </a:solidFill>
                <a:effectLst/>
                <a:latin typeface="Source Sans Pro Web"/>
              </a:rPr>
              <a:t>Train miners </a:t>
            </a:r>
            <a:r>
              <a:rPr lang="en-US" b="0" i="0" dirty="0">
                <a:solidFill>
                  <a:schemeClr val="tx1"/>
                </a:solidFill>
                <a:effectLst/>
                <a:latin typeface="Source Sans Pro Web"/>
              </a:rPr>
              <a:t>on how to identify hazardous roof and rib conditions</a:t>
            </a:r>
          </a:p>
          <a:p>
            <a:pPr marL="0" indent="0">
              <a:buNone/>
            </a:pPr>
            <a:endParaRPr lang="en-US" dirty="0"/>
          </a:p>
        </p:txBody>
      </p:sp>
    </p:spTree>
    <p:extLst>
      <p:ext uri="{BB962C8B-B14F-4D97-AF65-F5344CB8AC3E}">
        <p14:creationId xmlns:p14="http://schemas.microsoft.com/office/powerpoint/2010/main" val="218520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38B57-3746-C606-2FDC-04AF74C48789}"/>
              </a:ext>
            </a:extLst>
          </p:cNvPr>
          <p:cNvSpPr>
            <a:spLocks noGrp="1"/>
          </p:cNvSpPr>
          <p:nvPr>
            <p:ph idx="1"/>
          </p:nvPr>
        </p:nvSpPr>
        <p:spPr/>
        <p:txBody>
          <a:bodyPr>
            <a:normAutofit fontScale="62500" lnSpcReduction="20000"/>
          </a:bodyPr>
          <a:lstStyle/>
          <a:p>
            <a:pPr marL="0" indent="0" algn="l">
              <a:buNone/>
            </a:pPr>
            <a:r>
              <a:rPr lang="en-US" sz="5800" b="1" i="0" dirty="0">
                <a:solidFill>
                  <a:schemeClr val="tx1"/>
                </a:solidFill>
                <a:effectLst/>
                <a:latin typeface="Source Sans Pro Web"/>
              </a:rPr>
              <a:t>Location of Accident</a:t>
            </a:r>
            <a:endParaRPr lang="en-US" sz="5800" b="0" i="0" dirty="0">
              <a:solidFill>
                <a:schemeClr val="tx1"/>
              </a:solidFill>
              <a:effectLst/>
              <a:latin typeface="Source Sans Pro Web"/>
            </a:endParaRPr>
          </a:p>
          <a:p>
            <a:pPr algn="l"/>
            <a:r>
              <a:rPr lang="en-US" b="0" i="0" dirty="0">
                <a:solidFill>
                  <a:schemeClr val="tx1"/>
                </a:solidFill>
                <a:effectLst/>
                <a:latin typeface="Source Sans Pro Web"/>
              </a:rPr>
              <a:t>The accident occurred in the Main A Section, in the No. 5 entry, approximately 210 feet from the working face on the corner of the coal pillar between the No. 4 and No. 5 entries (see Appendix B).  The No. 5 entry was mined approximately 18 feet wide, and the depth of cover was about 400 feet at the accident site.</a:t>
            </a:r>
          </a:p>
          <a:p>
            <a:pPr algn="l"/>
            <a:r>
              <a:rPr lang="en-US" b="0" i="0" dirty="0">
                <a:solidFill>
                  <a:schemeClr val="tx1"/>
                </a:solidFill>
                <a:effectLst/>
                <a:latin typeface="Source Sans Pro Web"/>
              </a:rPr>
              <a:t>Adverse roof conditions were encountered when the accident site was originally mined, approximately two weeks before the accident occurred (more details regarding the adverse roof are presented below in the “Geology” section).  The area of loose roof had been removed with a CMM, as was a standard practice at Maple Springs Mine according to interviews.  The resulting mining height was 4.5-5.5 feet including 1.5-2 feet of roof rock. </a:t>
            </a:r>
          </a:p>
          <a:p>
            <a:pPr algn="l"/>
            <a:r>
              <a:rPr lang="en-US" b="0" i="0" dirty="0">
                <a:solidFill>
                  <a:schemeClr val="tx1"/>
                </a:solidFill>
                <a:effectLst/>
                <a:latin typeface="Source Sans Pro Web"/>
              </a:rPr>
              <a:t>The removal of the adverse roof resulted in a slightly arched entry profile, which in turn created a rock brow that was not rectangular or stair-stepped like a typical rock brow, but instead was angled at about 45 degrees from the top of the coal rib to the flat roof (see Appendix C).  The rock brow fell when an unseen vertical tension fracture developed at the back of this rock brow above the coal rib line.   Investigators estimated that the rock brow measured 52 inches long, 24 inches wide, and 18 to 24 inches thick.</a:t>
            </a:r>
          </a:p>
          <a:p>
            <a:endParaRPr lang="en-US" dirty="0"/>
          </a:p>
        </p:txBody>
      </p:sp>
    </p:spTree>
    <p:extLst>
      <p:ext uri="{BB962C8B-B14F-4D97-AF65-F5344CB8AC3E}">
        <p14:creationId xmlns:p14="http://schemas.microsoft.com/office/powerpoint/2010/main" val="101813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6754E-61B1-8449-0A1D-52FA59CAD7AA}"/>
              </a:ext>
            </a:extLst>
          </p:cNvPr>
          <p:cNvSpPr>
            <a:spLocks noGrp="1"/>
          </p:cNvSpPr>
          <p:nvPr>
            <p:ph idx="1"/>
          </p:nvPr>
        </p:nvSpPr>
        <p:spPr>
          <a:xfrm>
            <a:off x="809608" y="1547478"/>
            <a:ext cx="10233800" cy="4351338"/>
          </a:xfrm>
        </p:spPr>
        <p:txBody>
          <a:bodyPr>
            <a:normAutofit/>
          </a:bodyPr>
          <a:lstStyle/>
          <a:p>
            <a:pPr marL="0" indent="0" algn="l">
              <a:buNone/>
            </a:pPr>
            <a:r>
              <a:rPr lang="en-US" sz="4100" b="1" i="0" dirty="0">
                <a:solidFill>
                  <a:schemeClr val="tx1"/>
                </a:solidFill>
                <a:effectLst/>
                <a:latin typeface="Source Sans Pro Web"/>
              </a:rPr>
              <a:t>Roof Control Plan and Support</a:t>
            </a:r>
            <a:endParaRPr lang="en-US" sz="4100" b="0" i="0" dirty="0">
              <a:solidFill>
                <a:schemeClr val="tx1"/>
              </a:solidFill>
              <a:effectLst/>
              <a:latin typeface="Source Sans Pro Web"/>
            </a:endParaRPr>
          </a:p>
          <a:p>
            <a:pPr algn="l"/>
            <a:r>
              <a:rPr lang="en-US" sz="1800" b="0" i="0" dirty="0">
                <a:solidFill>
                  <a:schemeClr val="tx1"/>
                </a:solidFill>
                <a:effectLst/>
                <a:latin typeface="Source Sans Pro Web"/>
              </a:rPr>
              <a:t>The approved roof control plan states that in areas of adverse roof conditions, where a slip, cutter, clay vein, or faults are visible, the minimum length of roof bolt will be six feet.  These roof bolts will be used in conjunction with either:</a:t>
            </a:r>
          </a:p>
          <a:p>
            <a:pPr algn="l">
              <a:buFont typeface="+mj-lt"/>
              <a:buAutoNum type="arabicPeriod"/>
            </a:pPr>
            <a:r>
              <a:rPr lang="en-US" sz="1800" b="0" i="0" dirty="0">
                <a:solidFill>
                  <a:schemeClr val="tx1"/>
                </a:solidFill>
                <a:effectLst/>
                <a:latin typeface="Source Sans Pro Web"/>
              </a:rPr>
              <a:t>Channels, straps or cross bars,</a:t>
            </a:r>
          </a:p>
          <a:p>
            <a:pPr algn="l">
              <a:buFont typeface="+mj-lt"/>
              <a:buAutoNum type="arabicPeriod"/>
            </a:pPr>
            <a:r>
              <a:rPr lang="en-US" sz="1800" b="0" i="0" dirty="0">
                <a:solidFill>
                  <a:schemeClr val="tx1"/>
                </a:solidFill>
                <a:effectLst/>
                <a:latin typeface="Source Sans Pro Web"/>
              </a:rPr>
              <a:t>Reduced roof bolt spacing,</a:t>
            </a:r>
          </a:p>
          <a:p>
            <a:pPr algn="l">
              <a:buFont typeface="+mj-lt"/>
              <a:buAutoNum type="arabicPeriod"/>
            </a:pPr>
            <a:r>
              <a:rPr lang="en-US" sz="1800" b="0" i="0" dirty="0">
                <a:solidFill>
                  <a:schemeClr val="tx1"/>
                </a:solidFill>
                <a:effectLst/>
                <a:latin typeface="Source Sans Pro Web"/>
              </a:rPr>
              <a:t>Larger roof bolt bearing plates, or</a:t>
            </a:r>
          </a:p>
          <a:p>
            <a:pPr algn="l">
              <a:buFont typeface="+mj-lt"/>
              <a:buAutoNum type="arabicPeriod"/>
            </a:pPr>
            <a:r>
              <a:rPr lang="en-US" sz="1800" b="0" i="0" dirty="0">
                <a:solidFill>
                  <a:schemeClr val="tx1"/>
                </a:solidFill>
                <a:effectLst/>
                <a:latin typeface="Source Sans Pro Web"/>
              </a:rPr>
              <a:t>Cable bolts anchored in a minimum of two feet of competent material.</a:t>
            </a:r>
          </a:p>
          <a:p>
            <a:pPr algn="l"/>
            <a:r>
              <a:rPr lang="en-US" sz="1800" b="0" i="0" dirty="0">
                <a:solidFill>
                  <a:schemeClr val="tx1"/>
                </a:solidFill>
                <a:effectLst/>
                <a:latin typeface="Source Sans Pro Web"/>
              </a:rPr>
              <a:t>Prior to the accident, the mine operator recognized the sub-normal roof conditions and was installing longer primary support with T-3 channels throughout the Section and 12-foot cable bolts in accordance with the roof control plan.  The approved plan did not have any provisions for supporting or removing rock brows.</a:t>
            </a:r>
          </a:p>
          <a:p>
            <a:endParaRPr lang="en-US" dirty="0"/>
          </a:p>
        </p:txBody>
      </p:sp>
    </p:spTree>
    <p:extLst>
      <p:ext uri="{BB962C8B-B14F-4D97-AF65-F5344CB8AC3E}">
        <p14:creationId xmlns:p14="http://schemas.microsoft.com/office/powerpoint/2010/main" val="111307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14E0E-68A1-FFAC-14F2-81AC9A7338D2}"/>
              </a:ext>
            </a:extLst>
          </p:cNvPr>
          <p:cNvSpPr>
            <a:spLocks noGrp="1"/>
          </p:cNvSpPr>
          <p:nvPr>
            <p:ph idx="1"/>
          </p:nvPr>
        </p:nvSpPr>
        <p:spPr/>
        <p:txBody>
          <a:bodyPr/>
          <a:lstStyle/>
          <a:p>
            <a:pPr marL="0" indent="0" algn="l">
              <a:buNone/>
            </a:pPr>
            <a:r>
              <a:rPr lang="en-US" sz="3600" b="1" i="0" dirty="0">
                <a:solidFill>
                  <a:schemeClr val="tx1"/>
                </a:solidFill>
                <a:effectLst/>
                <a:latin typeface="Merriweather" panose="00000500000000000000" pitchFamily="2" charset="0"/>
              </a:rPr>
              <a:t>CONCLUSION</a:t>
            </a:r>
          </a:p>
          <a:p>
            <a:pPr marL="0" indent="0" algn="l">
              <a:buNone/>
            </a:pPr>
            <a:endParaRPr lang="en-US" sz="3600" b="1" i="0" dirty="0">
              <a:solidFill>
                <a:schemeClr val="tx1"/>
              </a:solidFill>
              <a:effectLst/>
              <a:latin typeface="Merriweather" panose="00000500000000000000" pitchFamily="2" charset="0"/>
            </a:endParaRPr>
          </a:p>
          <a:p>
            <a:pPr algn="l"/>
            <a:r>
              <a:rPr lang="en-US" sz="2200" b="0" i="0" dirty="0">
                <a:solidFill>
                  <a:schemeClr val="tx1"/>
                </a:solidFill>
                <a:effectLst/>
                <a:latin typeface="Source Sans Pro Web"/>
              </a:rPr>
              <a:t>On March 2, 2022, at approximately 11:00 a.m., a 44 year-old scoop operator with approximately 15 years of mining experience, was fatally injured when a when a rock brow (overhanging rock from the pillar rib) fell and struck him.  At the time of the accident, Springer was standing between a roof bolting machine and the mine rib.</a:t>
            </a:r>
          </a:p>
          <a:p>
            <a:endParaRPr lang="en-US" dirty="0"/>
          </a:p>
        </p:txBody>
      </p:sp>
    </p:spTree>
    <p:extLst>
      <p:ext uri="{BB962C8B-B14F-4D97-AF65-F5344CB8AC3E}">
        <p14:creationId xmlns:p14="http://schemas.microsoft.com/office/powerpoint/2010/main" val="195156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7BE8F-4E79-E1D1-BEB0-6EABD801802D}"/>
              </a:ext>
            </a:extLst>
          </p:cNvPr>
          <p:cNvSpPr txBox="1">
            <a:spLocks noGrp="1"/>
          </p:cNvSpPr>
          <p:nvPr>
            <p:ph idx="1"/>
          </p:nvPr>
        </p:nvSpPr>
        <p:spPr>
          <a:xfrm>
            <a:off x="979487" y="1537231"/>
            <a:ext cx="10233025" cy="4355038"/>
          </a:xfrm>
          <a:prstGeom prst="rect">
            <a:avLst/>
          </a:prstGeom>
          <a:noFill/>
        </p:spPr>
        <p:txBody>
          <a:bodyPr wrap="square" rtlCol="0">
            <a:spAutoFit/>
          </a:bodyPr>
          <a:lstStyle/>
          <a:p>
            <a:pPr marL="0" indent="0" algn="l">
              <a:buNone/>
            </a:pPr>
            <a:r>
              <a:rPr lang="en-US" b="1" i="0" dirty="0">
                <a:solidFill>
                  <a:schemeClr val="tx1"/>
                </a:solidFill>
                <a:effectLst/>
                <a:latin typeface="Merriweather" panose="00000500000000000000" pitchFamily="2" charset="0"/>
              </a:rPr>
              <a:t>ROOT CAUSE ANALYSIS</a:t>
            </a:r>
          </a:p>
          <a:p>
            <a:pPr algn="l"/>
            <a:r>
              <a:rPr lang="en-US" sz="1800" b="0" i="0" dirty="0">
                <a:solidFill>
                  <a:schemeClr val="tx1"/>
                </a:solidFill>
                <a:effectLst/>
                <a:latin typeface="Source Sans Pro Web"/>
              </a:rPr>
              <a:t>The accident investigation team conducted an analysis to identify the underlying causes of the accident.  The team identified the following root cause, and the mine operator implemented the corresponding corrective action to prevent a recurrence.</a:t>
            </a:r>
          </a:p>
          <a:p>
            <a:pPr algn="l"/>
            <a:r>
              <a:rPr lang="en-US" sz="1800" b="0" i="0" dirty="0">
                <a:solidFill>
                  <a:schemeClr val="tx1"/>
                </a:solidFill>
                <a:effectLst/>
                <a:latin typeface="Source Sans Pro Web"/>
              </a:rPr>
              <a:t>Root Cause:  The mine operator was unable to detect the hazard presented by the rock brow due to its shape and lack of visible cracks or separations.</a:t>
            </a:r>
          </a:p>
          <a:p>
            <a:pPr algn="l"/>
            <a:r>
              <a:rPr lang="en-US" sz="1800" b="0" i="0" dirty="0">
                <a:solidFill>
                  <a:schemeClr val="tx1"/>
                </a:solidFill>
                <a:effectLst/>
                <a:latin typeface="Source Sans Pro Web"/>
              </a:rPr>
              <a:t>Corrective Action:  The mine operator trained all miners to identify this specific type of rock brow.  The mine operator proposed, and MSHA approved, an amendment to their roof control plan that addresses adequately supporting ribs and rock brows in areas that have loose material in the roof due to adverse roof and rib conditions.  When rock brows are encountered during mining they will be removed, if possible.  If a rock brow cannot be removed, it will be secured during the roof bolting cycle.  The roof bolters will be informed of the rock brow before they enter the cut.  If it cannot be supported, the rock brow will be </a:t>
            </a:r>
            <a:r>
              <a:rPr lang="en-US" sz="1800" b="0" i="0" dirty="0" err="1">
                <a:solidFill>
                  <a:schemeClr val="tx1"/>
                </a:solidFill>
                <a:effectLst/>
                <a:latin typeface="Source Sans Pro Web"/>
              </a:rPr>
              <a:t>dangered</a:t>
            </a:r>
            <a:r>
              <a:rPr lang="en-US" sz="1800" b="0" i="0" dirty="0">
                <a:solidFill>
                  <a:schemeClr val="tx1"/>
                </a:solidFill>
                <a:effectLst/>
                <a:latin typeface="Source Sans Pro Web"/>
              </a:rPr>
              <a:t>-off immediately and recorded by the end of the shift.  The mine operator trained all miners on this amendment to their roof control plan.</a:t>
            </a:r>
          </a:p>
        </p:txBody>
      </p:sp>
    </p:spTree>
    <p:extLst>
      <p:ext uri="{BB962C8B-B14F-4D97-AF65-F5344CB8AC3E}">
        <p14:creationId xmlns:p14="http://schemas.microsoft.com/office/powerpoint/2010/main" val="42180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0C6BB-8BC7-81F8-42FA-9E228553F7BE}"/>
              </a:ext>
            </a:extLst>
          </p:cNvPr>
          <p:cNvSpPr>
            <a:spLocks noGrp="1"/>
          </p:cNvSpPr>
          <p:nvPr>
            <p:ph idx="1"/>
          </p:nvPr>
        </p:nvSpPr>
        <p:spPr>
          <a:xfrm>
            <a:off x="1105712" y="1397000"/>
            <a:ext cx="10233800" cy="4351338"/>
          </a:xfrm>
        </p:spPr>
        <p:txBody>
          <a:bodyPr>
            <a:normAutofit/>
          </a:bodyPr>
          <a:lstStyle/>
          <a:p>
            <a:pPr marL="0" indent="0" algn="l">
              <a:buNone/>
            </a:pPr>
            <a:r>
              <a:rPr lang="en-US" sz="3800" b="1" i="0" dirty="0">
                <a:solidFill>
                  <a:schemeClr val="tx1"/>
                </a:solidFill>
                <a:effectLst/>
                <a:latin typeface="Merriweather" panose="00000500000000000000" pitchFamily="2" charset="0"/>
              </a:rPr>
              <a:t>Best Practices</a:t>
            </a:r>
          </a:p>
          <a:p>
            <a:pPr algn="l" fontAlgn="t">
              <a:buFont typeface="Arial" panose="020B0604020202020204" pitchFamily="34" charset="0"/>
              <a:buChar char="•"/>
            </a:pPr>
            <a:r>
              <a:rPr lang="en-US" sz="1800" b="1" i="0" dirty="0">
                <a:solidFill>
                  <a:schemeClr val="tx1"/>
                </a:solidFill>
                <a:effectLst/>
                <a:latin typeface="Source Sans Pro Web"/>
              </a:rPr>
              <a:t>Remove overhangs with the continuous mining machine</a:t>
            </a:r>
            <a:r>
              <a:rPr lang="en-US" sz="1800" b="0" i="0" dirty="0">
                <a:solidFill>
                  <a:schemeClr val="tx1"/>
                </a:solidFill>
                <a:effectLst/>
                <a:latin typeface="Source Sans Pro Web"/>
              </a:rPr>
              <a:t>.</a:t>
            </a:r>
          </a:p>
          <a:p>
            <a:pPr algn="l" fontAlgn="t">
              <a:buFont typeface="Arial" panose="020B0604020202020204" pitchFamily="34" charset="0"/>
              <a:buChar char="•"/>
            </a:pPr>
            <a:r>
              <a:rPr lang="en-US" sz="1800" b="1" i="0" dirty="0">
                <a:solidFill>
                  <a:schemeClr val="tx1"/>
                </a:solidFill>
                <a:effectLst/>
                <a:latin typeface="Source Sans Pro Web"/>
              </a:rPr>
              <a:t>Install support of proper length with surface area coverage, on cycle, and in a consistent pattern</a:t>
            </a:r>
            <a:r>
              <a:rPr lang="en-US" sz="1800" b="0" i="0" dirty="0">
                <a:solidFill>
                  <a:schemeClr val="tx1"/>
                </a:solidFill>
                <a:effectLst/>
                <a:latin typeface="Source Sans Pro Web"/>
              </a:rPr>
              <a:t> for the best protection against falls.</a:t>
            </a:r>
          </a:p>
          <a:p>
            <a:pPr algn="l" fontAlgn="t">
              <a:buFont typeface="Arial" panose="020B0604020202020204" pitchFamily="34" charset="0"/>
              <a:buChar char="•"/>
            </a:pPr>
            <a:r>
              <a:rPr lang="en-US" sz="1800" b="1" i="0" dirty="0">
                <a:solidFill>
                  <a:schemeClr val="tx1"/>
                </a:solidFill>
                <a:effectLst/>
                <a:latin typeface="Source Sans Pro Web"/>
              </a:rPr>
              <a:t>Examine the roof, face, and ribs</a:t>
            </a:r>
            <a:r>
              <a:rPr lang="en-US" sz="1800" b="0" i="0" dirty="0">
                <a:solidFill>
                  <a:schemeClr val="tx1"/>
                </a:solidFill>
                <a:effectLst/>
                <a:latin typeface="Source Sans Pro Web"/>
              </a:rPr>
              <a:t> immediately before starting work in an area where people work and travel, including sound and vibration testing, where applicable.</a:t>
            </a:r>
          </a:p>
          <a:p>
            <a:pPr algn="l" fontAlgn="t">
              <a:buFont typeface="Arial" panose="020B0604020202020204" pitchFamily="34" charset="0"/>
              <a:buChar char="•"/>
            </a:pPr>
            <a:r>
              <a:rPr lang="en-US" sz="1800" b="1" i="0" dirty="0">
                <a:solidFill>
                  <a:schemeClr val="tx1"/>
                </a:solidFill>
                <a:effectLst/>
                <a:latin typeface="Source Sans Pro Web"/>
              </a:rPr>
              <a:t>Scale loose roof and ribs from a safe location</a:t>
            </a:r>
            <a:r>
              <a:rPr lang="en-US" sz="1800" b="0" i="0" dirty="0">
                <a:solidFill>
                  <a:schemeClr val="tx1"/>
                </a:solidFill>
                <a:effectLst/>
                <a:latin typeface="Source Sans Pro Web"/>
              </a:rPr>
              <a:t>.  Prevent access to hazardous areas until you take corrective measures.</a:t>
            </a:r>
          </a:p>
          <a:p>
            <a:pPr algn="l" fontAlgn="t">
              <a:buFont typeface="Arial" panose="020B0604020202020204" pitchFamily="34" charset="0"/>
              <a:buChar char="•"/>
            </a:pPr>
            <a:r>
              <a:rPr lang="en-US" sz="1800" b="1" i="0" dirty="0">
                <a:solidFill>
                  <a:schemeClr val="tx1"/>
                </a:solidFill>
                <a:effectLst/>
                <a:latin typeface="Source Sans Pro Web"/>
              </a:rPr>
              <a:t>Take additional safety precautions when encountering new and changing roof and rib conditions</a:t>
            </a:r>
            <a:r>
              <a:rPr lang="en-US" sz="1800" b="0" i="0" dirty="0">
                <a:solidFill>
                  <a:schemeClr val="tx1"/>
                </a:solidFill>
                <a:effectLst/>
                <a:latin typeface="Source Sans Pro Web"/>
              </a:rPr>
              <a:t>.</a:t>
            </a:r>
          </a:p>
          <a:p>
            <a:pPr algn="l" fontAlgn="t">
              <a:buFont typeface="Arial" panose="020B0604020202020204" pitchFamily="34" charset="0"/>
              <a:buChar char="•"/>
            </a:pPr>
            <a:r>
              <a:rPr lang="en-US" sz="1800" b="1" i="0" dirty="0">
                <a:solidFill>
                  <a:schemeClr val="tx1"/>
                </a:solidFill>
                <a:effectLst/>
                <a:latin typeface="Source Sans Pro Web"/>
              </a:rPr>
              <a:t>Train miners on</a:t>
            </a:r>
            <a:r>
              <a:rPr lang="en-US" sz="1800" b="0" i="0" dirty="0">
                <a:solidFill>
                  <a:schemeClr val="tx1"/>
                </a:solidFill>
                <a:effectLst/>
                <a:latin typeface="Source Sans Pro Web"/>
              </a:rPr>
              <a:t> how to identify hazardous roof and rib conditions.</a:t>
            </a:r>
          </a:p>
          <a:p>
            <a:endParaRPr lang="en-US" dirty="0"/>
          </a:p>
        </p:txBody>
      </p:sp>
    </p:spTree>
    <p:extLst>
      <p:ext uri="{BB962C8B-B14F-4D97-AF65-F5344CB8AC3E}">
        <p14:creationId xmlns:p14="http://schemas.microsoft.com/office/powerpoint/2010/main" val="213889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46AEB79-FEFF-99E8-4FB8-32DAAEBE38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03" r="9801" b="-2"/>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55" name="Rectangle 2054">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64D62-1B14-DA49-6F43-A9ED658629A3}"/>
              </a:ext>
            </a:extLst>
          </p:cNvPr>
          <p:cNvSpPr>
            <a:spLocks noGrp="1"/>
          </p:cNvSpPr>
          <p:nvPr>
            <p:ph type="title"/>
          </p:nvPr>
        </p:nvSpPr>
        <p:spPr>
          <a:xfrm>
            <a:off x="838201" y="365125"/>
            <a:ext cx="3478160" cy="1325563"/>
          </a:xfrm>
        </p:spPr>
        <p:txBody>
          <a:bodyPr>
            <a:normAutofit/>
          </a:bodyPr>
          <a:lstStyle/>
          <a:p>
            <a:r>
              <a:rPr lang="en-US" sz="2800" b="1" i="0">
                <a:effectLst/>
                <a:latin typeface="Merriweather" panose="00000500000000000000" pitchFamily="2" charset="0"/>
              </a:rPr>
              <a:t>February 28, 2022 Fatality</a:t>
            </a:r>
            <a:br>
              <a:rPr lang="en-US" sz="2800" b="1" i="0">
                <a:effectLst/>
                <a:latin typeface="Merriweather" panose="00000500000000000000" pitchFamily="2" charset="0"/>
              </a:rPr>
            </a:br>
            <a:endParaRPr lang="en-US" sz="2800"/>
          </a:p>
        </p:txBody>
      </p:sp>
      <p:sp>
        <p:nvSpPr>
          <p:cNvPr id="3" name="Content Placeholder 2">
            <a:extLst>
              <a:ext uri="{FF2B5EF4-FFF2-40B4-BE49-F238E27FC236}">
                <a16:creationId xmlns:a16="http://schemas.microsoft.com/office/drawing/2014/main" id="{0D61CFC1-33F4-5542-BE96-6FCCBADB7347}"/>
              </a:ext>
            </a:extLst>
          </p:cNvPr>
          <p:cNvSpPr>
            <a:spLocks noGrp="1"/>
          </p:cNvSpPr>
          <p:nvPr>
            <p:ph idx="1"/>
          </p:nvPr>
        </p:nvSpPr>
        <p:spPr>
          <a:xfrm>
            <a:off x="838202" y="1825625"/>
            <a:ext cx="3478160" cy="4351338"/>
          </a:xfrm>
        </p:spPr>
        <p:txBody>
          <a:bodyPr>
            <a:normAutofit/>
          </a:bodyPr>
          <a:lstStyle/>
          <a:p>
            <a:pPr marL="0" indent="0">
              <a:buNone/>
            </a:pPr>
            <a:r>
              <a:rPr lang="en-US" sz="2200" b="0" i="0" dirty="0">
                <a:effectLst/>
                <a:latin typeface="Source Sans Pro Web"/>
              </a:rPr>
              <a:t>MINE FATALITY – On February 28, 2022, a contract miner died when he was crushed between the rib and a single boom face drill.  The victim was alongside the drill using the onboard tram lever controls when the accident occurred because the remote control was inoperable.</a:t>
            </a:r>
            <a:endParaRPr lang="en-US" sz="2200" dirty="0"/>
          </a:p>
        </p:txBody>
      </p:sp>
      <p:sp>
        <p:nvSpPr>
          <p:cNvPr id="4" name="TextBox 3">
            <a:extLst>
              <a:ext uri="{FF2B5EF4-FFF2-40B4-BE49-F238E27FC236}">
                <a16:creationId xmlns:a16="http://schemas.microsoft.com/office/drawing/2014/main" id="{B058B75C-0514-BABD-C924-5108E8629431}"/>
              </a:ext>
            </a:extLst>
          </p:cNvPr>
          <p:cNvSpPr txBox="1"/>
          <p:nvPr/>
        </p:nvSpPr>
        <p:spPr>
          <a:xfrm>
            <a:off x="385894" y="6056851"/>
            <a:ext cx="3993159" cy="369332"/>
          </a:xfrm>
          <a:prstGeom prst="rect">
            <a:avLst/>
          </a:prstGeom>
          <a:noFill/>
        </p:spPr>
        <p:txBody>
          <a:bodyPr wrap="square" rtlCol="0">
            <a:spAutoFit/>
          </a:bodyPr>
          <a:lstStyle/>
          <a:p>
            <a:r>
              <a:rPr lang="en-US" b="1" i="0" dirty="0">
                <a:effectLst/>
                <a:latin typeface="Source Sans Pro Web"/>
              </a:rPr>
              <a:t>Location: </a:t>
            </a:r>
            <a:r>
              <a:rPr lang="en-US" b="0" i="0" dirty="0">
                <a:effectLst/>
                <a:latin typeface="Source Sans Pro Web"/>
              </a:rPr>
              <a:t>McDowell, West Virginia</a:t>
            </a:r>
            <a:endParaRPr lang="en-US" dirty="0"/>
          </a:p>
        </p:txBody>
      </p:sp>
    </p:spTree>
    <p:extLst>
      <p:ext uri="{BB962C8B-B14F-4D97-AF65-F5344CB8AC3E}">
        <p14:creationId xmlns:p14="http://schemas.microsoft.com/office/powerpoint/2010/main" val="34635828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320</TotalTime>
  <Words>4738</Words>
  <Application>Microsoft Office PowerPoint</Application>
  <PresentationFormat>Widescreen</PresentationFormat>
  <Paragraphs>158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Corbel</vt:lpstr>
      <vt:lpstr>Merriweather</vt:lpstr>
      <vt:lpstr>Source Sans Pro Web</vt:lpstr>
      <vt:lpstr>Depth</vt:lpstr>
      <vt:lpstr>Fatal Accidents  and Corrections </vt:lpstr>
      <vt:lpstr>Fatal Accidents &amp; Review </vt:lpstr>
      <vt:lpstr>PowerPoint Presentation</vt:lpstr>
      <vt:lpstr>PowerPoint Presentation</vt:lpstr>
      <vt:lpstr>PowerPoint Presentation</vt:lpstr>
      <vt:lpstr>PowerPoint Presentation</vt:lpstr>
      <vt:lpstr>PowerPoint Presentation</vt:lpstr>
      <vt:lpstr>PowerPoint Presentation</vt:lpstr>
      <vt:lpstr>February 28, 2022 Fatality </vt:lpstr>
      <vt:lpstr>PowerPoint Presentation</vt:lpstr>
      <vt:lpstr>PowerPoint Presentation</vt:lpstr>
      <vt:lpstr>PowerPoint Presentation</vt:lpstr>
      <vt:lpstr>PowerPoint Presentation</vt:lpstr>
      <vt:lpstr>PowerPoint Presentation</vt:lpstr>
      <vt:lpstr>June 2, 2021 Fatality </vt:lpstr>
      <vt:lpstr>PowerPoint Presentation</vt:lpstr>
      <vt:lpstr>PowerPoint Presentation</vt:lpstr>
      <vt:lpstr>PowerPoint Presentation</vt:lpstr>
      <vt:lpstr>PowerPoint Presentation</vt:lpstr>
      <vt:lpstr>May 14, 2021 Fatality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March 20, 2022 Fatality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 Accidents  and Corrections </dc:title>
  <dc:creator>Bell, Joshua B</dc:creator>
  <cp:lastModifiedBy>Bell, Joshua B</cp:lastModifiedBy>
  <cp:revision>7</cp:revision>
  <cp:lastPrinted>2023-11-15T19:00:10Z</cp:lastPrinted>
  <dcterms:created xsi:type="dcterms:W3CDTF">2023-11-15T17:29:23Z</dcterms:created>
  <dcterms:modified xsi:type="dcterms:W3CDTF">2024-01-29T18:12:12Z</dcterms:modified>
</cp:coreProperties>
</file>