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20" r:id="rId4"/>
    <p:sldMasterId id="2147483732" r:id="rId5"/>
    <p:sldMasterId id="2147483744" r:id="rId6"/>
  </p:sldMasterIdLst>
  <p:sldIdLst>
    <p:sldId id="399" r:id="rId7"/>
    <p:sldId id="400" r:id="rId8"/>
    <p:sldId id="401" r:id="rId9"/>
    <p:sldId id="402" r:id="rId10"/>
    <p:sldId id="403" r:id="rId11"/>
    <p:sldId id="404" r:id="rId12"/>
    <p:sldId id="405" r:id="rId13"/>
    <p:sldId id="406" r:id="rId14"/>
    <p:sldId id="407" r:id="rId15"/>
    <p:sldId id="268" r:id="rId16"/>
    <p:sldId id="264" r:id="rId17"/>
    <p:sldId id="265" r:id="rId18"/>
    <p:sldId id="266" r:id="rId19"/>
    <p:sldId id="381" r:id="rId20"/>
    <p:sldId id="382" r:id="rId21"/>
    <p:sldId id="267" r:id="rId22"/>
    <p:sldId id="281" r:id="rId23"/>
    <p:sldId id="269" r:id="rId24"/>
    <p:sldId id="282" r:id="rId25"/>
    <p:sldId id="270" r:id="rId26"/>
    <p:sldId id="258" r:id="rId27"/>
    <p:sldId id="283" r:id="rId28"/>
    <p:sldId id="259" r:id="rId29"/>
    <p:sldId id="284" r:id="rId30"/>
    <p:sldId id="273" r:id="rId31"/>
    <p:sldId id="280" r:id="rId32"/>
    <p:sldId id="276" r:id="rId33"/>
    <p:sldId id="277" r:id="rId34"/>
    <p:sldId id="279" r:id="rId35"/>
    <p:sldId id="299" r:id="rId36"/>
    <p:sldId id="300" r:id="rId37"/>
    <p:sldId id="301" r:id="rId38"/>
    <p:sldId id="302" r:id="rId39"/>
    <p:sldId id="303" r:id="rId40"/>
    <p:sldId id="278"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84" r:id="rId62"/>
    <p:sldId id="385" r:id="rId63"/>
    <p:sldId id="386" r:id="rId64"/>
    <p:sldId id="387" r:id="rId65"/>
    <p:sldId id="388" r:id="rId66"/>
    <p:sldId id="389" r:id="rId67"/>
    <p:sldId id="390" r:id="rId68"/>
    <p:sldId id="391" r:id="rId69"/>
    <p:sldId id="392" r:id="rId70"/>
    <p:sldId id="393" r:id="rId71"/>
    <p:sldId id="394" r:id="rId72"/>
    <p:sldId id="395" r:id="rId73"/>
    <p:sldId id="396" r:id="rId74"/>
    <p:sldId id="397" r:id="rId75"/>
    <p:sldId id="398"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72" r:id="rId94"/>
    <p:sldId id="373" r:id="rId95"/>
    <p:sldId id="374" r:id="rId96"/>
    <p:sldId id="375" r:id="rId97"/>
    <p:sldId id="376" r:id="rId98"/>
    <p:sldId id="377" r:id="rId99"/>
    <p:sldId id="378" r:id="rId100"/>
    <p:sldId id="379" r:id="rId101"/>
    <p:sldId id="380" r:id="rId102"/>
    <p:sldId id="274" r:id="rId103"/>
    <p:sldId id="275" r:id="rId104"/>
    <p:sldId id="341" r:id="rId105"/>
    <p:sldId id="342" r:id="rId106"/>
    <p:sldId id="343" r:id="rId107"/>
    <p:sldId id="344" r:id="rId108"/>
    <p:sldId id="345" r:id="rId109"/>
    <p:sldId id="346" r:id="rId110"/>
    <p:sldId id="347" r:id="rId111"/>
    <p:sldId id="348" r:id="rId112"/>
    <p:sldId id="349" r:id="rId113"/>
    <p:sldId id="350" r:id="rId114"/>
    <p:sldId id="351" r:id="rId115"/>
    <p:sldId id="352" r:id="rId116"/>
    <p:sldId id="353" r:id="rId117"/>
    <p:sldId id="354" r:id="rId118"/>
    <p:sldId id="355" r:id="rId119"/>
    <p:sldId id="356" r:id="rId120"/>
    <p:sldId id="357" r:id="rId121"/>
    <p:sldId id="358" r:id="rId122"/>
    <p:sldId id="359" r:id="rId123"/>
    <p:sldId id="360" r:id="rId124"/>
    <p:sldId id="361" r:id="rId125"/>
    <p:sldId id="362" r:id="rId126"/>
    <p:sldId id="363" r:id="rId127"/>
    <p:sldId id="364" r:id="rId128"/>
    <p:sldId id="365" r:id="rId129"/>
    <p:sldId id="263" r:id="rId130"/>
    <p:sldId id="383" r:id="rId131"/>
    <p:sldId id="260" r:id="rId132"/>
    <p:sldId id="366" r:id="rId133"/>
    <p:sldId id="367" r:id="rId134"/>
    <p:sldId id="368" r:id="rId135"/>
    <p:sldId id="369" r:id="rId136"/>
    <p:sldId id="370" r:id="rId137"/>
    <p:sldId id="371" r:id="rId1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85C5"/>
    <a:srgbClr val="345D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5" autoAdjust="0"/>
    <p:restoredTop sz="94660"/>
  </p:normalViewPr>
  <p:slideViewPr>
    <p:cSldViewPr snapToGrid="0">
      <p:cViewPr varScale="1">
        <p:scale>
          <a:sx n="114" d="100"/>
          <a:sy n="114" d="100"/>
        </p:scale>
        <p:origin x="18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presProps" Target="presProp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6"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4EA3F-6922-4CD8-94B5-C1ABE5D81D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F93C55-9029-448E-B98B-2B74BF91A9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BFBECC-A36B-4270-869E-C01D6B2BB634}"/>
              </a:ext>
            </a:extLst>
          </p:cNvPr>
          <p:cNvSpPr>
            <a:spLocks noGrp="1"/>
          </p:cNvSpPr>
          <p:nvPr>
            <p:ph type="dt" sz="half" idx="10"/>
          </p:nvPr>
        </p:nvSpPr>
        <p:spPr/>
        <p:txBody>
          <a:bodyPr/>
          <a:lstStyle/>
          <a:p>
            <a:fld id="{77943F09-0905-46CC-86FD-4DB0764FF64A}" type="datetimeFigureOut">
              <a:rPr lang="en-US" smtClean="0"/>
              <a:t>2/12/2024</a:t>
            </a:fld>
            <a:endParaRPr lang="en-US" dirty="0"/>
          </a:p>
        </p:txBody>
      </p:sp>
      <p:sp>
        <p:nvSpPr>
          <p:cNvPr id="5" name="Footer Placeholder 4">
            <a:extLst>
              <a:ext uri="{FF2B5EF4-FFF2-40B4-BE49-F238E27FC236}">
                <a16:creationId xmlns:a16="http://schemas.microsoft.com/office/drawing/2014/main" id="{C9DA0088-F668-4935-9CAA-029B2C7A4F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D54507-E767-4444-9EF7-E60D57684AE9}"/>
              </a:ext>
            </a:extLst>
          </p:cNvPr>
          <p:cNvSpPr>
            <a:spLocks noGrp="1"/>
          </p:cNvSpPr>
          <p:nvPr>
            <p:ph type="sldNum" sz="quarter" idx="12"/>
          </p:nvPr>
        </p:nvSpPr>
        <p:spPr/>
        <p:txBody>
          <a:bodyPr/>
          <a:lstStyle/>
          <a:p>
            <a:fld id="{3566ABB3-8F34-4A85-86A7-9F7A2B8B9156}" type="slidenum">
              <a:rPr lang="en-US" smtClean="0"/>
              <a:t>‹#›</a:t>
            </a:fld>
            <a:endParaRPr lang="en-US" dirty="0"/>
          </a:p>
        </p:txBody>
      </p:sp>
    </p:spTree>
    <p:extLst>
      <p:ext uri="{BB962C8B-B14F-4D97-AF65-F5344CB8AC3E}">
        <p14:creationId xmlns:p14="http://schemas.microsoft.com/office/powerpoint/2010/main" val="753823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BED47-C1F3-4692-B59D-A55C105F81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F167A6-1E7E-49CB-BE1A-BE7B52AFEE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2C58FE-4DB9-4C11-BAEF-A72929E3CB1D}"/>
              </a:ext>
            </a:extLst>
          </p:cNvPr>
          <p:cNvSpPr>
            <a:spLocks noGrp="1"/>
          </p:cNvSpPr>
          <p:nvPr>
            <p:ph type="dt" sz="half" idx="10"/>
          </p:nvPr>
        </p:nvSpPr>
        <p:spPr/>
        <p:txBody>
          <a:bodyPr/>
          <a:lstStyle/>
          <a:p>
            <a:fld id="{77943F09-0905-46CC-86FD-4DB0764FF64A}" type="datetimeFigureOut">
              <a:rPr lang="en-US" smtClean="0"/>
              <a:t>2/12/2024</a:t>
            </a:fld>
            <a:endParaRPr lang="en-US" dirty="0"/>
          </a:p>
        </p:txBody>
      </p:sp>
      <p:sp>
        <p:nvSpPr>
          <p:cNvPr id="5" name="Footer Placeholder 4">
            <a:extLst>
              <a:ext uri="{FF2B5EF4-FFF2-40B4-BE49-F238E27FC236}">
                <a16:creationId xmlns:a16="http://schemas.microsoft.com/office/drawing/2014/main" id="{56CA83F1-4AA2-4335-939C-3D36E2DFC0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4DEB9E-55B9-4F70-8E6B-ACD71FF880FF}"/>
              </a:ext>
            </a:extLst>
          </p:cNvPr>
          <p:cNvSpPr>
            <a:spLocks noGrp="1"/>
          </p:cNvSpPr>
          <p:nvPr>
            <p:ph type="sldNum" sz="quarter" idx="12"/>
          </p:nvPr>
        </p:nvSpPr>
        <p:spPr/>
        <p:txBody>
          <a:bodyPr/>
          <a:lstStyle/>
          <a:p>
            <a:fld id="{3566ABB3-8F34-4A85-86A7-9F7A2B8B9156}" type="slidenum">
              <a:rPr lang="en-US" smtClean="0"/>
              <a:t>‹#›</a:t>
            </a:fld>
            <a:endParaRPr lang="en-US" dirty="0"/>
          </a:p>
        </p:txBody>
      </p:sp>
    </p:spTree>
    <p:extLst>
      <p:ext uri="{BB962C8B-B14F-4D97-AF65-F5344CB8AC3E}">
        <p14:creationId xmlns:p14="http://schemas.microsoft.com/office/powerpoint/2010/main" val="2926087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25D8A8-E831-41D8-BF5B-4314312540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98C2F1-2C7D-4160-8D77-D71F0BB319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4D252B-FD50-4FA3-A514-69DC41D7ABA5}"/>
              </a:ext>
            </a:extLst>
          </p:cNvPr>
          <p:cNvSpPr>
            <a:spLocks noGrp="1"/>
          </p:cNvSpPr>
          <p:nvPr>
            <p:ph type="dt" sz="half" idx="10"/>
          </p:nvPr>
        </p:nvSpPr>
        <p:spPr/>
        <p:txBody>
          <a:bodyPr/>
          <a:lstStyle/>
          <a:p>
            <a:fld id="{77943F09-0905-46CC-86FD-4DB0764FF64A}" type="datetimeFigureOut">
              <a:rPr lang="en-US" smtClean="0"/>
              <a:t>2/12/2024</a:t>
            </a:fld>
            <a:endParaRPr lang="en-US" dirty="0"/>
          </a:p>
        </p:txBody>
      </p:sp>
      <p:sp>
        <p:nvSpPr>
          <p:cNvPr id="5" name="Footer Placeholder 4">
            <a:extLst>
              <a:ext uri="{FF2B5EF4-FFF2-40B4-BE49-F238E27FC236}">
                <a16:creationId xmlns:a16="http://schemas.microsoft.com/office/drawing/2014/main" id="{B502D2E9-E23C-42CB-BB1F-13DC4CFEB2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1BE01D-C7F3-49F0-A8EF-12C3AA458469}"/>
              </a:ext>
            </a:extLst>
          </p:cNvPr>
          <p:cNvSpPr>
            <a:spLocks noGrp="1"/>
          </p:cNvSpPr>
          <p:nvPr>
            <p:ph type="sldNum" sz="quarter" idx="12"/>
          </p:nvPr>
        </p:nvSpPr>
        <p:spPr/>
        <p:txBody>
          <a:bodyPr/>
          <a:lstStyle/>
          <a:p>
            <a:fld id="{3566ABB3-8F34-4A85-86A7-9F7A2B8B9156}" type="slidenum">
              <a:rPr lang="en-US" smtClean="0"/>
              <a:t>‹#›</a:t>
            </a:fld>
            <a:endParaRPr lang="en-US" dirty="0"/>
          </a:p>
        </p:txBody>
      </p:sp>
    </p:spTree>
    <p:extLst>
      <p:ext uri="{BB962C8B-B14F-4D97-AF65-F5344CB8AC3E}">
        <p14:creationId xmlns:p14="http://schemas.microsoft.com/office/powerpoint/2010/main" val="2794029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5159B-F139-4A86-A37F-263B5B47B4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5378D5-02E9-4754-87A0-D0A77F9FDE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02F86F-91B3-490F-85EF-5DD562557FCE}"/>
              </a:ext>
            </a:extLst>
          </p:cNvPr>
          <p:cNvSpPr>
            <a:spLocks noGrp="1"/>
          </p:cNvSpPr>
          <p:nvPr>
            <p:ph type="dt" sz="half" idx="10"/>
          </p:nvPr>
        </p:nvSpPr>
        <p:spPr/>
        <p:txBody>
          <a:bodyPr/>
          <a:lstStyle/>
          <a:p>
            <a:fld id="{6703602A-D699-4BDD-91D8-D1D92CBF33E1}" type="datetimeFigureOut">
              <a:rPr lang="en-US" smtClean="0"/>
              <a:t>2/12/2024</a:t>
            </a:fld>
            <a:endParaRPr lang="en-US" dirty="0"/>
          </a:p>
        </p:txBody>
      </p:sp>
      <p:sp>
        <p:nvSpPr>
          <p:cNvPr id="5" name="Footer Placeholder 4">
            <a:extLst>
              <a:ext uri="{FF2B5EF4-FFF2-40B4-BE49-F238E27FC236}">
                <a16:creationId xmlns:a16="http://schemas.microsoft.com/office/drawing/2014/main" id="{A4131441-8958-45EE-BCE7-96A3A296CA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0B7CEF-F85D-43BC-A84D-9790D1F0A0EB}"/>
              </a:ext>
            </a:extLst>
          </p:cNvPr>
          <p:cNvSpPr>
            <a:spLocks noGrp="1"/>
          </p:cNvSpPr>
          <p:nvPr>
            <p:ph type="sldNum" sz="quarter" idx="12"/>
          </p:nvPr>
        </p:nvSpPr>
        <p:spPr/>
        <p:txBody>
          <a:bodyPr/>
          <a:lstStyle/>
          <a:p>
            <a:fld id="{6B8DE48C-BC9E-4DEA-A93E-A3177DDEE6A0}" type="slidenum">
              <a:rPr lang="en-US" smtClean="0"/>
              <a:t>‹#›</a:t>
            </a:fld>
            <a:endParaRPr lang="en-US" dirty="0"/>
          </a:p>
        </p:txBody>
      </p:sp>
    </p:spTree>
    <p:extLst>
      <p:ext uri="{BB962C8B-B14F-4D97-AF65-F5344CB8AC3E}">
        <p14:creationId xmlns:p14="http://schemas.microsoft.com/office/powerpoint/2010/main" val="2444337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5C632-ED17-4D49-AB56-74748F139A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335891-E4C9-4A81-9E04-0C02CFFB8D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821F9-61AA-42A9-8536-E01727E43021}"/>
              </a:ext>
            </a:extLst>
          </p:cNvPr>
          <p:cNvSpPr>
            <a:spLocks noGrp="1"/>
          </p:cNvSpPr>
          <p:nvPr>
            <p:ph type="dt" sz="half" idx="10"/>
          </p:nvPr>
        </p:nvSpPr>
        <p:spPr/>
        <p:txBody>
          <a:bodyPr/>
          <a:lstStyle/>
          <a:p>
            <a:fld id="{6703602A-D699-4BDD-91D8-D1D92CBF33E1}" type="datetimeFigureOut">
              <a:rPr lang="en-US" smtClean="0"/>
              <a:t>2/12/2024</a:t>
            </a:fld>
            <a:endParaRPr lang="en-US" dirty="0"/>
          </a:p>
        </p:txBody>
      </p:sp>
      <p:sp>
        <p:nvSpPr>
          <p:cNvPr id="5" name="Footer Placeholder 4">
            <a:extLst>
              <a:ext uri="{FF2B5EF4-FFF2-40B4-BE49-F238E27FC236}">
                <a16:creationId xmlns:a16="http://schemas.microsoft.com/office/drawing/2014/main" id="{9F4FA0BE-02AE-47DE-AFB0-DC615EE9FE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B9E647-296C-4036-BE1D-4DF3B32CD72A}"/>
              </a:ext>
            </a:extLst>
          </p:cNvPr>
          <p:cNvSpPr>
            <a:spLocks noGrp="1"/>
          </p:cNvSpPr>
          <p:nvPr>
            <p:ph type="sldNum" sz="quarter" idx="12"/>
          </p:nvPr>
        </p:nvSpPr>
        <p:spPr/>
        <p:txBody>
          <a:bodyPr/>
          <a:lstStyle/>
          <a:p>
            <a:fld id="{6B8DE48C-BC9E-4DEA-A93E-A3177DDEE6A0}" type="slidenum">
              <a:rPr lang="en-US" smtClean="0"/>
              <a:t>‹#›</a:t>
            </a:fld>
            <a:endParaRPr lang="en-US" dirty="0"/>
          </a:p>
        </p:txBody>
      </p:sp>
    </p:spTree>
    <p:extLst>
      <p:ext uri="{BB962C8B-B14F-4D97-AF65-F5344CB8AC3E}">
        <p14:creationId xmlns:p14="http://schemas.microsoft.com/office/powerpoint/2010/main" val="2925883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BA583-D571-416F-A05F-7A46F085D9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20F583-144D-4C8B-A50B-52DC109DE7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B6D862-2B0E-485C-815D-45756C4FC9FE}"/>
              </a:ext>
            </a:extLst>
          </p:cNvPr>
          <p:cNvSpPr>
            <a:spLocks noGrp="1"/>
          </p:cNvSpPr>
          <p:nvPr>
            <p:ph type="dt" sz="half" idx="10"/>
          </p:nvPr>
        </p:nvSpPr>
        <p:spPr/>
        <p:txBody>
          <a:bodyPr/>
          <a:lstStyle/>
          <a:p>
            <a:fld id="{6703602A-D699-4BDD-91D8-D1D92CBF33E1}" type="datetimeFigureOut">
              <a:rPr lang="en-US" smtClean="0"/>
              <a:t>2/12/2024</a:t>
            </a:fld>
            <a:endParaRPr lang="en-US" dirty="0"/>
          </a:p>
        </p:txBody>
      </p:sp>
      <p:sp>
        <p:nvSpPr>
          <p:cNvPr id="5" name="Footer Placeholder 4">
            <a:extLst>
              <a:ext uri="{FF2B5EF4-FFF2-40B4-BE49-F238E27FC236}">
                <a16:creationId xmlns:a16="http://schemas.microsoft.com/office/drawing/2014/main" id="{25FAC4A4-0C9E-4462-B228-1CA745C834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6A7BDE-BE23-473E-8E89-15E93DAD0387}"/>
              </a:ext>
            </a:extLst>
          </p:cNvPr>
          <p:cNvSpPr>
            <a:spLocks noGrp="1"/>
          </p:cNvSpPr>
          <p:nvPr>
            <p:ph type="sldNum" sz="quarter" idx="12"/>
          </p:nvPr>
        </p:nvSpPr>
        <p:spPr/>
        <p:txBody>
          <a:bodyPr/>
          <a:lstStyle/>
          <a:p>
            <a:fld id="{6B8DE48C-BC9E-4DEA-A93E-A3177DDEE6A0}" type="slidenum">
              <a:rPr lang="en-US" smtClean="0"/>
              <a:t>‹#›</a:t>
            </a:fld>
            <a:endParaRPr lang="en-US" dirty="0"/>
          </a:p>
        </p:txBody>
      </p:sp>
    </p:spTree>
    <p:extLst>
      <p:ext uri="{BB962C8B-B14F-4D97-AF65-F5344CB8AC3E}">
        <p14:creationId xmlns:p14="http://schemas.microsoft.com/office/powerpoint/2010/main" val="1169640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5564D-7760-4BB4-A43E-1B87EAE2B6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A285C3-7707-4082-98C4-44F94B94DD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CEA01-F0B4-470D-B8FE-68E61EA7B8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B68F93-7EE4-4E8E-956D-4269D1841AEB}"/>
              </a:ext>
            </a:extLst>
          </p:cNvPr>
          <p:cNvSpPr>
            <a:spLocks noGrp="1"/>
          </p:cNvSpPr>
          <p:nvPr>
            <p:ph type="dt" sz="half" idx="10"/>
          </p:nvPr>
        </p:nvSpPr>
        <p:spPr/>
        <p:txBody>
          <a:bodyPr/>
          <a:lstStyle/>
          <a:p>
            <a:fld id="{6703602A-D699-4BDD-91D8-D1D92CBF33E1}" type="datetimeFigureOut">
              <a:rPr lang="en-US" smtClean="0"/>
              <a:t>2/12/2024</a:t>
            </a:fld>
            <a:endParaRPr lang="en-US" dirty="0"/>
          </a:p>
        </p:txBody>
      </p:sp>
      <p:sp>
        <p:nvSpPr>
          <p:cNvPr id="6" name="Footer Placeholder 5">
            <a:extLst>
              <a:ext uri="{FF2B5EF4-FFF2-40B4-BE49-F238E27FC236}">
                <a16:creationId xmlns:a16="http://schemas.microsoft.com/office/drawing/2014/main" id="{5E44F272-4C6F-4D73-BDDB-E7A906901F0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E6254F4-F2A6-415B-8945-0EC33BA4EC4B}"/>
              </a:ext>
            </a:extLst>
          </p:cNvPr>
          <p:cNvSpPr>
            <a:spLocks noGrp="1"/>
          </p:cNvSpPr>
          <p:nvPr>
            <p:ph type="sldNum" sz="quarter" idx="12"/>
          </p:nvPr>
        </p:nvSpPr>
        <p:spPr/>
        <p:txBody>
          <a:bodyPr/>
          <a:lstStyle/>
          <a:p>
            <a:fld id="{6B8DE48C-BC9E-4DEA-A93E-A3177DDEE6A0}" type="slidenum">
              <a:rPr lang="en-US" smtClean="0"/>
              <a:t>‹#›</a:t>
            </a:fld>
            <a:endParaRPr lang="en-US" dirty="0"/>
          </a:p>
        </p:txBody>
      </p:sp>
    </p:spTree>
    <p:extLst>
      <p:ext uri="{BB962C8B-B14F-4D97-AF65-F5344CB8AC3E}">
        <p14:creationId xmlns:p14="http://schemas.microsoft.com/office/powerpoint/2010/main" val="2415471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B4930-4204-49C9-8470-7F446462A6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8363BD-6A0E-49D0-BB43-5A21135E3C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D0EEB1-95A2-41FA-8AE5-8FB8075A91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3E8A38-3177-4E1F-B3DC-D91BBB303F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EFA17-3A5D-4B3B-AF5D-E930474F19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89AA66-A2AB-4892-861D-4EF6E5FED8B0}"/>
              </a:ext>
            </a:extLst>
          </p:cNvPr>
          <p:cNvSpPr>
            <a:spLocks noGrp="1"/>
          </p:cNvSpPr>
          <p:nvPr>
            <p:ph type="dt" sz="half" idx="10"/>
          </p:nvPr>
        </p:nvSpPr>
        <p:spPr/>
        <p:txBody>
          <a:bodyPr/>
          <a:lstStyle/>
          <a:p>
            <a:fld id="{6703602A-D699-4BDD-91D8-D1D92CBF33E1}" type="datetimeFigureOut">
              <a:rPr lang="en-US" smtClean="0"/>
              <a:t>2/12/2024</a:t>
            </a:fld>
            <a:endParaRPr lang="en-US" dirty="0"/>
          </a:p>
        </p:txBody>
      </p:sp>
      <p:sp>
        <p:nvSpPr>
          <p:cNvPr id="8" name="Footer Placeholder 7">
            <a:extLst>
              <a:ext uri="{FF2B5EF4-FFF2-40B4-BE49-F238E27FC236}">
                <a16:creationId xmlns:a16="http://schemas.microsoft.com/office/drawing/2014/main" id="{7C85AFBD-FB09-4346-A4E5-E4D35E36FEE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05FF774-5578-4D3C-82A3-36BD2CA21311}"/>
              </a:ext>
            </a:extLst>
          </p:cNvPr>
          <p:cNvSpPr>
            <a:spLocks noGrp="1"/>
          </p:cNvSpPr>
          <p:nvPr>
            <p:ph type="sldNum" sz="quarter" idx="12"/>
          </p:nvPr>
        </p:nvSpPr>
        <p:spPr/>
        <p:txBody>
          <a:bodyPr/>
          <a:lstStyle/>
          <a:p>
            <a:fld id="{6B8DE48C-BC9E-4DEA-A93E-A3177DDEE6A0}" type="slidenum">
              <a:rPr lang="en-US" smtClean="0"/>
              <a:t>‹#›</a:t>
            </a:fld>
            <a:endParaRPr lang="en-US" dirty="0"/>
          </a:p>
        </p:txBody>
      </p:sp>
    </p:spTree>
    <p:extLst>
      <p:ext uri="{BB962C8B-B14F-4D97-AF65-F5344CB8AC3E}">
        <p14:creationId xmlns:p14="http://schemas.microsoft.com/office/powerpoint/2010/main" val="189412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7E750-D031-4B21-B988-C85767E3A9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09AC79-CBFE-4319-9D9A-407E6365D8DE}"/>
              </a:ext>
            </a:extLst>
          </p:cNvPr>
          <p:cNvSpPr>
            <a:spLocks noGrp="1"/>
          </p:cNvSpPr>
          <p:nvPr>
            <p:ph type="dt" sz="half" idx="10"/>
          </p:nvPr>
        </p:nvSpPr>
        <p:spPr/>
        <p:txBody>
          <a:bodyPr/>
          <a:lstStyle/>
          <a:p>
            <a:fld id="{6703602A-D699-4BDD-91D8-D1D92CBF33E1}" type="datetimeFigureOut">
              <a:rPr lang="en-US" smtClean="0"/>
              <a:t>2/12/2024</a:t>
            </a:fld>
            <a:endParaRPr lang="en-US" dirty="0"/>
          </a:p>
        </p:txBody>
      </p:sp>
      <p:sp>
        <p:nvSpPr>
          <p:cNvPr id="4" name="Footer Placeholder 3">
            <a:extLst>
              <a:ext uri="{FF2B5EF4-FFF2-40B4-BE49-F238E27FC236}">
                <a16:creationId xmlns:a16="http://schemas.microsoft.com/office/drawing/2014/main" id="{F8055212-ED18-4D0A-90C1-CB21863B614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EE5DDBE-435D-420B-88B5-6610D2284C79}"/>
              </a:ext>
            </a:extLst>
          </p:cNvPr>
          <p:cNvSpPr>
            <a:spLocks noGrp="1"/>
          </p:cNvSpPr>
          <p:nvPr>
            <p:ph type="sldNum" sz="quarter" idx="12"/>
          </p:nvPr>
        </p:nvSpPr>
        <p:spPr/>
        <p:txBody>
          <a:bodyPr/>
          <a:lstStyle/>
          <a:p>
            <a:fld id="{6B8DE48C-BC9E-4DEA-A93E-A3177DDEE6A0}" type="slidenum">
              <a:rPr lang="en-US" smtClean="0"/>
              <a:t>‹#›</a:t>
            </a:fld>
            <a:endParaRPr lang="en-US" dirty="0"/>
          </a:p>
        </p:txBody>
      </p:sp>
    </p:spTree>
    <p:extLst>
      <p:ext uri="{BB962C8B-B14F-4D97-AF65-F5344CB8AC3E}">
        <p14:creationId xmlns:p14="http://schemas.microsoft.com/office/powerpoint/2010/main" val="795761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4CE59E-E424-44CE-A416-5572F901F39C}"/>
              </a:ext>
            </a:extLst>
          </p:cNvPr>
          <p:cNvSpPr>
            <a:spLocks noGrp="1"/>
          </p:cNvSpPr>
          <p:nvPr>
            <p:ph type="dt" sz="half" idx="10"/>
          </p:nvPr>
        </p:nvSpPr>
        <p:spPr/>
        <p:txBody>
          <a:bodyPr/>
          <a:lstStyle/>
          <a:p>
            <a:fld id="{6703602A-D699-4BDD-91D8-D1D92CBF33E1}" type="datetimeFigureOut">
              <a:rPr lang="en-US" smtClean="0"/>
              <a:t>2/12/2024</a:t>
            </a:fld>
            <a:endParaRPr lang="en-US" dirty="0"/>
          </a:p>
        </p:txBody>
      </p:sp>
      <p:sp>
        <p:nvSpPr>
          <p:cNvPr id="3" name="Footer Placeholder 2">
            <a:extLst>
              <a:ext uri="{FF2B5EF4-FFF2-40B4-BE49-F238E27FC236}">
                <a16:creationId xmlns:a16="http://schemas.microsoft.com/office/drawing/2014/main" id="{03415BF8-C24E-45BB-898C-12BFDD102AA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3E09430-F06E-4C88-B190-BDAC8C13CEEA}"/>
              </a:ext>
            </a:extLst>
          </p:cNvPr>
          <p:cNvSpPr>
            <a:spLocks noGrp="1"/>
          </p:cNvSpPr>
          <p:nvPr>
            <p:ph type="sldNum" sz="quarter" idx="12"/>
          </p:nvPr>
        </p:nvSpPr>
        <p:spPr/>
        <p:txBody>
          <a:bodyPr/>
          <a:lstStyle/>
          <a:p>
            <a:fld id="{6B8DE48C-BC9E-4DEA-A93E-A3177DDEE6A0}" type="slidenum">
              <a:rPr lang="en-US" smtClean="0"/>
              <a:t>‹#›</a:t>
            </a:fld>
            <a:endParaRPr lang="en-US" dirty="0"/>
          </a:p>
        </p:txBody>
      </p:sp>
    </p:spTree>
    <p:extLst>
      <p:ext uri="{BB962C8B-B14F-4D97-AF65-F5344CB8AC3E}">
        <p14:creationId xmlns:p14="http://schemas.microsoft.com/office/powerpoint/2010/main" val="37085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6C502-45BE-4F93-A7AA-24BE77097C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1234BD-C079-4094-879A-B49870389F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29088B-1590-4151-82BB-B56CD83766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82409-0554-4503-B9AA-13A4B7F6B2B7}"/>
              </a:ext>
            </a:extLst>
          </p:cNvPr>
          <p:cNvSpPr>
            <a:spLocks noGrp="1"/>
          </p:cNvSpPr>
          <p:nvPr>
            <p:ph type="dt" sz="half" idx="10"/>
          </p:nvPr>
        </p:nvSpPr>
        <p:spPr/>
        <p:txBody>
          <a:bodyPr/>
          <a:lstStyle/>
          <a:p>
            <a:fld id="{6703602A-D699-4BDD-91D8-D1D92CBF33E1}" type="datetimeFigureOut">
              <a:rPr lang="en-US" smtClean="0"/>
              <a:t>2/12/2024</a:t>
            </a:fld>
            <a:endParaRPr lang="en-US" dirty="0"/>
          </a:p>
        </p:txBody>
      </p:sp>
      <p:sp>
        <p:nvSpPr>
          <p:cNvPr id="6" name="Footer Placeholder 5">
            <a:extLst>
              <a:ext uri="{FF2B5EF4-FFF2-40B4-BE49-F238E27FC236}">
                <a16:creationId xmlns:a16="http://schemas.microsoft.com/office/drawing/2014/main" id="{7F945BDD-5822-4B06-9C1A-B2BFF3FB25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694607-7304-4570-8484-9AFDB61172CF}"/>
              </a:ext>
            </a:extLst>
          </p:cNvPr>
          <p:cNvSpPr>
            <a:spLocks noGrp="1"/>
          </p:cNvSpPr>
          <p:nvPr>
            <p:ph type="sldNum" sz="quarter" idx="12"/>
          </p:nvPr>
        </p:nvSpPr>
        <p:spPr/>
        <p:txBody>
          <a:bodyPr/>
          <a:lstStyle/>
          <a:p>
            <a:fld id="{6B8DE48C-BC9E-4DEA-A93E-A3177DDEE6A0}" type="slidenum">
              <a:rPr lang="en-US" smtClean="0"/>
              <a:t>‹#›</a:t>
            </a:fld>
            <a:endParaRPr lang="en-US" dirty="0"/>
          </a:p>
        </p:txBody>
      </p:sp>
    </p:spTree>
    <p:extLst>
      <p:ext uri="{BB962C8B-B14F-4D97-AF65-F5344CB8AC3E}">
        <p14:creationId xmlns:p14="http://schemas.microsoft.com/office/powerpoint/2010/main" val="1451376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18890-2D81-4993-95F0-AF241DE898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BFD465-A143-4BF3-9908-0F71059E87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49FB2-1DAB-4253-AB69-EAB566105686}"/>
              </a:ext>
            </a:extLst>
          </p:cNvPr>
          <p:cNvSpPr>
            <a:spLocks noGrp="1"/>
          </p:cNvSpPr>
          <p:nvPr>
            <p:ph type="dt" sz="half" idx="10"/>
          </p:nvPr>
        </p:nvSpPr>
        <p:spPr/>
        <p:txBody>
          <a:bodyPr/>
          <a:lstStyle/>
          <a:p>
            <a:fld id="{77943F09-0905-46CC-86FD-4DB0764FF64A}" type="datetimeFigureOut">
              <a:rPr lang="en-US" smtClean="0"/>
              <a:t>2/12/2024</a:t>
            </a:fld>
            <a:endParaRPr lang="en-US" dirty="0"/>
          </a:p>
        </p:txBody>
      </p:sp>
      <p:sp>
        <p:nvSpPr>
          <p:cNvPr id="5" name="Footer Placeholder 4">
            <a:extLst>
              <a:ext uri="{FF2B5EF4-FFF2-40B4-BE49-F238E27FC236}">
                <a16:creationId xmlns:a16="http://schemas.microsoft.com/office/drawing/2014/main" id="{F03D3382-5865-4643-A357-EECDB9EA5D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CB9842-88A9-40E1-8B4E-7262326A9239}"/>
              </a:ext>
            </a:extLst>
          </p:cNvPr>
          <p:cNvSpPr>
            <a:spLocks noGrp="1"/>
          </p:cNvSpPr>
          <p:nvPr>
            <p:ph type="sldNum" sz="quarter" idx="12"/>
          </p:nvPr>
        </p:nvSpPr>
        <p:spPr/>
        <p:txBody>
          <a:bodyPr/>
          <a:lstStyle/>
          <a:p>
            <a:fld id="{3566ABB3-8F34-4A85-86A7-9F7A2B8B9156}" type="slidenum">
              <a:rPr lang="en-US" smtClean="0"/>
              <a:t>‹#›</a:t>
            </a:fld>
            <a:endParaRPr lang="en-US" dirty="0"/>
          </a:p>
        </p:txBody>
      </p:sp>
    </p:spTree>
    <p:extLst>
      <p:ext uri="{BB962C8B-B14F-4D97-AF65-F5344CB8AC3E}">
        <p14:creationId xmlns:p14="http://schemas.microsoft.com/office/powerpoint/2010/main" val="2339916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1A08-F2D0-45D0-896A-4D62AC66A2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EFC5C9-E513-42BB-9667-CB2CF7A7D5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99A35B9-414C-499B-8795-784454B2C0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FDC3CA-6DF4-449E-91D8-EB9E3B857F96}"/>
              </a:ext>
            </a:extLst>
          </p:cNvPr>
          <p:cNvSpPr>
            <a:spLocks noGrp="1"/>
          </p:cNvSpPr>
          <p:nvPr>
            <p:ph type="dt" sz="half" idx="10"/>
          </p:nvPr>
        </p:nvSpPr>
        <p:spPr/>
        <p:txBody>
          <a:bodyPr/>
          <a:lstStyle/>
          <a:p>
            <a:fld id="{6703602A-D699-4BDD-91D8-D1D92CBF33E1}" type="datetimeFigureOut">
              <a:rPr lang="en-US" smtClean="0"/>
              <a:t>2/12/2024</a:t>
            </a:fld>
            <a:endParaRPr lang="en-US" dirty="0"/>
          </a:p>
        </p:txBody>
      </p:sp>
      <p:sp>
        <p:nvSpPr>
          <p:cNvPr id="6" name="Footer Placeholder 5">
            <a:extLst>
              <a:ext uri="{FF2B5EF4-FFF2-40B4-BE49-F238E27FC236}">
                <a16:creationId xmlns:a16="http://schemas.microsoft.com/office/drawing/2014/main" id="{9F2ACFFB-8D86-4042-9921-4B08695D364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20CCEE-EF5E-49FE-9F64-67E13232F0EA}"/>
              </a:ext>
            </a:extLst>
          </p:cNvPr>
          <p:cNvSpPr>
            <a:spLocks noGrp="1"/>
          </p:cNvSpPr>
          <p:nvPr>
            <p:ph type="sldNum" sz="quarter" idx="12"/>
          </p:nvPr>
        </p:nvSpPr>
        <p:spPr/>
        <p:txBody>
          <a:bodyPr/>
          <a:lstStyle/>
          <a:p>
            <a:fld id="{6B8DE48C-BC9E-4DEA-A93E-A3177DDEE6A0}" type="slidenum">
              <a:rPr lang="en-US" smtClean="0"/>
              <a:t>‹#›</a:t>
            </a:fld>
            <a:endParaRPr lang="en-US" dirty="0"/>
          </a:p>
        </p:txBody>
      </p:sp>
    </p:spTree>
    <p:extLst>
      <p:ext uri="{BB962C8B-B14F-4D97-AF65-F5344CB8AC3E}">
        <p14:creationId xmlns:p14="http://schemas.microsoft.com/office/powerpoint/2010/main" val="200322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39177-A316-42CF-BADE-E4588F869D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493ECB-B69E-4BC3-BBAA-3F41B92D82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D8FA7-3F33-4E91-945B-40166DC76B27}"/>
              </a:ext>
            </a:extLst>
          </p:cNvPr>
          <p:cNvSpPr>
            <a:spLocks noGrp="1"/>
          </p:cNvSpPr>
          <p:nvPr>
            <p:ph type="dt" sz="half" idx="10"/>
          </p:nvPr>
        </p:nvSpPr>
        <p:spPr/>
        <p:txBody>
          <a:bodyPr/>
          <a:lstStyle/>
          <a:p>
            <a:fld id="{6703602A-D699-4BDD-91D8-D1D92CBF33E1}" type="datetimeFigureOut">
              <a:rPr lang="en-US" smtClean="0"/>
              <a:t>2/12/2024</a:t>
            </a:fld>
            <a:endParaRPr lang="en-US" dirty="0"/>
          </a:p>
        </p:txBody>
      </p:sp>
      <p:sp>
        <p:nvSpPr>
          <p:cNvPr id="5" name="Footer Placeholder 4">
            <a:extLst>
              <a:ext uri="{FF2B5EF4-FFF2-40B4-BE49-F238E27FC236}">
                <a16:creationId xmlns:a16="http://schemas.microsoft.com/office/drawing/2014/main" id="{D2331A1F-8401-4083-AC3F-B367D3F78F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36B01BA-A4E9-43D7-B69A-07519856A43E}"/>
              </a:ext>
            </a:extLst>
          </p:cNvPr>
          <p:cNvSpPr>
            <a:spLocks noGrp="1"/>
          </p:cNvSpPr>
          <p:nvPr>
            <p:ph type="sldNum" sz="quarter" idx="12"/>
          </p:nvPr>
        </p:nvSpPr>
        <p:spPr/>
        <p:txBody>
          <a:bodyPr/>
          <a:lstStyle/>
          <a:p>
            <a:fld id="{6B8DE48C-BC9E-4DEA-A93E-A3177DDEE6A0}" type="slidenum">
              <a:rPr lang="en-US" smtClean="0"/>
              <a:t>‹#›</a:t>
            </a:fld>
            <a:endParaRPr lang="en-US" dirty="0"/>
          </a:p>
        </p:txBody>
      </p:sp>
    </p:spTree>
    <p:extLst>
      <p:ext uri="{BB962C8B-B14F-4D97-AF65-F5344CB8AC3E}">
        <p14:creationId xmlns:p14="http://schemas.microsoft.com/office/powerpoint/2010/main" val="1688214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B8FF23-AB2B-466D-93E1-774711B568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856DA3-7AEE-4242-8805-1B377FFB97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6FEA41-C48F-4312-8CEE-5D6E21578629}"/>
              </a:ext>
            </a:extLst>
          </p:cNvPr>
          <p:cNvSpPr>
            <a:spLocks noGrp="1"/>
          </p:cNvSpPr>
          <p:nvPr>
            <p:ph type="dt" sz="half" idx="10"/>
          </p:nvPr>
        </p:nvSpPr>
        <p:spPr/>
        <p:txBody>
          <a:bodyPr/>
          <a:lstStyle/>
          <a:p>
            <a:fld id="{6703602A-D699-4BDD-91D8-D1D92CBF33E1}" type="datetimeFigureOut">
              <a:rPr lang="en-US" smtClean="0"/>
              <a:t>2/12/2024</a:t>
            </a:fld>
            <a:endParaRPr lang="en-US" dirty="0"/>
          </a:p>
        </p:txBody>
      </p:sp>
      <p:sp>
        <p:nvSpPr>
          <p:cNvPr id="5" name="Footer Placeholder 4">
            <a:extLst>
              <a:ext uri="{FF2B5EF4-FFF2-40B4-BE49-F238E27FC236}">
                <a16:creationId xmlns:a16="http://schemas.microsoft.com/office/drawing/2014/main" id="{853A0815-3D2D-4C58-8391-25C51F27CF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3038C1-7A3F-4DDC-AF6F-10F791CE4751}"/>
              </a:ext>
            </a:extLst>
          </p:cNvPr>
          <p:cNvSpPr>
            <a:spLocks noGrp="1"/>
          </p:cNvSpPr>
          <p:nvPr>
            <p:ph type="sldNum" sz="quarter" idx="12"/>
          </p:nvPr>
        </p:nvSpPr>
        <p:spPr/>
        <p:txBody>
          <a:bodyPr/>
          <a:lstStyle/>
          <a:p>
            <a:fld id="{6B8DE48C-BC9E-4DEA-A93E-A3177DDEE6A0}" type="slidenum">
              <a:rPr lang="en-US" smtClean="0"/>
              <a:t>‹#›</a:t>
            </a:fld>
            <a:endParaRPr lang="en-US" dirty="0"/>
          </a:p>
        </p:txBody>
      </p:sp>
    </p:spTree>
    <p:extLst>
      <p:ext uri="{BB962C8B-B14F-4D97-AF65-F5344CB8AC3E}">
        <p14:creationId xmlns:p14="http://schemas.microsoft.com/office/powerpoint/2010/main" val="3974659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96EB2-D9FD-4653-AEE0-37DB825067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CC7510-9304-4AEB-B8F9-DA8F4AC712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B1B4CB-24AC-4926-AF85-837E18618A94}"/>
              </a:ext>
            </a:extLst>
          </p:cNvPr>
          <p:cNvSpPr>
            <a:spLocks noGrp="1"/>
          </p:cNvSpPr>
          <p:nvPr>
            <p:ph type="dt" sz="half" idx="10"/>
          </p:nvPr>
        </p:nvSpPr>
        <p:spPr/>
        <p:txBody>
          <a:bodyPr/>
          <a:lstStyle/>
          <a:p>
            <a:fld id="{4C003280-939A-483C-A43A-7FD649A22E27}" type="datetimeFigureOut">
              <a:rPr lang="en-US" smtClean="0"/>
              <a:t>2/12/2024</a:t>
            </a:fld>
            <a:endParaRPr lang="en-US"/>
          </a:p>
        </p:txBody>
      </p:sp>
      <p:sp>
        <p:nvSpPr>
          <p:cNvPr id="5" name="Footer Placeholder 4">
            <a:extLst>
              <a:ext uri="{FF2B5EF4-FFF2-40B4-BE49-F238E27FC236}">
                <a16:creationId xmlns:a16="http://schemas.microsoft.com/office/drawing/2014/main" id="{4DD68AE9-5F00-485E-A5A8-7544E22676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31044B-318E-4BAF-969A-969DB91F36FE}"/>
              </a:ext>
            </a:extLst>
          </p:cNvPr>
          <p:cNvSpPr>
            <a:spLocks noGrp="1"/>
          </p:cNvSpPr>
          <p:nvPr>
            <p:ph type="sldNum" sz="quarter" idx="12"/>
          </p:nvPr>
        </p:nvSpPr>
        <p:spPr/>
        <p:txBody>
          <a:bodyPr/>
          <a:lstStyle/>
          <a:p>
            <a:fld id="{AC0B4342-C7F8-43DA-ADB1-C76A6470F6D2}" type="slidenum">
              <a:rPr lang="en-US" smtClean="0"/>
              <a:t>‹#›</a:t>
            </a:fld>
            <a:endParaRPr lang="en-US"/>
          </a:p>
        </p:txBody>
      </p:sp>
    </p:spTree>
    <p:extLst>
      <p:ext uri="{BB962C8B-B14F-4D97-AF65-F5344CB8AC3E}">
        <p14:creationId xmlns:p14="http://schemas.microsoft.com/office/powerpoint/2010/main" val="41559459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C02A-DFB6-4383-B6D8-AEF4ACF42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9E033B-206F-41AE-80D7-561A1A4F72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EB846-E93C-4159-90F5-C53B098BA676}"/>
              </a:ext>
            </a:extLst>
          </p:cNvPr>
          <p:cNvSpPr>
            <a:spLocks noGrp="1"/>
          </p:cNvSpPr>
          <p:nvPr>
            <p:ph type="dt" sz="half" idx="10"/>
          </p:nvPr>
        </p:nvSpPr>
        <p:spPr/>
        <p:txBody>
          <a:bodyPr/>
          <a:lstStyle/>
          <a:p>
            <a:fld id="{4C003280-939A-483C-A43A-7FD649A22E27}" type="datetimeFigureOut">
              <a:rPr lang="en-US" smtClean="0"/>
              <a:t>2/12/2024</a:t>
            </a:fld>
            <a:endParaRPr lang="en-US"/>
          </a:p>
        </p:txBody>
      </p:sp>
      <p:sp>
        <p:nvSpPr>
          <p:cNvPr id="5" name="Footer Placeholder 4">
            <a:extLst>
              <a:ext uri="{FF2B5EF4-FFF2-40B4-BE49-F238E27FC236}">
                <a16:creationId xmlns:a16="http://schemas.microsoft.com/office/drawing/2014/main" id="{C5E4486A-D2A8-4F72-B4E7-91BE4141E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EE446F-5890-446A-B897-0307B7F6AC8C}"/>
              </a:ext>
            </a:extLst>
          </p:cNvPr>
          <p:cNvSpPr>
            <a:spLocks noGrp="1"/>
          </p:cNvSpPr>
          <p:nvPr>
            <p:ph type="sldNum" sz="quarter" idx="12"/>
          </p:nvPr>
        </p:nvSpPr>
        <p:spPr/>
        <p:txBody>
          <a:bodyPr/>
          <a:lstStyle/>
          <a:p>
            <a:fld id="{AC0B4342-C7F8-43DA-ADB1-C76A6470F6D2}" type="slidenum">
              <a:rPr lang="en-US" smtClean="0"/>
              <a:t>‹#›</a:t>
            </a:fld>
            <a:endParaRPr lang="en-US"/>
          </a:p>
        </p:txBody>
      </p:sp>
    </p:spTree>
    <p:extLst>
      <p:ext uri="{BB962C8B-B14F-4D97-AF65-F5344CB8AC3E}">
        <p14:creationId xmlns:p14="http://schemas.microsoft.com/office/powerpoint/2010/main" val="2912198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1DD48-6444-4AB6-B43C-B6B1EF8F96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AC8BE3-C243-4981-9A47-90A805F8A2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418779-6C2D-4324-B99F-349B70970BBB}"/>
              </a:ext>
            </a:extLst>
          </p:cNvPr>
          <p:cNvSpPr>
            <a:spLocks noGrp="1"/>
          </p:cNvSpPr>
          <p:nvPr>
            <p:ph type="dt" sz="half" idx="10"/>
          </p:nvPr>
        </p:nvSpPr>
        <p:spPr/>
        <p:txBody>
          <a:bodyPr/>
          <a:lstStyle/>
          <a:p>
            <a:fld id="{4C003280-939A-483C-A43A-7FD649A22E27}" type="datetimeFigureOut">
              <a:rPr lang="en-US" smtClean="0"/>
              <a:t>2/12/2024</a:t>
            </a:fld>
            <a:endParaRPr lang="en-US"/>
          </a:p>
        </p:txBody>
      </p:sp>
      <p:sp>
        <p:nvSpPr>
          <p:cNvPr id="5" name="Footer Placeholder 4">
            <a:extLst>
              <a:ext uri="{FF2B5EF4-FFF2-40B4-BE49-F238E27FC236}">
                <a16:creationId xmlns:a16="http://schemas.microsoft.com/office/drawing/2014/main" id="{D9285DB0-941B-4934-8CB8-80E8CD3DDE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53E8-A94E-4EB1-8B74-C2C046F81F5A}"/>
              </a:ext>
            </a:extLst>
          </p:cNvPr>
          <p:cNvSpPr>
            <a:spLocks noGrp="1"/>
          </p:cNvSpPr>
          <p:nvPr>
            <p:ph type="sldNum" sz="quarter" idx="12"/>
          </p:nvPr>
        </p:nvSpPr>
        <p:spPr/>
        <p:txBody>
          <a:bodyPr/>
          <a:lstStyle/>
          <a:p>
            <a:fld id="{AC0B4342-C7F8-43DA-ADB1-C76A6470F6D2}" type="slidenum">
              <a:rPr lang="en-US" smtClean="0"/>
              <a:t>‹#›</a:t>
            </a:fld>
            <a:endParaRPr lang="en-US"/>
          </a:p>
        </p:txBody>
      </p:sp>
    </p:spTree>
    <p:extLst>
      <p:ext uri="{BB962C8B-B14F-4D97-AF65-F5344CB8AC3E}">
        <p14:creationId xmlns:p14="http://schemas.microsoft.com/office/powerpoint/2010/main" val="2101018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77BEC-C8AA-4034-B480-FBC470F999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09AC53-4578-4EFD-A088-BA1E883EE0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FB4AC-F960-4540-80AC-45BEA85F8A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250DAE-FDB5-4BAE-B0D8-5DFE52E3DEF1}"/>
              </a:ext>
            </a:extLst>
          </p:cNvPr>
          <p:cNvSpPr>
            <a:spLocks noGrp="1"/>
          </p:cNvSpPr>
          <p:nvPr>
            <p:ph type="dt" sz="half" idx="10"/>
          </p:nvPr>
        </p:nvSpPr>
        <p:spPr/>
        <p:txBody>
          <a:bodyPr/>
          <a:lstStyle/>
          <a:p>
            <a:fld id="{4C003280-939A-483C-A43A-7FD649A22E27}" type="datetimeFigureOut">
              <a:rPr lang="en-US" smtClean="0"/>
              <a:t>2/12/2024</a:t>
            </a:fld>
            <a:endParaRPr lang="en-US"/>
          </a:p>
        </p:txBody>
      </p:sp>
      <p:sp>
        <p:nvSpPr>
          <p:cNvPr id="6" name="Footer Placeholder 5">
            <a:extLst>
              <a:ext uri="{FF2B5EF4-FFF2-40B4-BE49-F238E27FC236}">
                <a16:creationId xmlns:a16="http://schemas.microsoft.com/office/drawing/2014/main" id="{0338B587-9866-42D8-AD59-C9E2560D94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8C3F7E-365E-46D1-BAFB-E125F57791CD}"/>
              </a:ext>
            </a:extLst>
          </p:cNvPr>
          <p:cNvSpPr>
            <a:spLocks noGrp="1"/>
          </p:cNvSpPr>
          <p:nvPr>
            <p:ph type="sldNum" sz="quarter" idx="12"/>
          </p:nvPr>
        </p:nvSpPr>
        <p:spPr/>
        <p:txBody>
          <a:bodyPr/>
          <a:lstStyle/>
          <a:p>
            <a:fld id="{AC0B4342-C7F8-43DA-ADB1-C76A6470F6D2}" type="slidenum">
              <a:rPr lang="en-US" smtClean="0"/>
              <a:t>‹#›</a:t>
            </a:fld>
            <a:endParaRPr lang="en-US"/>
          </a:p>
        </p:txBody>
      </p:sp>
    </p:spTree>
    <p:extLst>
      <p:ext uri="{BB962C8B-B14F-4D97-AF65-F5344CB8AC3E}">
        <p14:creationId xmlns:p14="http://schemas.microsoft.com/office/powerpoint/2010/main" val="2511310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1819-6FE0-4CE7-96F4-88CB47019E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836089-10A7-404A-BD31-6FD5C52C44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CE2302-CB62-4655-B75E-817C7B41C6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82B15A-E6DE-4806-A302-08B1F4D15E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91AA28-8BB4-489E-8AAB-17DBCAEDD6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F54856-942E-402B-89B0-C0FEFB695D75}"/>
              </a:ext>
            </a:extLst>
          </p:cNvPr>
          <p:cNvSpPr>
            <a:spLocks noGrp="1"/>
          </p:cNvSpPr>
          <p:nvPr>
            <p:ph type="dt" sz="half" idx="10"/>
          </p:nvPr>
        </p:nvSpPr>
        <p:spPr/>
        <p:txBody>
          <a:bodyPr/>
          <a:lstStyle/>
          <a:p>
            <a:fld id="{4C003280-939A-483C-A43A-7FD649A22E27}" type="datetimeFigureOut">
              <a:rPr lang="en-US" smtClean="0"/>
              <a:t>2/12/2024</a:t>
            </a:fld>
            <a:endParaRPr lang="en-US"/>
          </a:p>
        </p:txBody>
      </p:sp>
      <p:sp>
        <p:nvSpPr>
          <p:cNvPr id="8" name="Footer Placeholder 7">
            <a:extLst>
              <a:ext uri="{FF2B5EF4-FFF2-40B4-BE49-F238E27FC236}">
                <a16:creationId xmlns:a16="http://schemas.microsoft.com/office/drawing/2014/main" id="{D92AA975-ECFB-4D4A-9DCB-F2A7BBF74D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F72D56-1FD5-4C0A-9C77-23EC0A00F887}"/>
              </a:ext>
            </a:extLst>
          </p:cNvPr>
          <p:cNvSpPr>
            <a:spLocks noGrp="1"/>
          </p:cNvSpPr>
          <p:nvPr>
            <p:ph type="sldNum" sz="quarter" idx="12"/>
          </p:nvPr>
        </p:nvSpPr>
        <p:spPr/>
        <p:txBody>
          <a:bodyPr/>
          <a:lstStyle/>
          <a:p>
            <a:fld id="{AC0B4342-C7F8-43DA-ADB1-C76A6470F6D2}" type="slidenum">
              <a:rPr lang="en-US" smtClean="0"/>
              <a:t>‹#›</a:t>
            </a:fld>
            <a:endParaRPr lang="en-US"/>
          </a:p>
        </p:txBody>
      </p:sp>
    </p:spTree>
    <p:extLst>
      <p:ext uri="{BB962C8B-B14F-4D97-AF65-F5344CB8AC3E}">
        <p14:creationId xmlns:p14="http://schemas.microsoft.com/office/powerpoint/2010/main" val="26371244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15877-B000-4558-84AB-E25A8BA82E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A77DD0-B83C-4B56-9489-24C22236D6DB}"/>
              </a:ext>
            </a:extLst>
          </p:cNvPr>
          <p:cNvSpPr>
            <a:spLocks noGrp="1"/>
          </p:cNvSpPr>
          <p:nvPr>
            <p:ph type="dt" sz="half" idx="10"/>
          </p:nvPr>
        </p:nvSpPr>
        <p:spPr/>
        <p:txBody>
          <a:bodyPr/>
          <a:lstStyle/>
          <a:p>
            <a:fld id="{4C003280-939A-483C-A43A-7FD649A22E27}" type="datetimeFigureOut">
              <a:rPr lang="en-US" smtClean="0"/>
              <a:t>2/12/2024</a:t>
            </a:fld>
            <a:endParaRPr lang="en-US"/>
          </a:p>
        </p:txBody>
      </p:sp>
      <p:sp>
        <p:nvSpPr>
          <p:cNvPr id="4" name="Footer Placeholder 3">
            <a:extLst>
              <a:ext uri="{FF2B5EF4-FFF2-40B4-BE49-F238E27FC236}">
                <a16:creationId xmlns:a16="http://schemas.microsoft.com/office/drawing/2014/main" id="{5DABE048-C8EB-4C1A-B13A-87E4942259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FD1C02-9CA6-45A1-999E-2B9225AE156F}"/>
              </a:ext>
            </a:extLst>
          </p:cNvPr>
          <p:cNvSpPr>
            <a:spLocks noGrp="1"/>
          </p:cNvSpPr>
          <p:nvPr>
            <p:ph type="sldNum" sz="quarter" idx="12"/>
          </p:nvPr>
        </p:nvSpPr>
        <p:spPr/>
        <p:txBody>
          <a:bodyPr/>
          <a:lstStyle/>
          <a:p>
            <a:fld id="{AC0B4342-C7F8-43DA-ADB1-C76A6470F6D2}" type="slidenum">
              <a:rPr lang="en-US" smtClean="0"/>
              <a:t>‹#›</a:t>
            </a:fld>
            <a:endParaRPr lang="en-US"/>
          </a:p>
        </p:txBody>
      </p:sp>
    </p:spTree>
    <p:extLst>
      <p:ext uri="{BB962C8B-B14F-4D97-AF65-F5344CB8AC3E}">
        <p14:creationId xmlns:p14="http://schemas.microsoft.com/office/powerpoint/2010/main" val="9706678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578F26-8C96-4508-BD1D-6CF3A7FBD164}"/>
              </a:ext>
            </a:extLst>
          </p:cNvPr>
          <p:cNvSpPr>
            <a:spLocks noGrp="1"/>
          </p:cNvSpPr>
          <p:nvPr>
            <p:ph type="dt" sz="half" idx="10"/>
          </p:nvPr>
        </p:nvSpPr>
        <p:spPr/>
        <p:txBody>
          <a:bodyPr/>
          <a:lstStyle/>
          <a:p>
            <a:fld id="{4C003280-939A-483C-A43A-7FD649A22E27}" type="datetimeFigureOut">
              <a:rPr lang="en-US" smtClean="0"/>
              <a:t>2/12/2024</a:t>
            </a:fld>
            <a:endParaRPr lang="en-US"/>
          </a:p>
        </p:txBody>
      </p:sp>
      <p:sp>
        <p:nvSpPr>
          <p:cNvPr id="3" name="Footer Placeholder 2">
            <a:extLst>
              <a:ext uri="{FF2B5EF4-FFF2-40B4-BE49-F238E27FC236}">
                <a16:creationId xmlns:a16="http://schemas.microsoft.com/office/drawing/2014/main" id="{F6B3715B-7A82-4973-8D77-531A0D5762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C285E9-3671-4F5D-89F9-27C16869F123}"/>
              </a:ext>
            </a:extLst>
          </p:cNvPr>
          <p:cNvSpPr>
            <a:spLocks noGrp="1"/>
          </p:cNvSpPr>
          <p:nvPr>
            <p:ph type="sldNum" sz="quarter" idx="12"/>
          </p:nvPr>
        </p:nvSpPr>
        <p:spPr/>
        <p:txBody>
          <a:bodyPr/>
          <a:lstStyle/>
          <a:p>
            <a:fld id="{AC0B4342-C7F8-43DA-ADB1-C76A6470F6D2}" type="slidenum">
              <a:rPr lang="en-US" smtClean="0"/>
              <a:t>‹#›</a:t>
            </a:fld>
            <a:endParaRPr lang="en-US"/>
          </a:p>
        </p:txBody>
      </p:sp>
    </p:spTree>
    <p:extLst>
      <p:ext uri="{BB962C8B-B14F-4D97-AF65-F5344CB8AC3E}">
        <p14:creationId xmlns:p14="http://schemas.microsoft.com/office/powerpoint/2010/main" val="306130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3E401-80CC-42BD-82CF-EDCAD045B3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20296A-3EBF-4BD4-83E5-1538F7BE7A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ABC775-CAA7-42D1-9E7A-09F8328BD421}"/>
              </a:ext>
            </a:extLst>
          </p:cNvPr>
          <p:cNvSpPr>
            <a:spLocks noGrp="1"/>
          </p:cNvSpPr>
          <p:nvPr>
            <p:ph type="dt" sz="half" idx="10"/>
          </p:nvPr>
        </p:nvSpPr>
        <p:spPr/>
        <p:txBody>
          <a:bodyPr/>
          <a:lstStyle/>
          <a:p>
            <a:fld id="{77943F09-0905-46CC-86FD-4DB0764FF64A}" type="datetimeFigureOut">
              <a:rPr lang="en-US" smtClean="0"/>
              <a:t>2/12/2024</a:t>
            </a:fld>
            <a:endParaRPr lang="en-US" dirty="0"/>
          </a:p>
        </p:txBody>
      </p:sp>
      <p:sp>
        <p:nvSpPr>
          <p:cNvPr id="5" name="Footer Placeholder 4">
            <a:extLst>
              <a:ext uri="{FF2B5EF4-FFF2-40B4-BE49-F238E27FC236}">
                <a16:creationId xmlns:a16="http://schemas.microsoft.com/office/drawing/2014/main" id="{FE133D29-82BB-4C12-8FCB-9D10363ABB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992B57-6579-4A12-8CB8-563C71593D02}"/>
              </a:ext>
            </a:extLst>
          </p:cNvPr>
          <p:cNvSpPr>
            <a:spLocks noGrp="1"/>
          </p:cNvSpPr>
          <p:nvPr>
            <p:ph type="sldNum" sz="quarter" idx="12"/>
          </p:nvPr>
        </p:nvSpPr>
        <p:spPr/>
        <p:txBody>
          <a:bodyPr/>
          <a:lstStyle/>
          <a:p>
            <a:fld id="{3566ABB3-8F34-4A85-86A7-9F7A2B8B9156}" type="slidenum">
              <a:rPr lang="en-US" smtClean="0"/>
              <a:t>‹#›</a:t>
            </a:fld>
            <a:endParaRPr lang="en-US" dirty="0"/>
          </a:p>
        </p:txBody>
      </p:sp>
    </p:spTree>
    <p:extLst>
      <p:ext uri="{BB962C8B-B14F-4D97-AF65-F5344CB8AC3E}">
        <p14:creationId xmlns:p14="http://schemas.microsoft.com/office/powerpoint/2010/main" val="2826909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68569-077A-4470-8F8B-17D61FC764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83AF38-C081-4D55-AD70-5F7EA83D98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C900DF-E895-4CAB-B8E5-F529139FA3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09628-4830-42C6-8890-8C4E0AF7D2F8}"/>
              </a:ext>
            </a:extLst>
          </p:cNvPr>
          <p:cNvSpPr>
            <a:spLocks noGrp="1"/>
          </p:cNvSpPr>
          <p:nvPr>
            <p:ph type="dt" sz="half" idx="10"/>
          </p:nvPr>
        </p:nvSpPr>
        <p:spPr/>
        <p:txBody>
          <a:bodyPr/>
          <a:lstStyle/>
          <a:p>
            <a:fld id="{4C003280-939A-483C-A43A-7FD649A22E27}" type="datetimeFigureOut">
              <a:rPr lang="en-US" smtClean="0"/>
              <a:t>2/12/2024</a:t>
            </a:fld>
            <a:endParaRPr lang="en-US"/>
          </a:p>
        </p:txBody>
      </p:sp>
      <p:sp>
        <p:nvSpPr>
          <p:cNvPr id="6" name="Footer Placeholder 5">
            <a:extLst>
              <a:ext uri="{FF2B5EF4-FFF2-40B4-BE49-F238E27FC236}">
                <a16:creationId xmlns:a16="http://schemas.microsoft.com/office/drawing/2014/main" id="{2AE47F96-BF78-4A0D-8B15-979795F14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C70278-453B-4167-80E9-8BF0D423E657}"/>
              </a:ext>
            </a:extLst>
          </p:cNvPr>
          <p:cNvSpPr>
            <a:spLocks noGrp="1"/>
          </p:cNvSpPr>
          <p:nvPr>
            <p:ph type="sldNum" sz="quarter" idx="12"/>
          </p:nvPr>
        </p:nvSpPr>
        <p:spPr/>
        <p:txBody>
          <a:bodyPr/>
          <a:lstStyle/>
          <a:p>
            <a:fld id="{AC0B4342-C7F8-43DA-ADB1-C76A6470F6D2}" type="slidenum">
              <a:rPr lang="en-US" smtClean="0"/>
              <a:t>‹#›</a:t>
            </a:fld>
            <a:endParaRPr lang="en-US"/>
          </a:p>
        </p:txBody>
      </p:sp>
    </p:spTree>
    <p:extLst>
      <p:ext uri="{BB962C8B-B14F-4D97-AF65-F5344CB8AC3E}">
        <p14:creationId xmlns:p14="http://schemas.microsoft.com/office/powerpoint/2010/main" val="364252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E0F04-9DC0-4A22-ACDA-B87EEF9741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57D8C4-EC5A-40F3-A655-73633D44E4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44CE63-BA4B-467C-81C9-C0E2D7575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778ED9-B464-4149-A482-0B387AE2960F}"/>
              </a:ext>
            </a:extLst>
          </p:cNvPr>
          <p:cNvSpPr>
            <a:spLocks noGrp="1"/>
          </p:cNvSpPr>
          <p:nvPr>
            <p:ph type="dt" sz="half" idx="10"/>
          </p:nvPr>
        </p:nvSpPr>
        <p:spPr/>
        <p:txBody>
          <a:bodyPr/>
          <a:lstStyle/>
          <a:p>
            <a:fld id="{4C003280-939A-483C-A43A-7FD649A22E27}" type="datetimeFigureOut">
              <a:rPr lang="en-US" smtClean="0"/>
              <a:t>2/12/2024</a:t>
            </a:fld>
            <a:endParaRPr lang="en-US"/>
          </a:p>
        </p:txBody>
      </p:sp>
      <p:sp>
        <p:nvSpPr>
          <p:cNvPr id="6" name="Footer Placeholder 5">
            <a:extLst>
              <a:ext uri="{FF2B5EF4-FFF2-40B4-BE49-F238E27FC236}">
                <a16:creationId xmlns:a16="http://schemas.microsoft.com/office/drawing/2014/main" id="{1FAF7E6C-DAA1-42BB-9EB9-E649E4C8BF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5BB7B7-A2C7-42FE-80ED-A349CC1F64ED}"/>
              </a:ext>
            </a:extLst>
          </p:cNvPr>
          <p:cNvSpPr>
            <a:spLocks noGrp="1"/>
          </p:cNvSpPr>
          <p:nvPr>
            <p:ph type="sldNum" sz="quarter" idx="12"/>
          </p:nvPr>
        </p:nvSpPr>
        <p:spPr/>
        <p:txBody>
          <a:bodyPr/>
          <a:lstStyle/>
          <a:p>
            <a:fld id="{AC0B4342-C7F8-43DA-ADB1-C76A6470F6D2}" type="slidenum">
              <a:rPr lang="en-US" smtClean="0"/>
              <a:t>‹#›</a:t>
            </a:fld>
            <a:endParaRPr lang="en-US"/>
          </a:p>
        </p:txBody>
      </p:sp>
    </p:spTree>
    <p:extLst>
      <p:ext uri="{BB962C8B-B14F-4D97-AF65-F5344CB8AC3E}">
        <p14:creationId xmlns:p14="http://schemas.microsoft.com/office/powerpoint/2010/main" val="933805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6BE5C-7293-46C2-AD39-E6A6FFC316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AB425C-1F4D-4DF8-AB8F-B70FBF50F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B31CD-FD3C-4E1D-9CF7-02A95E8F12B2}"/>
              </a:ext>
            </a:extLst>
          </p:cNvPr>
          <p:cNvSpPr>
            <a:spLocks noGrp="1"/>
          </p:cNvSpPr>
          <p:nvPr>
            <p:ph type="dt" sz="half" idx="10"/>
          </p:nvPr>
        </p:nvSpPr>
        <p:spPr/>
        <p:txBody>
          <a:bodyPr/>
          <a:lstStyle/>
          <a:p>
            <a:fld id="{4C003280-939A-483C-A43A-7FD649A22E27}" type="datetimeFigureOut">
              <a:rPr lang="en-US" smtClean="0"/>
              <a:t>2/12/2024</a:t>
            </a:fld>
            <a:endParaRPr lang="en-US"/>
          </a:p>
        </p:txBody>
      </p:sp>
      <p:sp>
        <p:nvSpPr>
          <p:cNvPr id="5" name="Footer Placeholder 4">
            <a:extLst>
              <a:ext uri="{FF2B5EF4-FFF2-40B4-BE49-F238E27FC236}">
                <a16:creationId xmlns:a16="http://schemas.microsoft.com/office/drawing/2014/main" id="{1FB89280-8BE7-43E3-A73E-E4AAD2A9B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AD0D2-23FC-42BD-8A0F-3451850DAD6D}"/>
              </a:ext>
            </a:extLst>
          </p:cNvPr>
          <p:cNvSpPr>
            <a:spLocks noGrp="1"/>
          </p:cNvSpPr>
          <p:nvPr>
            <p:ph type="sldNum" sz="quarter" idx="12"/>
          </p:nvPr>
        </p:nvSpPr>
        <p:spPr/>
        <p:txBody>
          <a:bodyPr/>
          <a:lstStyle/>
          <a:p>
            <a:fld id="{AC0B4342-C7F8-43DA-ADB1-C76A6470F6D2}" type="slidenum">
              <a:rPr lang="en-US" smtClean="0"/>
              <a:t>‹#›</a:t>
            </a:fld>
            <a:endParaRPr lang="en-US"/>
          </a:p>
        </p:txBody>
      </p:sp>
    </p:spTree>
    <p:extLst>
      <p:ext uri="{BB962C8B-B14F-4D97-AF65-F5344CB8AC3E}">
        <p14:creationId xmlns:p14="http://schemas.microsoft.com/office/powerpoint/2010/main" val="38177978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4A3FD3-0980-497A-B5FB-75F9CDB825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509397-42FC-45F0-831B-67CE26D8D3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7BDDF7-1B89-423D-875B-8F947CA290DF}"/>
              </a:ext>
            </a:extLst>
          </p:cNvPr>
          <p:cNvSpPr>
            <a:spLocks noGrp="1"/>
          </p:cNvSpPr>
          <p:nvPr>
            <p:ph type="dt" sz="half" idx="10"/>
          </p:nvPr>
        </p:nvSpPr>
        <p:spPr/>
        <p:txBody>
          <a:bodyPr/>
          <a:lstStyle/>
          <a:p>
            <a:fld id="{4C003280-939A-483C-A43A-7FD649A22E27}" type="datetimeFigureOut">
              <a:rPr lang="en-US" smtClean="0"/>
              <a:t>2/12/2024</a:t>
            </a:fld>
            <a:endParaRPr lang="en-US"/>
          </a:p>
        </p:txBody>
      </p:sp>
      <p:sp>
        <p:nvSpPr>
          <p:cNvPr id="5" name="Footer Placeholder 4">
            <a:extLst>
              <a:ext uri="{FF2B5EF4-FFF2-40B4-BE49-F238E27FC236}">
                <a16:creationId xmlns:a16="http://schemas.microsoft.com/office/drawing/2014/main" id="{22656404-8D2B-4242-B39B-1DC372891E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DE59B-9B5C-4B00-9E2E-D77C873005D8}"/>
              </a:ext>
            </a:extLst>
          </p:cNvPr>
          <p:cNvSpPr>
            <a:spLocks noGrp="1"/>
          </p:cNvSpPr>
          <p:nvPr>
            <p:ph type="sldNum" sz="quarter" idx="12"/>
          </p:nvPr>
        </p:nvSpPr>
        <p:spPr/>
        <p:txBody>
          <a:bodyPr/>
          <a:lstStyle/>
          <a:p>
            <a:fld id="{AC0B4342-C7F8-43DA-ADB1-C76A6470F6D2}" type="slidenum">
              <a:rPr lang="en-US" smtClean="0"/>
              <a:t>‹#›</a:t>
            </a:fld>
            <a:endParaRPr lang="en-US"/>
          </a:p>
        </p:txBody>
      </p:sp>
    </p:spTree>
    <p:extLst>
      <p:ext uri="{BB962C8B-B14F-4D97-AF65-F5344CB8AC3E}">
        <p14:creationId xmlns:p14="http://schemas.microsoft.com/office/powerpoint/2010/main" val="19853405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8ADAD-2153-4617-8F6E-069A8B6967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69958A-56F6-4A2F-9D66-446790DA00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8D2779-2905-451F-B02F-5E08446E173F}"/>
              </a:ext>
            </a:extLst>
          </p:cNvPr>
          <p:cNvSpPr>
            <a:spLocks noGrp="1"/>
          </p:cNvSpPr>
          <p:nvPr>
            <p:ph type="dt" sz="half" idx="10"/>
          </p:nvPr>
        </p:nvSpPr>
        <p:spPr/>
        <p:txBody>
          <a:bodyPr/>
          <a:lstStyle/>
          <a:p>
            <a:fld id="{DA66CB5B-9BA4-4F63-989C-F0589AA31EA7}" type="datetimeFigureOut">
              <a:rPr lang="en-US" smtClean="0"/>
              <a:t>2/12/2024</a:t>
            </a:fld>
            <a:endParaRPr lang="en-US"/>
          </a:p>
        </p:txBody>
      </p:sp>
      <p:sp>
        <p:nvSpPr>
          <p:cNvPr id="5" name="Footer Placeholder 4">
            <a:extLst>
              <a:ext uri="{FF2B5EF4-FFF2-40B4-BE49-F238E27FC236}">
                <a16:creationId xmlns:a16="http://schemas.microsoft.com/office/drawing/2014/main" id="{367835E6-E841-49A6-96A4-679AA7683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F97EDB-1CC2-4297-9074-90E7EDC3915F}"/>
              </a:ext>
            </a:extLst>
          </p:cNvPr>
          <p:cNvSpPr>
            <a:spLocks noGrp="1"/>
          </p:cNvSpPr>
          <p:nvPr>
            <p:ph type="sldNum" sz="quarter" idx="12"/>
          </p:nvPr>
        </p:nvSpPr>
        <p:spPr/>
        <p:txBody>
          <a:bodyPr/>
          <a:lstStyle/>
          <a:p>
            <a:fld id="{5ABBFCD7-520A-4169-8724-2DA474C51174}" type="slidenum">
              <a:rPr lang="en-US" smtClean="0"/>
              <a:t>‹#›</a:t>
            </a:fld>
            <a:endParaRPr lang="en-US"/>
          </a:p>
        </p:txBody>
      </p:sp>
    </p:spTree>
    <p:extLst>
      <p:ext uri="{BB962C8B-B14F-4D97-AF65-F5344CB8AC3E}">
        <p14:creationId xmlns:p14="http://schemas.microsoft.com/office/powerpoint/2010/main" val="1736992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6367A-9F16-40D2-B7C5-8F7D29BD56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9A4E26-6781-4C84-94D0-651717A276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D3E45A-EB50-40F8-B84A-604AF3220A72}"/>
              </a:ext>
            </a:extLst>
          </p:cNvPr>
          <p:cNvSpPr>
            <a:spLocks noGrp="1"/>
          </p:cNvSpPr>
          <p:nvPr>
            <p:ph type="dt" sz="half" idx="10"/>
          </p:nvPr>
        </p:nvSpPr>
        <p:spPr/>
        <p:txBody>
          <a:bodyPr/>
          <a:lstStyle/>
          <a:p>
            <a:fld id="{DA66CB5B-9BA4-4F63-989C-F0589AA31EA7}" type="datetimeFigureOut">
              <a:rPr lang="en-US" smtClean="0"/>
              <a:t>2/12/2024</a:t>
            </a:fld>
            <a:endParaRPr lang="en-US"/>
          </a:p>
        </p:txBody>
      </p:sp>
      <p:sp>
        <p:nvSpPr>
          <p:cNvPr id="5" name="Footer Placeholder 4">
            <a:extLst>
              <a:ext uri="{FF2B5EF4-FFF2-40B4-BE49-F238E27FC236}">
                <a16:creationId xmlns:a16="http://schemas.microsoft.com/office/drawing/2014/main" id="{56EEEE4E-44F9-482B-8723-0120985AD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9A675C-DFC6-46C2-9C81-1ED4019B27FA}"/>
              </a:ext>
            </a:extLst>
          </p:cNvPr>
          <p:cNvSpPr>
            <a:spLocks noGrp="1"/>
          </p:cNvSpPr>
          <p:nvPr>
            <p:ph type="sldNum" sz="quarter" idx="12"/>
          </p:nvPr>
        </p:nvSpPr>
        <p:spPr/>
        <p:txBody>
          <a:bodyPr/>
          <a:lstStyle/>
          <a:p>
            <a:fld id="{5ABBFCD7-520A-4169-8724-2DA474C51174}" type="slidenum">
              <a:rPr lang="en-US" smtClean="0"/>
              <a:t>‹#›</a:t>
            </a:fld>
            <a:endParaRPr lang="en-US"/>
          </a:p>
        </p:txBody>
      </p:sp>
    </p:spTree>
    <p:extLst>
      <p:ext uri="{BB962C8B-B14F-4D97-AF65-F5344CB8AC3E}">
        <p14:creationId xmlns:p14="http://schemas.microsoft.com/office/powerpoint/2010/main" val="2314927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EB47A-170D-41E3-A18B-6A37F738B1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813F90-A923-48F7-B884-49852BC2A9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813385-C973-420D-9811-8FF4F56B7ADC}"/>
              </a:ext>
            </a:extLst>
          </p:cNvPr>
          <p:cNvSpPr>
            <a:spLocks noGrp="1"/>
          </p:cNvSpPr>
          <p:nvPr>
            <p:ph type="dt" sz="half" idx="10"/>
          </p:nvPr>
        </p:nvSpPr>
        <p:spPr/>
        <p:txBody>
          <a:bodyPr/>
          <a:lstStyle/>
          <a:p>
            <a:fld id="{DA66CB5B-9BA4-4F63-989C-F0589AA31EA7}" type="datetimeFigureOut">
              <a:rPr lang="en-US" smtClean="0"/>
              <a:t>2/12/2024</a:t>
            </a:fld>
            <a:endParaRPr lang="en-US"/>
          </a:p>
        </p:txBody>
      </p:sp>
      <p:sp>
        <p:nvSpPr>
          <p:cNvPr id="5" name="Footer Placeholder 4">
            <a:extLst>
              <a:ext uri="{FF2B5EF4-FFF2-40B4-BE49-F238E27FC236}">
                <a16:creationId xmlns:a16="http://schemas.microsoft.com/office/drawing/2014/main" id="{46AA540F-AB05-4341-BD33-D6F936D179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948882-2108-4DE8-8D66-0A14AE68A75B}"/>
              </a:ext>
            </a:extLst>
          </p:cNvPr>
          <p:cNvSpPr>
            <a:spLocks noGrp="1"/>
          </p:cNvSpPr>
          <p:nvPr>
            <p:ph type="sldNum" sz="quarter" idx="12"/>
          </p:nvPr>
        </p:nvSpPr>
        <p:spPr/>
        <p:txBody>
          <a:bodyPr/>
          <a:lstStyle/>
          <a:p>
            <a:fld id="{5ABBFCD7-520A-4169-8724-2DA474C51174}" type="slidenum">
              <a:rPr lang="en-US" smtClean="0"/>
              <a:t>‹#›</a:t>
            </a:fld>
            <a:endParaRPr lang="en-US"/>
          </a:p>
        </p:txBody>
      </p:sp>
    </p:spTree>
    <p:extLst>
      <p:ext uri="{BB962C8B-B14F-4D97-AF65-F5344CB8AC3E}">
        <p14:creationId xmlns:p14="http://schemas.microsoft.com/office/powerpoint/2010/main" val="39018999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426F4-D3DB-4051-9248-9D96C6852C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B37C0E-8457-403E-A2CC-05DA681079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7299BA-CE48-437E-8DF0-C6A159B00B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22F5E1-B199-454F-9A53-B84620AF94AC}"/>
              </a:ext>
            </a:extLst>
          </p:cNvPr>
          <p:cNvSpPr>
            <a:spLocks noGrp="1"/>
          </p:cNvSpPr>
          <p:nvPr>
            <p:ph type="dt" sz="half" idx="10"/>
          </p:nvPr>
        </p:nvSpPr>
        <p:spPr/>
        <p:txBody>
          <a:bodyPr/>
          <a:lstStyle/>
          <a:p>
            <a:fld id="{DA66CB5B-9BA4-4F63-989C-F0589AA31EA7}" type="datetimeFigureOut">
              <a:rPr lang="en-US" smtClean="0"/>
              <a:t>2/12/2024</a:t>
            </a:fld>
            <a:endParaRPr lang="en-US"/>
          </a:p>
        </p:txBody>
      </p:sp>
      <p:sp>
        <p:nvSpPr>
          <p:cNvPr id="6" name="Footer Placeholder 5">
            <a:extLst>
              <a:ext uri="{FF2B5EF4-FFF2-40B4-BE49-F238E27FC236}">
                <a16:creationId xmlns:a16="http://schemas.microsoft.com/office/drawing/2014/main" id="{C0D83E14-D174-4116-BC2C-CDE83CB9E8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21C10B-E3CC-460A-AF1B-1B2C16B9CEE6}"/>
              </a:ext>
            </a:extLst>
          </p:cNvPr>
          <p:cNvSpPr>
            <a:spLocks noGrp="1"/>
          </p:cNvSpPr>
          <p:nvPr>
            <p:ph type="sldNum" sz="quarter" idx="12"/>
          </p:nvPr>
        </p:nvSpPr>
        <p:spPr/>
        <p:txBody>
          <a:bodyPr/>
          <a:lstStyle/>
          <a:p>
            <a:fld id="{5ABBFCD7-520A-4169-8724-2DA474C51174}" type="slidenum">
              <a:rPr lang="en-US" smtClean="0"/>
              <a:t>‹#›</a:t>
            </a:fld>
            <a:endParaRPr lang="en-US"/>
          </a:p>
        </p:txBody>
      </p:sp>
    </p:spTree>
    <p:extLst>
      <p:ext uri="{BB962C8B-B14F-4D97-AF65-F5344CB8AC3E}">
        <p14:creationId xmlns:p14="http://schemas.microsoft.com/office/powerpoint/2010/main" val="3795920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210F7-F32C-44EE-8923-8425ABC115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985F04-AE27-40CE-8D9C-95FCD759BD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BCDBB9-230F-4796-82CD-93645F1532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8BFC84-A1CE-4204-8100-7F1C7E5068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D07F96-4156-48C3-A158-B046A74F7F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B6475E-5C94-4FDD-8E38-E1AAB81E148F}"/>
              </a:ext>
            </a:extLst>
          </p:cNvPr>
          <p:cNvSpPr>
            <a:spLocks noGrp="1"/>
          </p:cNvSpPr>
          <p:nvPr>
            <p:ph type="dt" sz="half" idx="10"/>
          </p:nvPr>
        </p:nvSpPr>
        <p:spPr/>
        <p:txBody>
          <a:bodyPr/>
          <a:lstStyle/>
          <a:p>
            <a:fld id="{DA66CB5B-9BA4-4F63-989C-F0589AA31EA7}" type="datetimeFigureOut">
              <a:rPr lang="en-US" smtClean="0"/>
              <a:t>2/12/2024</a:t>
            </a:fld>
            <a:endParaRPr lang="en-US"/>
          </a:p>
        </p:txBody>
      </p:sp>
      <p:sp>
        <p:nvSpPr>
          <p:cNvPr id="8" name="Footer Placeholder 7">
            <a:extLst>
              <a:ext uri="{FF2B5EF4-FFF2-40B4-BE49-F238E27FC236}">
                <a16:creationId xmlns:a16="http://schemas.microsoft.com/office/drawing/2014/main" id="{CD4DAB8F-549D-42C0-9BCC-C2360C8B42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FD5DFC-392D-4807-B97A-82CE9DEB95D0}"/>
              </a:ext>
            </a:extLst>
          </p:cNvPr>
          <p:cNvSpPr>
            <a:spLocks noGrp="1"/>
          </p:cNvSpPr>
          <p:nvPr>
            <p:ph type="sldNum" sz="quarter" idx="12"/>
          </p:nvPr>
        </p:nvSpPr>
        <p:spPr/>
        <p:txBody>
          <a:bodyPr/>
          <a:lstStyle/>
          <a:p>
            <a:fld id="{5ABBFCD7-520A-4169-8724-2DA474C51174}" type="slidenum">
              <a:rPr lang="en-US" smtClean="0"/>
              <a:t>‹#›</a:t>
            </a:fld>
            <a:endParaRPr lang="en-US"/>
          </a:p>
        </p:txBody>
      </p:sp>
    </p:spTree>
    <p:extLst>
      <p:ext uri="{BB962C8B-B14F-4D97-AF65-F5344CB8AC3E}">
        <p14:creationId xmlns:p14="http://schemas.microsoft.com/office/powerpoint/2010/main" val="123792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97715-EB25-46BE-8772-FBC54B5698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8514F0-9EF7-49DF-8A0F-C4A276957219}"/>
              </a:ext>
            </a:extLst>
          </p:cNvPr>
          <p:cNvSpPr>
            <a:spLocks noGrp="1"/>
          </p:cNvSpPr>
          <p:nvPr>
            <p:ph type="dt" sz="half" idx="10"/>
          </p:nvPr>
        </p:nvSpPr>
        <p:spPr/>
        <p:txBody>
          <a:bodyPr/>
          <a:lstStyle/>
          <a:p>
            <a:fld id="{DA66CB5B-9BA4-4F63-989C-F0589AA31EA7}" type="datetimeFigureOut">
              <a:rPr lang="en-US" smtClean="0"/>
              <a:t>2/12/2024</a:t>
            </a:fld>
            <a:endParaRPr lang="en-US"/>
          </a:p>
        </p:txBody>
      </p:sp>
      <p:sp>
        <p:nvSpPr>
          <p:cNvPr id="4" name="Footer Placeholder 3">
            <a:extLst>
              <a:ext uri="{FF2B5EF4-FFF2-40B4-BE49-F238E27FC236}">
                <a16:creationId xmlns:a16="http://schemas.microsoft.com/office/drawing/2014/main" id="{6149FDEB-9A68-4993-BDA6-6C59A37BA4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BFFF60-6AB0-4BF8-8881-186B131F9D5C}"/>
              </a:ext>
            </a:extLst>
          </p:cNvPr>
          <p:cNvSpPr>
            <a:spLocks noGrp="1"/>
          </p:cNvSpPr>
          <p:nvPr>
            <p:ph type="sldNum" sz="quarter" idx="12"/>
          </p:nvPr>
        </p:nvSpPr>
        <p:spPr/>
        <p:txBody>
          <a:bodyPr/>
          <a:lstStyle/>
          <a:p>
            <a:fld id="{5ABBFCD7-520A-4169-8724-2DA474C51174}" type="slidenum">
              <a:rPr lang="en-US" smtClean="0"/>
              <a:t>‹#›</a:t>
            </a:fld>
            <a:endParaRPr lang="en-US"/>
          </a:p>
        </p:txBody>
      </p:sp>
    </p:spTree>
    <p:extLst>
      <p:ext uri="{BB962C8B-B14F-4D97-AF65-F5344CB8AC3E}">
        <p14:creationId xmlns:p14="http://schemas.microsoft.com/office/powerpoint/2010/main" val="3832374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33BAF-F8D5-4D86-9041-E0D64DFF25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848404-6A7D-41B7-8E69-71794AE4AB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A395A2-5517-4B48-BF95-1F0DF65BBB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035A70-C894-42D1-9A5A-4ABF4E2F9ECC}"/>
              </a:ext>
            </a:extLst>
          </p:cNvPr>
          <p:cNvSpPr>
            <a:spLocks noGrp="1"/>
          </p:cNvSpPr>
          <p:nvPr>
            <p:ph type="dt" sz="half" idx="10"/>
          </p:nvPr>
        </p:nvSpPr>
        <p:spPr/>
        <p:txBody>
          <a:bodyPr/>
          <a:lstStyle/>
          <a:p>
            <a:fld id="{77943F09-0905-46CC-86FD-4DB0764FF64A}" type="datetimeFigureOut">
              <a:rPr lang="en-US" smtClean="0"/>
              <a:t>2/12/2024</a:t>
            </a:fld>
            <a:endParaRPr lang="en-US" dirty="0"/>
          </a:p>
        </p:txBody>
      </p:sp>
      <p:sp>
        <p:nvSpPr>
          <p:cNvPr id="6" name="Footer Placeholder 5">
            <a:extLst>
              <a:ext uri="{FF2B5EF4-FFF2-40B4-BE49-F238E27FC236}">
                <a16:creationId xmlns:a16="http://schemas.microsoft.com/office/drawing/2014/main" id="{95E29981-146F-4B7E-9E71-0E0010781AE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741F9F-E60A-46CE-A7D5-6DA9A8C5EFF9}"/>
              </a:ext>
            </a:extLst>
          </p:cNvPr>
          <p:cNvSpPr>
            <a:spLocks noGrp="1"/>
          </p:cNvSpPr>
          <p:nvPr>
            <p:ph type="sldNum" sz="quarter" idx="12"/>
          </p:nvPr>
        </p:nvSpPr>
        <p:spPr/>
        <p:txBody>
          <a:bodyPr/>
          <a:lstStyle/>
          <a:p>
            <a:fld id="{3566ABB3-8F34-4A85-86A7-9F7A2B8B9156}" type="slidenum">
              <a:rPr lang="en-US" smtClean="0"/>
              <a:t>‹#›</a:t>
            </a:fld>
            <a:endParaRPr lang="en-US" dirty="0"/>
          </a:p>
        </p:txBody>
      </p:sp>
    </p:spTree>
    <p:extLst>
      <p:ext uri="{BB962C8B-B14F-4D97-AF65-F5344CB8AC3E}">
        <p14:creationId xmlns:p14="http://schemas.microsoft.com/office/powerpoint/2010/main" val="15865507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210597-63A0-4314-9962-4327233C6FF2}"/>
              </a:ext>
            </a:extLst>
          </p:cNvPr>
          <p:cNvSpPr>
            <a:spLocks noGrp="1"/>
          </p:cNvSpPr>
          <p:nvPr>
            <p:ph type="dt" sz="half" idx="10"/>
          </p:nvPr>
        </p:nvSpPr>
        <p:spPr/>
        <p:txBody>
          <a:bodyPr/>
          <a:lstStyle/>
          <a:p>
            <a:fld id="{DA66CB5B-9BA4-4F63-989C-F0589AA31EA7}" type="datetimeFigureOut">
              <a:rPr lang="en-US" smtClean="0"/>
              <a:t>2/12/2024</a:t>
            </a:fld>
            <a:endParaRPr lang="en-US"/>
          </a:p>
        </p:txBody>
      </p:sp>
      <p:sp>
        <p:nvSpPr>
          <p:cNvPr id="3" name="Footer Placeholder 2">
            <a:extLst>
              <a:ext uri="{FF2B5EF4-FFF2-40B4-BE49-F238E27FC236}">
                <a16:creationId xmlns:a16="http://schemas.microsoft.com/office/drawing/2014/main" id="{3BC2B73E-FE00-4160-98F0-7199F9FBFF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350EB2-450D-46C5-AA6C-CF6A69D32E74}"/>
              </a:ext>
            </a:extLst>
          </p:cNvPr>
          <p:cNvSpPr>
            <a:spLocks noGrp="1"/>
          </p:cNvSpPr>
          <p:nvPr>
            <p:ph type="sldNum" sz="quarter" idx="12"/>
          </p:nvPr>
        </p:nvSpPr>
        <p:spPr/>
        <p:txBody>
          <a:bodyPr/>
          <a:lstStyle/>
          <a:p>
            <a:fld id="{5ABBFCD7-520A-4169-8724-2DA474C51174}" type="slidenum">
              <a:rPr lang="en-US" smtClean="0"/>
              <a:t>‹#›</a:t>
            </a:fld>
            <a:endParaRPr lang="en-US"/>
          </a:p>
        </p:txBody>
      </p:sp>
    </p:spTree>
    <p:extLst>
      <p:ext uri="{BB962C8B-B14F-4D97-AF65-F5344CB8AC3E}">
        <p14:creationId xmlns:p14="http://schemas.microsoft.com/office/powerpoint/2010/main" val="41804569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63689-A1D7-4E41-8878-08B53A1E57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4BCB10-2B51-4EBD-A4D5-EE4B6144B6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65EEC8-7658-40F1-884E-C2DC2B6C48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544705-2A82-48D0-9CFE-4DD0BBE73CC3}"/>
              </a:ext>
            </a:extLst>
          </p:cNvPr>
          <p:cNvSpPr>
            <a:spLocks noGrp="1"/>
          </p:cNvSpPr>
          <p:nvPr>
            <p:ph type="dt" sz="half" idx="10"/>
          </p:nvPr>
        </p:nvSpPr>
        <p:spPr/>
        <p:txBody>
          <a:bodyPr/>
          <a:lstStyle/>
          <a:p>
            <a:fld id="{DA66CB5B-9BA4-4F63-989C-F0589AA31EA7}" type="datetimeFigureOut">
              <a:rPr lang="en-US" smtClean="0"/>
              <a:t>2/12/2024</a:t>
            </a:fld>
            <a:endParaRPr lang="en-US"/>
          </a:p>
        </p:txBody>
      </p:sp>
      <p:sp>
        <p:nvSpPr>
          <p:cNvPr id="6" name="Footer Placeholder 5">
            <a:extLst>
              <a:ext uri="{FF2B5EF4-FFF2-40B4-BE49-F238E27FC236}">
                <a16:creationId xmlns:a16="http://schemas.microsoft.com/office/drawing/2014/main" id="{2676A1F6-39EA-494A-B90E-4CFCADB6E2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21AEAB-441E-4F74-B359-21ADCBBC29DE}"/>
              </a:ext>
            </a:extLst>
          </p:cNvPr>
          <p:cNvSpPr>
            <a:spLocks noGrp="1"/>
          </p:cNvSpPr>
          <p:nvPr>
            <p:ph type="sldNum" sz="quarter" idx="12"/>
          </p:nvPr>
        </p:nvSpPr>
        <p:spPr/>
        <p:txBody>
          <a:bodyPr/>
          <a:lstStyle/>
          <a:p>
            <a:fld id="{5ABBFCD7-520A-4169-8724-2DA474C51174}" type="slidenum">
              <a:rPr lang="en-US" smtClean="0"/>
              <a:t>‹#›</a:t>
            </a:fld>
            <a:endParaRPr lang="en-US"/>
          </a:p>
        </p:txBody>
      </p:sp>
    </p:spTree>
    <p:extLst>
      <p:ext uri="{BB962C8B-B14F-4D97-AF65-F5344CB8AC3E}">
        <p14:creationId xmlns:p14="http://schemas.microsoft.com/office/powerpoint/2010/main" val="36129134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3E84B-CEE6-4F9A-933E-27626BDED1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241892-1C78-4CAF-BB85-4DB53676C7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329659-A0FC-4A76-A440-21D8104EF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A54147-704A-4E5E-BA32-675019B956FC}"/>
              </a:ext>
            </a:extLst>
          </p:cNvPr>
          <p:cNvSpPr>
            <a:spLocks noGrp="1"/>
          </p:cNvSpPr>
          <p:nvPr>
            <p:ph type="dt" sz="half" idx="10"/>
          </p:nvPr>
        </p:nvSpPr>
        <p:spPr/>
        <p:txBody>
          <a:bodyPr/>
          <a:lstStyle/>
          <a:p>
            <a:fld id="{DA66CB5B-9BA4-4F63-989C-F0589AA31EA7}" type="datetimeFigureOut">
              <a:rPr lang="en-US" smtClean="0"/>
              <a:t>2/12/2024</a:t>
            </a:fld>
            <a:endParaRPr lang="en-US"/>
          </a:p>
        </p:txBody>
      </p:sp>
      <p:sp>
        <p:nvSpPr>
          <p:cNvPr id="6" name="Footer Placeholder 5">
            <a:extLst>
              <a:ext uri="{FF2B5EF4-FFF2-40B4-BE49-F238E27FC236}">
                <a16:creationId xmlns:a16="http://schemas.microsoft.com/office/drawing/2014/main" id="{4ED8FD7C-4B95-4BFC-B0C1-932239F04F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817153-1F9C-448B-AE20-B0EB77C270E4}"/>
              </a:ext>
            </a:extLst>
          </p:cNvPr>
          <p:cNvSpPr>
            <a:spLocks noGrp="1"/>
          </p:cNvSpPr>
          <p:nvPr>
            <p:ph type="sldNum" sz="quarter" idx="12"/>
          </p:nvPr>
        </p:nvSpPr>
        <p:spPr/>
        <p:txBody>
          <a:bodyPr/>
          <a:lstStyle/>
          <a:p>
            <a:fld id="{5ABBFCD7-520A-4169-8724-2DA474C51174}" type="slidenum">
              <a:rPr lang="en-US" smtClean="0"/>
              <a:t>‹#›</a:t>
            </a:fld>
            <a:endParaRPr lang="en-US"/>
          </a:p>
        </p:txBody>
      </p:sp>
    </p:spTree>
    <p:extLst>
      <p:ext uri="{BB962C8B-B14F-4D97-AF65-F5344CB8AC3E}">
        <p14:creationId xmlns:p14="http://schemas.microsoft.com/office/powerpoint/2010/main" val="2465693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0121E-F4B3-4E30-8728-D290F61FFA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D5E022-642B-453B-B2A7-7AA2DB9C5F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936FF-E44C-4CFD-ACFA-E4477A4E82B1}"/>
              </a:ext>
            </a:extLst>
          </p:cNvPr>
          <p:cNvSpPr>
            <a:spLocks noGrp="1"/>
          </p:cNvSpPr>
          <p:nvPr>
            <p:ph type="dt" sz="half" idx="10"/>
          </p:nvPr>
        </p:nvSpPr>
        <p:spPr/>
        <p:txBody>
          <a:bodyPr/>
          <a:lstStyle/>
          <a:p>
            <a:fld id="{DA66CB5B-9BA4-4F63-989C-F0589AA31EA7}" type="datetimeFigureOut">
              <a:rPr lang="en-US" smtClean="0"/>
              <a:t>2/12/2024</a:t>
            </a:fld>
            <a:endParaRPr lang="en-US"/>
          </a:p>
        </p:txBody>
      </p:sp>
      <p:sp>
        <p:nvSpPr>
          <p:cNvPr id="5" name="Footer Placeholder 4">
            <a:extLst>
              <a:ext uri="{FF2B5EF4-FFF2-40B4-BE49-F238E27FC236}">
                <a16:creationId xmlns:a16="http://schemas.microsoft.com/office/drawing/2014/main" id="{FDDCADA6-8450-4C39-A19E-2D955792D7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7420B-ED5E-4ED9-B808-BE30443E4519}"/>
              </a:ext>
            </a:extLst>
          </p:cNvPr>
          <p:cNvSpPr>
            <a:spLocks noGrp="1"/>
          </p:cNvSpPr>
          <p:nvPr>
            <p:ph type="sldNum" sz="quarter" idx="12"/>
          </p:nvPr>
        </p:nvSpPr>
        <p:spPr/>
        <p:txBody>
          <a:bodyPr/>
          <a:lstStyle/>
          <a:p>
            <a:fld id="{5ABBFCD7-520A-4169-8724-2DA474C51174}" type="slidenum">
              <a:rPr lang="en-US" smtClean="0"/>
              <a:t>‹#›</a:t>
            </a:fld>
            <a:endParaRPr lang="en-US"/>
          </a:p>
        </p:txBody>
      </p:sp>
    </p:spTree>
    <p:extLst>
      <p:ext uri="{BB962C8B-B14F-4D97-AF65-F5344CB8AC3E}">
        <p14:creationId xmlns:p14="http://schemas.microsoft.com/office/powerpoint/2010/main" val="21905296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6CA814-76E7-4D73-994F-F7C8CE6F12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874F2C-970C-4F6E-80AA-6034CB234D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DF14F-A190-4C70-994E-D3181AC0197C}"/>
              </a:ext>
            </a:extLst>
          </p:cNvPr>
          <p:cNvSpPr>
            <a:spLocks noGrp="1"/>
          </p:cNvSpPr>
          <p:nvPr>
            <p:ph type="dt" sz="half" idx="10"/>
          </p:nvPr>
        </p:nvSpPr>
        <p:spPr/>
        <p:txBody>
          <a:bodyPr/>
          <a:lstStyle/>
          <a:p>
            <a:fld id="{DA66CB5B-9BA4-4F63-989C-F0589AA31EA7}" type="datetimeFigureOut">
              <a:rPr lang="en-US" smtClean="0"/>
              <a:t>2/12/2024</a:t>
            </a:fld>
            <a:endParaRPr lang="en-US"/>
          </a:p>
        </p:txBody>
      </p:sp>
      <p:sp>
        <p:nvSpPr>
          <p:cNvPr id="5" name="Footer Placeholder 4">
            <a:extLst>
              <a:ext uri="{FF2B5EF4-FFF2-40B4-BE49-F238E27FC236}">
                <a16:creationId xmlns:a16="http://schemas.microsoft.com/office/drawing/2014/main" id="{1F58FE59-5E37-47F9-9C5F-C0191A6BF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371C0C-505A-45A5-828F-941183D464AE}"/>
              </a:ext>
            </a:extLst>
          </p:cNvPr>
          <p:cNvSpPr>
            <a:spLocks noGrp="1"/>
          </p:cNvSpPr>
          <p:nvPr>
            <p:ph type="sldNum" sz="quarter" idx="12"/>
          </p:nvPr>
        </p:nvSpPr>
        <p:spPr/>
        <p:txBody>
          <a:bodyPr/>
          <a:lstStyle/>
          <a:p>
            <a:fld id="{5ABBFCD7-520A-4169-8724-2DA474C51174}" type="slidenum">
              <a:rPr lang="en-US" smtClean="0"/>
              <a:t>‹#›</a:t>
            </a:fld>
            <a:endParaRPr lang="en-US"/>
          </a:p>
        </p:txBody>
      </p:sp>
    </p:spTree>
    <p:extLst>
      <p:ext uri="{BB962C8B-B14F-4D97-AF65-F5344CB8AC3E}">
        <p14:creationId xmlns:p14="http://schemas.microsoft.com/office/powerpoint/2010/main" val="11224090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C26A3-2C6D-4540-AFB8-5A20C78B51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B816C6-B4F0-4FF5-954E-412CA0642C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C7A7BC-C326-4F63-9687-50C5113E6B21}"/>
              </a:ext>
            </a:extLst>
          </p:cNvPr>
          <p:cNvSpPr>
            <a:spLocks noGrp="1"/>
          </p:cNvSpPr>
          <p:nvPr>
            <p:ph type="dt" sz="half" idx="10"/>
          </p:nvPr>
        </p:nvSpPr>
        <p:spPr/>
        <p:txBody>
          <a:bodyPr/>
          <a:lstStyle/>
          <a:p>
            <a:fld id="{14AFE18B-7875-4087-8074-15F6024B7E04}" type="datetimeFigureOut">
              <a:rPr lang="en-US" smtClean="0"/>
              <a:t>2/12/2024</a:t>
            </a:fld>
            <a:endParaRPr lang="en-US"/>
          </a:p>
        </p:txBody>
      </p:sp>
      <p:sp>
        <p:nvSpPr>
          <p:cNvPr id="5" name="Footer Placeholder 4">
            <a:extLst>
              <a:ext uri="{FF2B5EF4-FFF2-40B4-BE49-F238E27FC236}">
                <a16:creationId xmlns:a16="http://schemas.microsoft.com/office/drawing/2014/main" id="{19EEBF09-6313-4028-8D57-664954AB5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C01E3F-4438-4ECF-8515-094AB2607041}"/>
              </a:ext>
            </a:extLst>
          </p:cNvPr>
          <p:cNvSpPr>
            <a:spLocks noGrp="1"/>
          </p:cNvSpPr>
          <p:nvPr>
            <p:ph type="sldNum" sz="quarter" idx="12"/>
          </p:nvPr>
        </p:nvSpPr>
        <p:spPr/>
        <p:txBody>
          <a:bodyPr/>
          <a:lstStyle/>
          <a:p>
            <a:fld id="{037F1C41-0FE4-4484-BF12-26416C8020B8}" type="slidenum">
              <a:rPr lang="en-US" smtClean="0"/>
              <a:t>‹#›</a:t>
            </a:fld>
            <a:endParaRPr lang="en-US"/>
          </a:p>
        </p:txBody>
      </p:sp>
    </p:spTree>
    <p:extLst>
      <p:ext uri="{BB962C8B-B14F-4D97-AF65-F5344CB8AC3E}">
        <p14:creationId xmlns:p14="http://schemas.microsoft.com/office/powerpoint/2010/main" val="10547151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5DC46-DA85-4E8D-B608-0C8070B8B1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07235-A2C9-4816-83DC-F436C9D7ED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AE85B7-5C61-4567-A2DC-BAFF790A2F72}"/>
              </a:ext>
            </a:extLst>
          </p:cNvPr>
          <p:cNvSpPr>
            <a:spLocks noGrp="1"/>
          </p:cNvSpPr>
          <p:nvPr>
            <p:ph type="dt" sz="half" idx="10"/>
          </p:nvPr>
        </p:nvSpPr>
        <p:spPr/>
        <p:txBody>
          <a:bodyPr/>
          <a:lstStyle/>
          <a:p>
            <a:fld id="{14AFE18B-7875-4087-8074-15F6024B7E04}" type="datetimeFigureOut">
              <a:rPr lang="en-US" smtClean="0"/>
              <a:t>2/12/2024</a:t>
            </a:fld>
            <a:endParaRPr lang="en-US"/>
          </a:p>
        </p:txBody>
      </p:sp>
      <p:sp>
        <p:nvSpPr>
          <p:cNvPr id="5" name="Footer Placeholder 4">
            <a:extLst>
              <a:ext uri="{FF2B5EF4-FFF2-40B4-BE49-F238E27FC236}">
                <a16:creationId xmlns:a16="http://schemas.microsoft.com/office/drawing/2014/main" id="{4EB16B5D-5F45-4C58-825D-48FA5A006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08B31-A1D0-4A5C-A963-04E959152FCB}"/>
              </a:ext>
            </a:extLst>
          </p:cNvPr>
          <p:cNvSpPr>
            <a:spLocks noGrp="1"/>
          </p:cNvSpPr>
          <p:nvPr>
            <p:ph type="sldNum" sz="quarter" idx="12"/>
          </p:nvPr>
        </p:nvSpPr>
        <p:spPr/>
        <p:txBody>
          <a:bodyPr/>
          <a:lstStyle/>
          <a:p>
            <a:fld id="{037F1C41-0FE4-4484-BF12-26416C8020B8}" type="slidenum">
              <a:rPr lang="en-US" smtClean="0"/>
              <a:t>‹#›</a:t>
            </a:fld>
            <a:endParaRPr lang="en-US"/>
          </a:p>
        </p:txBody>
      </p:sp>
    </p:spTree>
    <p:extLst>
      <p:ext uri="{BB962C8B-B14F-4D97-AF65-F5344CB8AC3E}">
        <p14:creationId xmlns:p14="http://schemas.microsoft.com/office/powerpoint/2010/main" val="38034820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F6472-A060-4C89-A31F-D691DF9CB9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5DF46C-DFFB-4DBC-AF89-8801784C57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81678E-D344-4C10-9818-4EA7A9EBDD5D}"/>
              </a:ext>
            </a:extLst>
          </p:cNvPr>
          <p:cNvSpPr>
            <a:spLocks noGrp="1"/>
          </p:cNvSpPr>
          <p:nvPr>
            <p:ph type="dt" sz="half" idx="10"/>
          </p:nvPr>
        </p:nvSpPr>
        <p:spPr/>
        <p:txBody>
          <a:bodyPr/>
          <a:lstStyle/>
          <a:p>
            <a:fld id="{14AFE18B-7875-4087-8074-15F6024B7E04}" type="datetimeFigureOut">
              <a:rPr lang="en-US" smtClean="0"/>
              <a:t>2/12/2024</a:t>
            </a:fld>
            <a:endParaRPr lang="en-US"/>
          </a:p>
        </p:txBody>
      </p:sp>
      <p:sp>
        <p:nvSpPr>
          <p:cNvPr id="5" name="Footer Placeholder 4">
            <a:extLst>
              <a:ext uri="{FF2B5EF4-FFF2-40B4-BE49-F238E27FC236}">
                <a16:creationId xmlns:a16="http://schemas.microsoft.com/office/drawing/2014/main" id="{88DAFDA7-FDB7-451C-97A9-58237C1AC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13A9D-66EB-4DDD-83D6-EBF97B5417E8}"/>
              </a:ext>
            </a:extLst>
          </p:cNvPr>
          <p:cNvSpPr>
            <a:spLocks noGrp="1"/>
          </p:cNvSpPr>
          <p:nvPr>
            <p:ph type="sldNum" sz="quarter" idx="12"/>
          </p:nvPr>
        </p:nvSpPr>
        <p:spPr/>
        <p:txBody>
          <a:bodyPr/>
          <a:lstStyle/>
          <a:p>
            <a:fld id="{037F1C41-0FE4-4484-BF12-26416C8020B8}" type="slidenum">
              <a:rPr lang="en-US" smtClean="0"/>
              <a:t>‹#›</a:t>
            </a:fld>
            <a:endParaRPr lang="en-US"/>
          </a:p>
        </p:txBody>
      </p:sp>
    </p:spTree>
    <p:extLst>
      <p:ext uri="{BB962C8B-B14F-4D97-AF65-F5344CB8AC3E}">
        <p14:creationId xmlns:p14="http://schemas.microsoft.com/office/powerpoint/2010/main" val="2012699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991B6-B221-4BBE-AC11-EAB33CF680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02B954-6FD0-4EFD-B8FC-C43DDDDEFE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28A48E-601A-4E16-AFF0-1194B76845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91731C-9EBA-4A86-AAD5-D0166BB7D1AA}"/>
              </a:ext>
            </a:extLst>
          </p:cNvPr>
          <p:cNvSpPr>
            <a:spLocks noGrp="1"/>
          </p:cNvSpPr>
          <p:nvPr>
            <p:ph type="dt" sz="half" idx="10"/>
          </p:nvPr>
        </p:nvSpPr>
        <p:spPr/>
        <p:txBody>
          <a:bodyPr/>
          <a:lstStyle/>
          <a:p>
            <a:fld id="{14AFE18B-7875-4087-8074-15F6024B7E04}" type="datetimeFigureOut">
              <a:rPr lang="en-US" smtClean="0"/>
              <a:t>2/12/2024</a:t>
            </a:fld>
            <a:endParaRPr lang="en-US"/>
          </a:p>
        </p:txBody>
      </p:sp>
      <p:sp>
        <p:nvSpPr>
          <p:cNvPr id="6" name="Footer Placeholder 5">
            <a:extLst>
              <a:ext uri="{FF2B5EF4-FFF2-40B4-BE49-F238E27FC236}">
                <a16:creationId xmlns:a16="http://schemas.microsoft.com/office/drawing/2014/main" id="{7F57115A-B16C-4195-BFFC-B6EC14A2D3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1DE41D-34F4-4E63-9375-C66EF9D99B2B}"/>
              </a:ext>
            </a:extLst>
          </p:cNvPr>
          <p:cNvSpPr>
            <a:spLocks noGrp="1"/>
          </p:cNvSpPr>
          <p:nvPr>
            <p:ph type="sldNum" sz="quarter" idx="12"/>
          </p:nvPr>
        </p:nvSpPr>
        <p:spPr/>
        <p:txBody>
          <a:bodyPr/>
          <a:lstStyle/>
          <a:p>
            <a:fld id="{037F1C41-0FE4-4484-BF12-26416C8020B8}" type="slidenum">
              <a:rPr lang="en-US" smtClean="0"/>
              <a:t>‹#›</a:t>
            </a:fld>
            <a:endParaRPr lang="en-US"/>
          </a:p>
        </p:txBody>
      </p:sp>
    </p:spTree>
    <p:extLst>
      <p:ext uri="{BB962C8B-B14F-4D97-AF65-F5344CB8AC3E}">
        <p14:creationId xmlns:p14="http://schemas.microsoft.com/office/powerpoint/2010/main" val="42162356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73D42-252C-456F-BFC0-8B5D4BF904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AF74FF-56E6-475B-BF19-21E701E8EA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5ECE0F-3079-43A6-8D7D-DDEBEE7849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EE1E1A-1D04-4939-9580-02F120B700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150909-3AB6-41A5-BA62-29BD1BCDA1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2035C8-5757-4AC5-A817-7FA4DB23A176}"/>
              </a:ext>
            </a:extLst>
          </p:cNvPr>
          <p:cNvSpPr>
            <a:spLocks noGrp="1"/>
          </p:cNvSpPr>
          <p:nvPr>
            <p:ph type="dt" sz="half" idx="10"/>
          </p:nvPr>
        </p:nvSpPr>
        <p:spPr/>
        <p:txBody>
          <a:bodyPr/>
          <a:lstStyle/>
          <a:p>
            <a:fld id="{14AFE18B-7875-4087-8074-15F6024B7E04}" type="datetimeFigureOut">
              <a:rPr lang="en-US" smtClean="0"/>
              <a:t>2/12/2024</a:t>
            </a:fld>
            <a:endParaRPr lang="en-US"/>
          </a:p>
        </p:txBody>
      </p:sp>
      <p:sp>
        <p:nvSpPr>
          <p:cNvPr id="8" name="Footer Placeholder 7">
            <a:extLst>
              <a:ext uri="{FF2B5EF4-FFF2-40B4-BE49-F238E27FC236}">
                <a16:creationId xmlns:a16="http://schemas.microsoft.com/office/drawing/2014/main" id="{C13E0230-CB00-4580-816F-1736C0CA80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E50A2C-8949-445C-8717-4A5035849EF4}"/>
              </a:ext>
            </a:extLst>
          </p:cNvPr>
          <p:cNvSpPr>
            <a:spLocks noGrp="1"/>
          </p:cNvSpPr>
          <p:nvPr>
            <p:ph type="sldNum" sz="quarter" idx="12"/>
          </p:nvPr>
        </p:nvSpPr>
        <p:spPr/>
        <p:txBody>
          <a:bodyPr/>
          <a:lstStyle/>
          <a:p>
            <a:fld id="{037F1C41-0FE4-4484-BF12-26416C8020B8}" type="slidenum">
              <a:rPr lang="en-US" smtClean="0"/>
              <a:t>‹#›</a:t>
            </a:fld>
            <a:endParaRPr lang="en-US"/>
          </a:p>
        </p:txBody>
      </p:sp>
    </p:spTree>
    <p:extLst>
      <p:ext uri="{BB962C8B-B14F-4D97-AF65-F5344CB8AC3E}">
        <p14:creationId xmlns:p14="http://schemas.microsoft.com/office/powerpoint/2010/main" val="209736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8EDE5-8243-4A19-B29E-430F275362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B9EDFB-CD34-4D2D-824E-C9FEC87E7D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BA4810-4867-4E38-AB2F-57AAC62F32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FD2380-FEE3-4739-B5D8-3CD5D5E0EA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0C073D-7BB5-4A8D-860B-E03CBFD55A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CAF28F-C8C3-4721-A704-9348DB2720CD}"/>
              </a:ext>
            </a:extLst>
          </p:cNvPr>
          <p:cNvSpPr>
            <a:spLocks noGrp="1"/>
          </p:cNvSpPr>
          <p:nvPr>
            <p:ph type="dt" sz="half" idx="10"/>
          </p:nvPr>
        </p:nvSpPr>
        <p:spPr/>
        <p:txBody>
          <a:bodyPr/>
          <a:lstStyle/>
          <a:p>
            <a:fld id="{77943F09-0905-46CC-86FD-4DB0764FF64A}" type="datetimeFigureOut">
              <a:rPr lang="en-US" smtClean="0"/>
              <a:t>2/12/2024</a:t>
            </a:fld>
            <a:endParaRPr lang="en-US" dirty="0"/>
          </a:p>
        </p:txBody>
      </p:sp>
      <p:sp>
        <p:nvSpPr>
          <p:cNvPr id="8" name="Footer Placeholder 7">
            <a:extLst>
              <a:ext uri="{FF2B5EF4-FFF2-40B4-BE49-F238E27FC236}">
                <a16:creationId xmlns:a16="http://schemas.microsoft.com/office/drawing/2014/main" id="{AAB1D72D-7453-4A87-8489-CE905D9457A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F29718B-13CE-4673-9863-1855884B193B}"/>
              </a:ext>
            </a:extLst>
          </p:cNvPr>
          <p:cNvSpPr>
            <a:spLocks noGrp="1"/>
          </p:cNvSpPr>
          <p:nvPr>
            <p:ph type="sldNum" sz="quarter" idx="12"/>
          </p:nvPr>
        </p:nvSpPr>
        <p:spPr/>
        <p:txBody>
          <a:bodyPr/>
          <a:lstStyle/>
          <a:p>
            <a:fld id="{3566ABB3-8F34-4A85-86A7-9F7A2B8B9156}" type="slidenum">
              <a:rPr lang="en-US" smtClean="0"/>
              <a:t>‹#›</a:t>
            </a:fld>
            <a:endParaRPr lang="en-US" dirty="0"/>
          </a:p>
        </p:txBody>
      </p:sp>
    </p:spTree>
    <p:extLst>
      <p:ext uri="{BB962C8B-B14F-4D97-AF65-F5344CB8AC3E}">
        <p14:creationId xmlns:p14="http://schemas.microsoft.com/office/powerpoint/2010/main" val="4677793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0B02A-441E-45A3-85DE-82828B4726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17BFCC-17B9-4268-BA63-A9D0307699DD}"/>
              </a:ext>
            </a:extLst>
          </p:cNvPr>
          <p:cNvSpPr>
            <a:spLocks noGrp="1"/>
          </p:cNvSpPr>
          <p:nvPr>
            <p:ph type="dt" sz="half" idx="10"/>
          </p:nvPr>
        </p:nvSpPr>
        <p:spPr/>
        <p:txBody>
          <a:bodyPr/>
          <a:lstStyle/>
          <a:p>
            <a:fld id="{14AFE18B-7875-4087-8074-15F6024B7E04}" type="datetimeFigureOut">
              <a:rPr lang="en-US" smtClean="0"/>
              <a:t>2/12/2024</a:t>
            </a:fld>
            <a:endParaRPr lang="en-US"/>
          </a:p>
        </p:txBody>
      </p:sp>
      <p:sp>
        <p:nvSpPr>
          <p:cNvPr id="4" name="Footer Placeholder 3">
            <a:extLst>
              <a:ext uri="{FF2B5EF4-FFF2-40B4-BE49-F238E27FC236}">
                <a16:creationId xmlns:a16="http://schemas.microsoft.com/office/drawing/2014/main" id="{076C9BAC-6D10-4F3E-A17D-3305C43A29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DFDED0-7F84-434A-B160-4E97DB37AD3D}"/>
              </a:ext>
            </a:extLst>
          </p:cNvPr>
          <p:cNvSpPr>
            <a:spLocks noGrp="1"/>
          </p:cNvSpPr>
          <p:nvPr>
            <p:ph type="sldNum" sz="quarter" idx="12"/>
          </p:nvPr>
        </p:nvSpPr>
        <p:spPr/>
        <p:txBody>
          <a:bodyPr/>
          <a:lstStyle/>
          <a:p>
            <a:fld id="{037F1C41-0FE4-4484-BF12-26416C8020B8}" type="slidenum">
              <a:rPr lang="en-US" smtClean="0"/>
              <a:t>‹#›</a:t>
            </a:fld>
            <a:endParaRPr lang="en-US"/>
          </a:p>
        </p:txBody>
      </p:sp>
    </p:spTree>
    <p:extLst>
      <p:ext uri="{BB962C8B-B14F-4D97-AF65-F5344CB8AC3E}">
        <p14:creationId xmlns:p14="http://schemas.microsoft.com/office/powerpoint/2010/main" val="14140346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988423-69F4-4835-A9B7-06AA828A4F84}"/>
              </a:ext>
            </a:extLst>
          </p:cNvPr>
          <p:cNvSpPr>
            <a:spLocks noGrp="1"/>
          </p:cNvSpPr>
          <p:nvPr>
            <p:ph type="dt" sz="half" idx="10"/>
          </p:nvPr>
        </p:nvSpPr>
        <p:spPr/>
        <p:txBody>
          <a:bodyPr/>
          <a:lstStyle/>
          <a:p>
            <a:fld id="{14AFE18B-7875-4087-8074-15F6024B7E04}" type="datetimeFigureOut">
              <a:rPr lang="en-US" smtClean="0"/>
              <a:t>2/12/2024</a:t>
            </a:fld>
            <a:endParaRPr lang="en-US"/>
          </a:p>
        </p:txBody>
      </p:sp>
      <p:sp>
        <p:nvSpPr>
          <p:cNvPr id="3" name="Footer Placeholder 2">
            <a:extLst>
              <a:ext uri="{FF2B5EF4-FFF2-40B4-BE49-F238E27FC236}">
                <a16:creationId xmlns:a16="http://schemas.microsoft.com/office/drawing/2014/main" id="{CEAA3089-309F-4A3F-BA54-CE46E9C7B4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929617-7B30-449D-971F-0A88848E60F6}"/>
              </a:ext>
            </a:extLst>
          </p:cNvPr>
          <p:cNvSpPr>
            <a:spLocks noGrp="1"/>
          </p:cNvSpPr>
          <p:nvPr>
            <p:ph type="sldNum" sz="quarter" idx="12"/>
          </p:nvPr>
        </p:nvSpPr>
        <p:spPr/>
        <p:txBody>
          <a:bodyPr/>
          <a:lstStyle/>
          <a:p>
            <a:fld id="{037F1C41-0FE4-4484-BF12-26416C8020B8}" type="slidenum">
              <a:rPr lang="en-US" smtClean="0"/>
              <a:t>‹#›</a:t>
            </a:fld>
            <a:endParaRPr lang="en-US"/>
          </a:p>
        </p:txBody>
      </p:sp>
    </p:spTree>
    <p:extLst>
      <p:ext uri="{BB962C8B-B14F-4D97-AF65-F5344CB8AC3E}">
        <p14:creationId xmlns:p14="http://schemas.microsoft.com/office/powerpoint/2010/main" val="24482782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5840-641F-43B8-8847-86A265706E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A01AD4-BFBC-4C41-8045-01D4E23D8F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9EF5FD-6D63-4054-8D31-F11B57DF58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231A9B-ABC6-4CBA-A0DB-916FF7BC552B}"/>
              </a:ext>
            </a:extLst>
          </p:cNvPr>
          <p:cNvSpPr>
            <a:spLocks noGrp="1"/>
          </p:cNvSpPr>
          <p:nvPr>
            <p:ph type="dt" sz="half" idx="10"/>
          </p:nvPr>
        </p:nvSpPr>
        <p:spPr/>
        <p:txBody>
          <a:bodyPr/>
          <a:lstStyle/>
          <a:p>
            <a:fld id="{14AFE18B-7875-4087-8074-15F6024B7E04}" type="datetimeFigureOut">
              <a:rPr lang="en-US" smtClean="0"/>
              <a:t>2/12/2024</a:t>
            </a:fld>
            <a:endParaRPr lang="en-US"/>
          </a:p>
        </p:txBody>
      </p:sp>
      <p:sp>
        <p:nvSpPr>
          <p:cNvPr id="6" name="Footer Placeholder 5">
            <a:extLst>
              <a:ext uri="{FF2B5EF4-FFF2-40B4-BE49-F238E27FC236}">
                <a16:creationId xmlns:a16="http://schemas.microsoft.com/office/drawing/2014/main" id="{753849B9-290B-47AD-AB86-244AC93EB5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A155A5-8765-4903-B04B-000C0275BE62}"/>
              </a:ext>
            </a:extLst>
          </p:cNvPr>
          <p:cNvSpPr>
            <a:spLocks noGrp="1"/>
          </p:cNvSpPr>
          <p:nvPr>
            <p:ph type="sldNum" sz="quarter" idx="12"/>
          </p:nvPr>
        </p:nvSpPr>
        <p:spPr/>
        <p:txBody>
          <a:bodyPr/>
          <a:lstStyle/>
          <a:p>
            <a:fld id="{037F1C41-0FE4-4484-BF12-26416C8020B8}" type="slidenum">
              <a:rPr lang="en-US" smtClean="0"/>
              <a:t>‹#›</a:t>
            </a:fld>
            <a:endParaRPr lang="en-US"/>
          </a:p>
        </p:txBody>
      </p:sp>
    </p:spTree>
    <p:extLst>
      <p:ext uri="{BB962C8B-B14F-4D97-AF65-F5344CB8AC3E}">
        <p14:creationId xmlns:p14="http://schemas.microsoft.com/office/powerpoint/2010/main" val="16035181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67FB3-FE9A-4829-AE97-1AA00EF242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42E68E-FD5A-40E2-A2F3-AFAE7ACBF6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A40624-05AE-4580-82E8-73F1B451C1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E18880-4A14-43E7-BA09-F952EA6DC8EC}"/>
              </a:ext>
            </a:extLst>
          </p:cNvPr>
          <p:cNvSpPr>
            <a:spLocks noGrp="1"/>
          </p:cNvSpPr>
          <p:nvPr>
            <p:ph type="dt" sz="half" idx="10"/>
          </p:nvPr>
        </p:nvSpPr>
        <p:spPr/>
        <p:txBody>
          <a:bodyPr/>
          <a:lstStyle/>
          <a:p>
            <a:fld id="{14AFE18B-7875-4087-8074-15F6024B7E04}" type="datetimeFigureOut">
              <a:rPr lang="en-US" smtClean="0"/>
              <a:t>2/12/2024</a:t>
            </a:fld>
            <a:endParaRPr lang="en-US"/>
          </a:p>
        </p:txBody>
      </p:sp>
      <p:sp>
        <p:nvSpPr>
          <p:cNvPr id="6" name="Footer Placeholder 5">
            <a:extLst>
              <a:ext uri="{FF2B5EF4-FFF2-40B4-BE49-F238E27FC236}">
                <a16:creationId xmlns:a16="http://schemas.microsoft.com/office/drawing/2014/main" id="{4D672581-03F2-4E7D-811A-46B174C44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3450F8-F70E-4379-B86E-250AA8DC66F1}"/>
              </a:ext>
            </a:extLst>
          </p:cNvPr>
          <p:cNvSpPr>
            <a:spLocks noGrp="1"/>
          </p:cNvSpPr>
          <p:nvPr>
            <p:ph type="sldNum" sz="quarter" idx="12"/>
          </p:nvPr>
        </p:nvSpPr>
        <p:spPr/>
        <p:txBody>
          <a:bodyPr/>
          <a:lstStyle/>
          <a:p>
            <a:fld id="{037F1C41-0FE4-4484-BF12-26416C8020B8}" type="slidenum">
              <a:rPr lang="en-US" smtClean="0"/>
              <a:t>‹#›</a:t>
            </a:fld>
            <a:endParaRPr lang="en-US"/>
          </a:p>
        </p:txBody>
      </p:sp>
    </p:spTree>
    <p:extLst>
      <p:ext uri="{BB962C8B-B14F-4D97-AF65-F5344CB8AC3E}">
        <p14:creationId xmlns:p14="http://schemas.microsoft.com/office/powerpoint/2010/main" val="30484365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6009-9D1F-489C-A201-BF281C3CD4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C34A5D-00B3-4254-8F30-CB98A952F5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FD29E1-BC32-4BFD-9A26-C5A5F9B01812}"/>
              </a:ext>
            </a:extLst>
          </p:cNvPr>
          <p:cNvSpPr>
            <a:spLocks noGrp="1"/>
          </p:cNvSpPr>
          <p:nvPr>
            <p:ph type="dt" sz="half" idx="10"/>
          </p:nvPr>
        </p:nvSpPr>
        <p:spPr/>
        <p:txBody>
          <a:bodyPr/>
          <a:lstStyle/>
          <a:p>
            <a:fld id="{14AFE18B-7875-4087-8074-15F6024B7E04}" type="datetimeFigureOut">
              <a:rPr lang="en-US" smtClean="0"/>
              <a:t>2/12/2024</a:t>
            </a:fld>
            <a:endParaRPr lang="en-US"/>
          </a:p>
        </p:txBody>
      </p:sp>
      <p:sp>
        <p:nvSpPr>
          <p:cNvPr id="5" name="Footer Placeholder 4">
            <a:extLst>
              <a:ext uri="{FF2B5EF4-FFF2-40B4-BE49-F238E27FC236}">
                <a16:creationId xmlns:a16="http://schemas.microsoft.com/office/drawing/2014/main" id="{714BF4B0-543B-4C20-AC99-D6F8B9224B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85A0F-BF41-45B9-B3FF-6AF8BD264654}"/>
              </a:ext>
            </a:extLst>
          </p:cNvPr>
          <p:cNvSpPr>
            <a:spLocks noGrp="1"/>
          </p:cNvSpPr>
          <p:nvPr>
            <p:ph type="sldNum" sz="quarter" idx="12"/>
          </p:nvPr>
        </p:nvSpPr>
        <p:spPr/>
        <p:txBody>
          <a:bodyPr/>
          <a:lstStyle/>
          <a:p>
            <a:fld id="{037F1C41-0FE4-4484-BF12-26416C8020B8}" type="slidenum">
              <a:rPr lang="en-US" smtClean="0"/>
              <a:t>‹#›</a:t>
            </a:fld>
            <a:endParaRPr lang="en-US"/>
          </a:p>
        </p:txBody>
      </p:sp>
    </p:spTree>
    <p:extLst>
      <p:ext uri="{BB962C8B-B14F-4D97-AF65-F5344CB8AC3E}">
        <p14:creationId xmlns:p14="http://schemas.microsoft.com/office/powerpoint/2010/main" val="34690554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B1B7A6-580D-4B9C-BB12-6E6F3EB74F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BADE87-8E2F-467C-B61B-445CE9FA6E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E4CA5B-DA08-45DC-ABAC-078396BE971F}"/>
              </a:ext>
            </a:extLst>
          </p:cNvPr>
          <p:cNvSpPr>
            <a:spLocks noGrp="1"/>
          </p:cNvSpPr>
          <p:nvPr>
            <p:ph type="dt" sz="half" idx="10"/>
          </p:nvPr>
        </p:nvSpPr>
        <p:spPr/>
        <p:txBody>
          <a:bodyPr/>
          <a:lstStyle/>
          <a:p>
            <a:fld id="{14AFE18B-7875-4087-8074-15F6024B7E04}" type="datetimeFigureOut">
              <a:rPr lang="en-US" smtClean="0"/>
              <a:t>2/12/2024</a:t>
            </a:fld>
            <a:endParaRPr lang="en-US"/>
          </a:p>
        </p:txBody>
      </p:sp>
      <p:sp>
        <p:nvSpPr>
          <p:cNvPr id="5" name="Footer Placeholder 4">
            <a:extLst>
              <a:ext uri="{FF2B5EF4-FFF2-40B4-BE49-F238E27FC236}">
                <a16:creationId xmlns:a16="http://schemas.microsoft.com/office/drawing/2014/main" id="{C1DDF3E9-2C5F-4FA2-9FCF-235B375A9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E2ABA-E228-41CD-A5C2-6ADD982592D4}"/>
              </a:ext>
            </a:extLst>
          </p:cNvPr>
          <p:cNvSpPr>
            <a:spLocks noGrp="1"/>
          </p:cNvSpPr>
          <p:nvPr>
            <p:ph type="sldNum" sz="quarter" idx="12"/>
          </p:nvPr>
        </p:nvSpPr>
        <p:spPr/>
        <p:txBody>
          <a:bodyPr/>
          <a:lstStyle/>
          <a:p>
            <a:fld id="{037F1C41-0FE4-4484-BF12-26416C8020B8}" type="slidenum">
              <a:rPr lang="en-US" smtClean="0"/>
              <a:t>‹#›</a:t>
            </a:fld>
            <a:endParaRPr lang="en-US"/>
          </a:p>
        </p:txBody>
      </p:sp>
    </p:spTree>
    <p:extLst>
      <p:ext uri="{BB962C8B-B14F-4D97-AF65-F5344CB8AC3E}">
        <p14:creationId xmlns:p14="http://schemas.microsoft.com/office/powerpoint/2010/main" val="31889962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9A7991-05CF-42B3-963B-EAA5AD61B747}"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4CE02D-CFEC-4D25-A983-9D5724B7EA08}" type="slidenum">
              <a:rPr lang="en-US" smtClean="0"/>
              <a:t>‹#›</a:t>
            </a:fld>
            <a:endParaRPr lang="en-US"/>
          </a:p>
        </p:txBody>
      </p:sp>
    </p:spTree>
    <p:extLst>
      <p:ext uri="{BB962C8B-B14F-4D97-AF65-F5344CB8AC3E}">
        <p14:creationId xmlns:p14="http://schemas.microsoft.com/office/powerpoint/2010/main" val="15801531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9A7991-05CF-42B3-963B-EAA5AD61B747}"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4CE02D-CFEC-4D25-A983-9D5724B7EA08}" type="slidenum">
              <a:rPr lang="en-US" smtClean="0"/>
              <a:t>‹#›</a:t>
            </a:fld>
            <a:endParaRPr lang="en-US"/>
          </a:p>
        </p:txBody>
      </p:sp>
    </p:spTree>
    <p:extLst>
      <p:ext uri="{BB962C8B-B14F-4D97-AF65-F5344CB8AC3E}">
        <p14:creationId xmlns:p14="http://schemas.microsoft.com/office/powerpoint/2010/main" val="40324452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9A7991-05CF-42B3-963B-EAA5AD61B747}"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4CE02D-CFEC-4D25-A983-9D5724B7EA08}" type="slidenum">
              <a:rPr lang="en-US" smtClean="0"/>
              <a:t>‹#›</a:t>
            </a:fld>
            <a:endParaRPr lang="en-US"/>
          </a:p>
        </p:txBody>
      </p:sp>
    </p:spTree>
    <p:extLst>
      <p:ext uri="{BB962C8B-B14F-4D97-AF65-F5344CB8AC3E}">
        <p14:creationId xmlns:p14="http://schemas.microsoft.com/office/powerpoint/2010/main" val="7432955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9A7991-05CF-42B3-963B-EAA5AD61B747}" type="datetimeFigureOut">
              <a:rPr lang="en-US" smtClean="0"/>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4CE02D-CFEC-4D25-A983-9D5724B7EA08}" type="slidenum">
              <a:rPr lang="en-US" smtClean="0"/>
              <a:t>‹#›</a:t>
            </a:fld>
            <a:endParaRPr lang="en-US"/>
          </a:p>
        </p:txBody>
      </p:sp>
    </p:spTree>
    <p:extLst>
      <p:ext uri="{BB962C8B-B14F-4D97-AF65-F5344CB8AC3E}">
        <p14:creationId xmlns:p14="http://schemas.microsoft.com/office/powerpoint/2010/main" val="3216305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95F78-B145-43B5-B2EE-568E1570A3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695A05-0878-4DB2-90E7-69988DC7418E}"/>
              </a:ext>
            </a:extLst>
          </p:cNvPr>
          <p:cNvSpPr>
            <a:spLocks noGrp="1"/>
          </p:cNvSpPr>
          <p:nvPr>
            <p:ph type="dt" sz="half" idx="10"/>
          </p:nvPr>
        </p:nvSpPr>
        <p:spPr/>
        <p:txBody>
          <a:bodyPr/>
          <a:lstStyle/>
          <a:p>
            <a:fld id="{77943F09-0905-46CC-86FD-4DB0764FF64A}" type="datetimeFigureOut">
              <a:rPr lang="en-US" smtClean="0"/>
              <a:t>2/12/2024</a:t>
            </a:fld>
            <a:endParaRPr lang="en-US" dirty="0"/>
          </a:p>
        </p:txBody>
      </p:sp>
      <p:sp>
        <p:nvSpPr>
          <p:cNvPr id="4" name="Footer Placeholder 3">
            <a:extLst>
              <a:ext uri="{FF2B5EF4-FFF2-40B4-BE49-F238E27FC236}">
                <a16:creationId xmlns:a16="http://schemas.microsoft.com/office/drawing/2014/main" id="{77B60186-E4C1-4FDE-8CAE-01A8365055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2E2D162-74CF-4057-87DD-98E1C74C6A93}"/>
              </a:ext>
            </a:extLst>
          </p:cNvPr>
          <p:cNvSpPr>
            <a:spLocks noGrp="1"/>
          </p:cNvSpPr>
          <p:nvPr>
            <p:ph type="sldNum" sz="quarter" idx="12"/>
          </p:nvPr>
        </p:nvSpPr>
        <p:spPr/>
        <p:txBody>
          <a:bodyPr/>
          <a:lstStyle/>
          <a:p>
            <a:fld id="{3566ABB3-8F34-4A85-86A7-9F7A2B8B9156}" type="slidenum">
              <a:rPr lang="en-US" smtClean="0"/>
              <a:t>‹#›</a:t>
            </a:fld>
            <a:endParaRPr lang="en-US" dirty="0"/>
          </a:p>
        </p:txBody>
      </p:sp>
    </p:spTree>
    <p:extLst>
      <p:ext uri="{BB962C8B-B14F-4D97-AF65-F5344CB8AC3E}">
        <p14:creationId xmlns:p14="http://schemas.microsoft.com/office/powerpoint/2010/main" val="23464708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9A7991-05CF-42B3-963B-EAA5AD61B747}" type="datetimeFigureOut">
              <a:rPr lang="en-US" smtClean="0"/>
              <a:t>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4CE02D-CFEC-4D25-A983-9D5724B7EA08}" type="slidenum">
              <a:rPr lang="en-US" smtClean="0"/>
              <a:t>‹#›</a:t>
            </a:fld>
            <a:endParaRPr lang="en-US"/>
          </a:p>
        </p:txBody>
      </p:sp>
    </p:spTree>
    <p:extLst>
      <p:ext uri="{BB962C8B-B14F-4D97-AF65-F5344CB8AC3E}">
        <p14:creationId xmlns:p14="http://schemas.microsoft.com/office/powerpoint/2010/main" val="16845286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9A7991-05CF-42B3-963B-EAA5AD61B747}" type="datetimeFigureOut">
              <a:rPr lang="en-US" smtClean="0"/>
              <a:t>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4CE02D-CFEC-4D25-A983-9D5724B7EA08}" type="slidenum">
              <a:rPr lang="en-US" smtClean="0"/>
              <a:t>‹#›</a:t>
            </a:fld>
            <a:endParaRPr lang="en-US"/>
          </a:p>
        </p:txBody>
      </p:sp>
    </p:spTree>
    <p:extLst>
      <p:ext uri="{BB962C8B-B14F-4D97-AF65-F5344CB8AC3E}">
        <p14:creationId xmlns:p14="http://schemas.microsoft.com/office/powerpoint/2010/main" val="6447611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9A7991-05CF-42B3-963B-EAA5AD61B747}" type="datetimeFigureOut">
              <a:rPr lang="en-US" smtClean="0"/>
              <a:t>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4CE02D-CFEC-4D25-A983-9D5724B7EA08}" type="slidenum">
              <a:rPr lang="en-US" smtClean="0"/>
              <a:t>‹#›</a:t>
            </a:fld>
            <a:endParaRPr lang="en-US"/>
          </a:p>
        </p:txBody>
      </p:sp>
    </p:spTree>
    <p:extLst>
      <p:ext uri="{BB962C8B-B14F-4D97-AF65-F5344CB8AC3E}">
        <p14:creationId xmlns:p14="http://schemas.microsoft.com/office/powerpoint/2010/main" val="20358208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9A7991-05CF-42B3-963B-EAA5AD61B747}" type="datetimeFigureOut">
              <a:rPr lang="en-US" smtClean="0"/>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4CE02D-CFEC-4D25-A983-9D5724B7EA08}" type="slidenum">
              <a:rPr lang="en-US" smtClean="0"/>
              <a:t>‹#›</a:t>
            </a:fld>
            <a:endParaRPr lang="en-US"/>
          </a:p>
        </p:txBody>
      </p:sp>
    </p:spTree>
    <p:extLst>
      <p:ext uri="{BB962C8B-B14F-4D97-AF65-F5344CB8AC3E}">
        <p14:creationId xmlns:p14="http://schemas.microsoft.com/office/powerpoint/2010/main" val="42342947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9A7991-05CF-42B3-963B-EAA5AD61B747}" type="datetimeFigureOut">
              <a:rPr lang="en-US" smtClean="0"/>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4CE02D-CFEC-4D25-A983-9D5724B7EA08}" type="slidenum">
              <a:rPr lang="en-US" smtClean="0"/>
              <a:t>‹#›</a:t>
            </a:fld>
            <a:endParaRPr lang="en-US"/>
          </a:p>
        </p:txBody>
      </p:sp>
    </p:spTree>
    <p:extLst>
      <p:ext uri="{BB962C8B-B14F-4D97-AF65-F5344CB8AC3E}">
        <p14:creationId xmlns:p14="http://schemas.microsoft.com/office/powerpoint/2010/main" val="35756515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9A7991-05CF-42B3-963B-EAA5AD61B747}"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4CE02D-CFEC-4D25-A983-9D5724B7EA08}" type="slidenum">
              <a:rPr lang="en-US" smtClean="0"/>
              <a:t>‹#›</a:t>
            </a:fld>
            <a:endParaRPr lang="en-US"/>
          </a:p>
        </p:txBody>
      </p:sp>
    </p:spTree>
    <p:extLst>
      <p:ext uri="{BB962C8B-B14F-4D97-AF65-F5344CB8AC3E}">
        <p14:creationId xmlns:p14="http://schemas.microsoft.com/office/powerpoint/2010/main" val="20324662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9A7991-05CF-42B3-963B-EAA5AD61B747}"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4CE02D-CFEC-4D25-A983-9D5724B7EA08}" type="slidenum">
              <a:rPr lang="en-US" smtClean="0"/>
              <a:t>‹#›</a:t>
            </a:fld>
            <a:endParaRPr lang="en-US"/>
          </a:p>
        </p:txBody>
      </p:sp>
    </p:spTree>
    <p:extLst>
      <p:ext uri="{BB962C8B-B14F-4D97-AF65-F5344CB8AC3E}">
        <p14:creationId xmlns:p14="http://schemas.microsoft.com/office/powerpoint/2010/main" val="349260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855A29-F07A-43B2-81A5-DE2356E17FA2}"/>
              </a:ext>
            </a:extLst>
          </p:cNvPr>
          <p:cNvSpPr>
            <a:spLocks noGrp="1"/>
          </p:cNvSpPr>
          <p:nvPr>
            <p:ph type="dt" sz="half" idx="10"/>
          </p:nvPr>
        </p:nvSpPr>
        <p:spPr/>
        <p:txBody>
          <a:bodyPr/>
          <a:lstStyle/>
          <a:p>
            <a:fld id="{77943F09-0905-46CC-86FD-4DB0764FF64A}" type="datetimeFigureOut">
              <a:rPr lang="en-US" smtClean="0"/>
              <a:t>2/12/2024</a:t>
            </a:fld>
            <a:endParaRPr lang="en-US" dirty="0"/>
          </a:p>
        </p:txBody>
      </p:sp>
      <p:sp>
        <p:nvSpPr>
          <p:cNvPr id="3" name="Footer Placeholder 2">
            <a:extLst>
              <a:ext uri="{FF2B5EF4-FFF2-40B4-BE49-F238E27FC236}">
                <a16:creationId xmlns:a16="http://schemas.microsoft.com/office/drawing/2014/main" id="{C6A502E5-7818-4E20-993C-441307723D4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A660A59-CC14-4807-959E-23A9A1A42C2B}"/>
              </a:ext>
            </a:extLst>
          </p:cNvPr>
          <p:cNvSpPr>
            <a:spLocks noGrp="1"/>
          </p:cNvSpPr>
          <p:nvPr>
            <p:ph type="sldNum" sz="quarter" idx="12"/>
          </p:nvPr>
        </p:nvSpPr>
        <p:spPr/>
        <p:txBody>
          <a:bodyPr/>
          <a:lstStyle/>
          <a:p>
            <a:fld id="{3566ABB3-8F34-4A85-86A7-9F7A2B8B9156}" type="slidenum">
              <a:rPr lang="en-US" smtClean="0"/>
              <a:t>‹#›</a:t>
            </a:fld>
            <a:endParaRPr lang="en-US" dirty="0"/>
          </a:p>
        </p:txBody>
      </p:sp>
    </p:spTree>
    <p:extLst>
      <p:ext uri="{BB962C8B-B14F-4D97-AF65-F5344CB8AC3E}">
        <p14:creationId xmlns:p14="http://schemas.microsoft.com/office/powerpoint/2010/main" val="3184126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53EF0-8350-48AD-940D-6E0BF1F93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B918FF-C223-4602-AE63-98102662BA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77A4B3-5BBD-49C6-A141-A086577BA0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F82292-3E75-4B48-A278-E66740C482F2}"/>
              </a:ext>
            </a:extLst>
          </p:cNvPr>
          <p:cNvSpPr>
            <a:spLocks noGrp="1"/>
          </p:cNvSpPr>
          <p:nvPr>
            <p:ph type="dt" sz="half" idx="10"/>
          </p:nvPr>
        </p:nvSpPr>
        <p:spPr/>
        <p:txBody>
          <a:bodyPr/>
          <a:lstStyle/>
          <a:p>
            <a:fld id="{77943F09-0905-46CC-86FD-4DB0764FF64A}" type="datetimeFigureOut">
              <a:rPr lang="en-US" smtClean="0"/>
              <a:t>2/12/2024</a:t>
            </a:fld>
            <a:endParaRPr lang="en-US" dirty="0"/>
          </a:p>
        </p:txBody>
      </p:sp>
      <p:sp>
        <p:nvSpPr>
          <p:cNvPr id="6" name="Footer Placeholder 5">
            <a:extLst>
              <a:ext uri="{FF2B5EF4-FFF2-40B4-BE49-F238E27FC236}">
                <a16:creationId xmlns:a16="http://schemas.microsoft.com/office/drawing/2014/main" id="{7AB97DFA-7D25-4AAE-98E1-EF4525A19E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F9F2825-51AC-48C3-9BBE-921058548236}"/>
              </a:ext>
            </a:extLst>
          </p:cNvPr>
          <p:cNvSpPr>
            <a:spLocks noGrp="1"/>
          </p:cNvSpPr>
          <p:nvPr>
            <p:ph type="sldNum" sz="quarter" idx="12"/>
          </p:nvPr>
        </p:nvSpPr>
        <p:spPr/>
        <p:txBody>
          <a:bodyPr/>
          <a:lstStyle/>
          <a:p>
            <a:fld id="{3566ABB3-8F34-4A85-86A7-9F7A2B8B9156}" type="slidenum">
              <a:rPr lang="en-US" smtClean="0"/>
              <a:t>‹#›</a:t>
            </a:fld>
            <a:endParaRPr lang="en-US" dirty="0"/>
          </a:p>
        </p:txBody>
      </p:sp>
    </p:spTree>
    <p:extLst>
      <p:ext uri="{BB962C8B-B14F-4D97-AF65-F5344CB8AC3E}">
        <p14:creationId xmlns:p14="http://schemas.microsoft.com/office/powerpoint/2010/main" val="3303857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89E3B-4443-42D7-B287-0A07EF18F7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DB7710-9E0E-4A75-963F-3CDC132A39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3FA07D7-E577-4120-86A9-A6B9DF1D5C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AB5F2A-F5E9-4A4E-B776-9FE8616CE8A1}"/>
              </a:ext>
            </a:extLst>
          </p:cNvPr>
          <p:cNvSpPr>
            <a:spLocks noGrp="1"/>
          </p:cNvSpPr>
          <p:nvPr>
            <p:ph type="dt" sz="half" idx="10"/>
          </p:nvPr>
        </p:nvSpPr>
        <p:spPr/>
        <p:txBody>
          <a:bodyPr/>
          <a:lstStyle/>
          <a:p>
            <a:fld id="{77943F09-0905-46CC-86FD-4DB0764FF64A}" type="datetimeFigureOut">
              <a:rPr lang="en-US" smtClean="0"/>
              <a:t>2/12/2024</a:t>
            </a:fld>
            <a:endParaRPr lang="en-US" dirty="0"/>
          </a:p>
        </p:txBody>
      </p:sp>
      <p:sp>
        <p:nvSpPr>
          <p:cNvPr id="6" name="Footer Placeholder 5">
            <a:extLst>
              <a:ext uri="{FF2B5EF4-FFF2-40B4-BE49-F238E27FC236}">
                <a16:creationId xmlns:a16="http://schemas.microsoft.com/office/drawing/2014/main" id="{DD22B559-2BF1-4CC5-B63D-FED38396D3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AD004AF-D2C3-4716-8C8E-F72C3E01AD9C}"/>
              </a:ext>
            </a:extLst>
          </p:cNvPr>
          <p:cNvSpPr>
            <a:spLocks noGrp="1"/>
          </p:cNvSpPr>
          <p:nvPr>
            <p:ph type="sldNum" sz="quarter" idx="12"/>
          </p:nvPr>
        </p:nvSpPr>
        <p:spPr/>
        <p:txBody>
          <a:bodyPr/>
          <a:lstStyle/>
          <a:p>
            <a:fld id="{3566ABB3-8F34-4A85-86A7-9F7A2B8B9156}" type="slidenum">
              <a:rPr lang="en-US" smtClean="0"/>
              <a:t>‹#›</a:t>
            </a:fld>
            <a:endParaRPr lang="en-US" dirty="0"/>
          </a:p>
        </p:txBody>
      </p:sp>
    </p:spTree>
    <p:extLst>
      <p:ext uri="{BB962C8B-B14F-4D97-AF65-F5344CB8AC3E}">
        <p14:creationId xmlns:p14="http://schemas.microsoft.com/office/powerpoint/2010/main" val="302026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E9D793-0D18-4DF3-85B6-6EDB600794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4FF9D9-F2AF-465F-A206-8CD46BE8CC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1FD1F1-279A-4790-A86B-865B85D0E6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943F09-0905-46CC-86FD-4DB0764FF64A}" type="datetimeFigureOut">
              <a:rPr lang="en-US" smtClean="0"/>
              <a:t>2/12/2024</a:t>
            </a:fld>
            <a:endParaRPr lang="en-US" dirty="0"/>
          </a:p>
        </p:txBody>
      </p:sp>
      <p:sp>
        <p:nvSpPr>
          <p:cNvPr id="5" name="Footer Placeholder 4">
            <a:extLst>
              <a:ext uri="{FF2B5EF4-FFF2-40B4-BE49-F238E27FC236}">
                <a16:creationId xmlns:a16="http://schemas.microsoft.com/office/drawing/2014/main" id="{4543173E-54F3-47E1-9F21-1AF9CCAB7B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55B3EDD-43C2-4D32-A28D-4A9F105659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66ABB3-8F34-4A85-86A7-9F7A2B8B9156}" type="slidenum">
              <a:rPr lang="en-US" smtClean="0"/>
              <a:t>‹#›</a:t>
            </a:fld>
            <a:endParaRPr lang="en-US" dirty="0"/>
          </a:p>
        </p:txBody>
      </p:sp>
      <p:pic>
        <p:nvPicPr>
          <p:cNvPr id="8" name="Picture 7">
            <a:extLst>
              <a:ext uri="{FF2B5EF4-FFF2-40B4-BE49-F238E27FC236}">
                <a16:creationId xmlns:a16="http://schemas.microsoft.com/office/drawing/2014/main" id="{5F768204-2ACC-483E-8402-5A9DBD91042B}"/>
              </a:ext>
            </a:extLst>
          </p:cNvPr>
          <p:cNvPicPr>
            <a:picLocks noChangeAspect="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55962" y="0"/>
            <a:ext cx="1836037" cy="1825625"/>
          </a:xfrm>
          <a:prstGeom prst="rect">
            <a:avLst/>
          </a:prstGeom>
        </p:spPr>
      </p:pic>
    </p:spTree>
    <p:extLst>
      <p:ext uri="{BB962C8B-B14F-4D97-AF65-F5344CB8AC3E}">
        <p14:creationId xmlns:p14="http://schemas.microsoft.com/office/powerpoint/2010/main" val="29155331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D56072">
                <a:alpha val="9000"/>
                <a:lumMod val="85000"/>
                <a:lumOff val="15000"/>
              </a:srgbClr>
            </a:gs>
            <a:gs pos="24000">
              <a:srgbClr val="FF0000">
                <a:lumMod val="94000"/>
                <a:lumOff val="6000"/>
                <a:alpha val="75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DAFD84-0DB6-4988-8B14-BE6F7C0CBC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32E928-4862-44D8-AB4F-52EB03AB4C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44905-8778-40D8-92DF-ACEF6975EF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03602A-D699-4BDD-91D8-D1D92CBF33E1}" type="datetimeFigureOut">
              <a:rPr lang="en-US" smtClean="0"/>
              <a:t>2/12/2024</a:t>
            </a:fld>
            <a:endParaRPr lang="en-US" dirty="0"/>
          </a:p>
        </p:txBody>
      </p:sp>
      <p:sp>
        <p:nvSpPr>
          <p:cNvPr id="5" name="Footer Placeholder 4">
            <a:extLst>
              <a:ext uri="{FF2B5EF4-FFF2-40B4-BE49-F238E27FC236}">
                <a16:creationId xmlns:a16="http://schemas.microsoft.com/office/drawing/2014/main" id="{5A25C3F2-94DE-4948-B49D-B095296786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8885393-D286-42BA-8025-398015B243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8DE48C-BC9E-4DEA-A93E-A3177DDEE6A0}" type="slidenum">
              <a:rPr lang="en-US" smtClean="0"/>
              <a:t>‹#›</a:t>
            </a:fld>
            <a:endParaRPr lang="en-US" dirty="0"/>
          </a:p>
        </p:txBody>
      </p:sp>
      <p:pic>
        <p:nvPicPr>
          <p:cNvPr id="8" name="Picture 7" descr="Logo, company name&#10;&#10;Description automatically generated">
            <a:extLst>
              <a:ext uri="{FF2B5EF4-FFF2-40B4-BE49-F238E27FC236}">
                <a16:creationId xmlns:a16="http://schemas.microsoft.com/office/drawing/2014/main" id="{4E7D866C-63E3-4B71-9CDB-05E8EF7C7E0F}"/>
              </a:ext>
            </a:extLst>
          </p:cNvPr>
          <p:cNvPicPr>
            <a:picLocks noChangeAspect="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61997" y="118093"/>
            <a:ext cx="1830003" cy="1819625"/>
          </a:xfrm>
          <a:prstGeom prst="rect">
            <a:avLst/>
          </a:prstGeom>
        </p:spPr>
      </p:pic>
    </p:spTree>
    <p:extLst>
      <p:ext uri="{BB962C8B-B14F-4D97-AF65-F5344CB8AC3E}">
        <p14:creationId xmlns:p14="http://schemas.microsoft.com/office/powerpoint/2010/main" val="40219245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885">
              <a:srgbClr val="FFFF00"/>
            </a:gs>
            <a:gs pos="100000">
              <a:schemeClr val="bg1"/>
            </a:gs>
            <a:gs pos="100000">
              <a:schemeClr val="accent6">
                <a:lumMod val="45000"/>
                <a:lumOff val="55000"/>
              </a:schemeClr>
            </a:gs>
            <a:gs pos="100000">
              <a:schemeClr val="accent6">
                <a:lumMod val="45000"/>
                <a:lumOff val="55000"/>
              </a:schemeClr>
            </a:gs>
            <a:gs pos="98000">
              <a:schemeClr val="bg1"/>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038ED8-796D-474E-B42F-BA5D9D5E10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DBE987-2156-4817-9A6F-3A38FA5717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DADAFD-EA78-4DE1-8597-9267247B06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003280-939A-483C-A43A-7FD649A22E27}" type="datetimeFigureOut">
              <a:rPr lang="en-US" smtClean="0"/>
              <a:t>2/12/2024</a:t>
            </a:fld>
            <a:endParaRPr lang="en-US"/>
          </a:p>
        </p:txBody>
      </p:sp>
      <p:sp>
        <p:nvSpPr>
          <p:cNvPr id="5" name="Footer Placeholder 4">
            <a:extLst>
              <a:ext uri="{FF2B5EF4-FFF2-40B4-BE49-F238E27FC236}">
                <a16:creationId xmlns:a16="http://schemas.microsoft.com/office/drawing/2014/main" id="{28E12F16-26EA-4D33-9199-D5D20F731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3CFB8E-A4CF-4BA2-B877-DF9183C29C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0B4342-C7F8-43DA-ADB1-C76A6470F6D2}" type="slidenum">
              <a:rPr lang="en-US" smtClean="0"/>
              <a:t>‹#›</a:t>
            </a:fld>
            <a:endParaRPr lang="en-US"/>
          </a:p>
        </p:txBody>
      </p:sp>
      <p:pic>
        <p:nvPicPr>
          <p:cNvPr id="8" name="Picture 7" descr="Logo, company name&#10;&#10;Description automatically generated">
            <a:extLst>
              <a:ext uri="{FF2B5EF4-FFF2-40B4-BE49-F238E27FC236}">
                <a16:creationId xmlns:a16="http://schemas.microsoft.com/office/drawing/2014/main" id="{8DB76A50-20D1-42B8-8BE5-1C3916F57713}"/>
              </a:ext>
            </a:extLst>
          </p:cNvPr>
          <p:cNvPicPr>
            <a:picLocks noChangeAspect="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85417" y="0"/>
            <a:ext cx="1419168" cy="1411119"/>
          </a:xfrm>
          <a:prstGeom prst="rect">
            <a:avLst/>
          </a:prstGeom>
        </p:spPr>
      </p:pic>
    </p:spTree>
    <p:extLst>
      <p:ext uri="{BB962C8B-B14F-4D97-AF65-F5344CB8AC3E}">
        <p14:creationId xmlns:p14="http://schemas.microsoft.com/office/powerpoint/2010/main" val="40876821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33CC33"/>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5DC4C9-420F-4B59-B3FA-0178DFFD37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9B838D-39C2-40F8-800F-2B4F25A8D4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1EEC8-E8B7-4594-81D6-86E714A284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6CB5B-9BA4-4F63-989C-F0589AA31EA7}" type="datetimeFigureOut">
              <a:rPr lang="en-US" smtClean="0"/>
              <a:t>2/12/2024</a:t>
            </a:fld>
            <a:endParaRPr lang="en-US"/>
          </a:p>
        </p:txBody>
      </p:sp>
      <p:sp>
        <p:nvSpPr>
          <p:cNvPr id="5" name="Footer Placeholder 4">
            <a:extLst>
              <a:ext uri="{FF2B5EF4-FFF2-40B4-BE49-F238E27FC236}">
                <a16:creationId xmlns:a16="http://schemas.microsoft.com/office/drawing/2014/main" id="{24C22DFD-6E44-4B1A-8D9E-713586A400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5D4C76-A77C-425C-ADC3-E98832EC08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BBFCD7-520A-4169-8724-2DA474C51174}" type="slidenum">
              <a:rPr lang="en-US" smtClean="0"/>
              <a:t>‹#›</a:t>
            </a:fld>
            <a:endParaRPr lang="en-US"/>
          </a:p>
        </p:txBody>
      </p:sp>
      <p:pic>
        <p:nvPicPr>
          <p:cNvPr id="8" name="Picture 7" descr="Logo, company name&#10;&#10;Description automatically generated">
            <a:extLst>
              <a:ext uri="{FF2B5EF4-FFF2-40B4-BE49-F238E27FC236}">
                <a16:creationId xmlns:a16="http://schemas.microsoft.com/office/drawing/2014/main" id="{5190D87A-B084-42AB-93E3-27A540EBC085}"/>
              </a:ext>
            </a:extLst>
          </p:cNvPr>
          <p:cNvPicPr>
            <a:picLocks noChangeAspect="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06507" y="-29696"/>
            <a:ext cx="1685493" cy="1675934"/>
          </a:xfrm>
          <a:prstGeom prst="rect">
            <a:avLst/>
          </a:prstGeom>
        </p:spPr>
      </p:pic>
    </p:spTree>
    <p:extLst>
      <p:ext uri="{BB962C8B-B14F-4D97-AF65-F5344CB8AC3E}">
        <p14:creationId xmlns:p14="http://schemas.microsoft.com/office/powerpoint/2010/main" val="26465865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85">
              <a:srgbClr val="CF4E07"/>
            </a:gs>
            <a:gs pos="15000">
              <a:schemeClr val="accent2">
                <a:lumMod val="75000"/>
              </a:schemeClr>
            </a:gs>
            <a:gs pos="100000">
              <a:schemeClr val="accent6">
                <a:lumMod val="45000"/>
                <a:lumOff val="55000"/>
              </a:schemeClr>
            </a:gs>
            <a:gs pos="100000">
              <a:schemeClr val="accent6">
                <a:lumMod val="45000"/>
                <a:lumOff val="55000"/>
              </a:schemeClr>
            </a:gs>
            <a:gs pos="98000">
              <a:schemeClr val="bg1"/>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3FD2E1-151C-493E-849A-20022D5438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42F10E-2C83-4475-A043-3190932B75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2B7CDA-75BA-434E-8F8D-9F105F0D36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FE18B-7875-4087-8074-15F6024B7E04}" type="datetimeFigureOut">
              <a:rPr lang="en-US" smtClean="0"/>
              <a:t>2/12/2024</a:t>
            </a:fld>
            <a:endParaRPr lang="en-US"/>
          </a:p>
        </p:txBody>
      </p:sp>
      <p:sp>
        <p:nvSpPr>
          <p:cNvPr id="5" name="Footer Placeholder 4">
            <a:extLst>
              <a:ext uri="{FF2B5EF4-FFF2-40B4-BE49-F238E27FC236}">
                <a16:creationId xmlns:a16="http://schemas.microsoft.com/office/drawing/2014/main" id="{9A427913-7749-4F28-9770-36BDA6A966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427D31-1F87-483B-B4CA-1AD60E5CF1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7F1C41-0FE4-4484-BF12-26416C8020B8}" type="slidenum">
              <a:rPr lang="en-US" smtClean="0"/>
              <a:t>‹#›</a:t>
            </a:fld>
            <a:endParaRPr lang="en-US"/>
          </a:p>
        </p:txBody>
      </p:sp>
      <p:pic>
        <p:nvPicPr>
          <p:cNvPr id="8" name="Picture 7" descr="Logo, company name&#10;&#10;Description automatically generated">
            <a:extLst>
              <a:ext uri="{FF2B5EF4-FFF2-40B4-BE49-F238E27FC236}">
                <a16:creationId xmlns:a16="http://schemas.microsoft.com/office/drawing/2014/main" id="{BAD335F8-A356-4643-9DF6-C0785E322D96}"/>
              </a:ext>
            </a:extLst>
          </p:cNvPr>
          <p:cNvPicPr>
            <a:picLocks noChangeAspect="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59733" y="67112"/>
            <a:ext cx="1588133" cy="1579126"/>
          </a:xfrm>
          <a:prstGeom prst="rect">
            <a:avLst/>
          </a:prstGeom>
        </p:spPr>
      </p:pic>
    </p:spTree>
    <p:extLst>
      <p:ext uri="{BB962C8B-B14F-4D97-AF65-F5344CB8AC3E}">
        <p14:creationId xmlns:p14="http://schemas.microsoft.com/office/powerpoint/2010/main" val="149181624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9A7991-05CF-42B3-963B-EAA5AD61B747}" type="datetimeFigureOut">
              <a:rPr lang="en-US" smtClean="0"/>
              <a:t>2/12/2024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4CE02D-CFEC-4D25-A983-9D5724B7EA08}" type="slidenum">
              <a:rPr lang="en-US" smtClean="0"/>
              <a:t>‹#›</a:t>
            </a:fld>
            <a:endParaRPr lang="en-US"/>
          </a:p>
        </p:txBody>
      </p:sp>
    </p:spTree>
    <p:extLst>
      <p:ext uri="{BB962C8B-B14F-4D97-AF65-F5344CB8AC3E}">
        <p14:creationId xmlns:p14="http://schemas.microsoft.com/office/powerpoint/2010/main" val="2283693403"/>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package" Target="../embeddings/Microsoft_PowerPoint_Presentation.pptx"/><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5.xml"/></Relationships>
</file>

<file path=ppt/slides/_rels/slide10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6.xml"/></Relationships>
</file>

<file path=ppt/slides/_rels/slide10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0.png"/><Relationship Id="rId1" Type="http://schemas.openxmlformats.org/officeDocument/2006/relationships/slideLayout" Target="../slideLayouts/slideLayout46.xml"/></Relationships>
</file>

<file path=ppt/slides/_rels/slide10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46.xml"/></Relationships>
</file>

<file path=ppt/slides/_rels/slide10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6.xml"/><Relationship Id="rId4" Type="http://schemas.openxmlformats.org/officeDocument/2006/relationships/image" Target="../media/image7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6.xml"/></Relationships>
</file>

<file path=ppt/slides/_rels/slide111.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jpg"/><Relationship Id="rId1" Type="http://schemas.openxmlformats.org/officeDocument/2006/relationships/slideLayout" Target="../slideLayouts/slideLayout49.xml"/></Relationships>
</file>

<file path=ppt/slides/_rels/slide112.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9.jpg"/><Relationship Id="rId1" Type="http://schemas.openxmlformats.org/officeDocument/2006/relationships/slideLayout" Target="../slideLayouts/slideLayout49.xml"/></Relationships>
</file>

<file path=ppt/slides/_rels/slide11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9.xml"/></Relationships>
</file>

<file path=ppt/slides/_rels/slide11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eg"/><Relationship Id="rId1" Type="http://schemas.openxmlformats.org/officeDocument/2006/relationships/slideLayout" Target="../slideLayouts/slideLayout49.xml"/><Relationship Id="rId4" Type="http://schemas.openxmlformats.org/officeDocument/2006/relationships/image" Target="../media/image83.jpeg"/></Relationships>
</file>

<file path=ppt/slides/_rels/slide11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49.xml"/></Relationships>
</file>

<file path=ppt/slides/_rels/slide11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9.xml"/></Relationships>
</file>

<file path=ppt/slides/_rels/slide11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46.xml"/><Relationship Id="rId4" Type="http://schemas.openxmlformats.org/officeDocument/2006/relationships/image" Target="../media/image88.JPG"/></Relationships>
</file>

<file path=ppt/slides/_rels/slide11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6.xml"/></Relationships>
</file>

<file path=ppt/slides/_rels/slide11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49.xml"/><Relationship Id="rId4" Type="http://schemas.openxmlformats.org/officeDocument/2006/relationships/image" Target="../media/image93.png"/></Relationships>
</file>

<file path=ppt/slides/_rels/slide12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49.xml"/></Relationships>
</file>

<file path=ppt/slides/_rels/slide12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49.xml"/></Relationships>
</file>

<file path=ppt/slides/_rels/slide12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49.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4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87.JPG"/><Relationship Id="rId1" Type="http://schemas.openxmlformats.org/officeDocument/2006/relationships/slideLayout" Target="../slideLayouts/slideLayout49.xml"/></Relationships>
</file>

<file path=ppt/slides/_rels/slide12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49.xml"/></Relationships>
</file>

<file path=ppt/slides/_rels/slide128.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46.xml"/></Relationships>
</file>

<file path=ppt/slides/_rels/slide129.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3.jp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0.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jpg"/><Relationship Id="rId1" Type="http://schemas.openxmlformats.org/officeDocument/2006/relationships/slideLayout" Target="../slideLayouts/slideLayout49.xml"/><Relationship Id="rId4" Type="http://schemas.openxmlformats.org/officeDocument/2006/relationships/image" Target="../media/image105.gif"/></Relationships>
</file>

<file path=ppt/slides/_rels/slide131.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9.jpg"/><Relationship Id="rId1" Type="http://schemas.openxmlformats.org/officeDocument/2006/relationships/slideLayout" Target="../slideLayouts/slideLayout49.xml"/><Relationship Id="rId4" Type="http://schemas.openxmlformats.org/officeDocument/2006/relationships/image" Target="../media/image105.gif"/></Relationships>
</file>

<file path=ppt/slides/_rels/slide13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8.xml"/><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1.bin"/><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38.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8.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38.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package" Target="../embeddings/Microsoft_PowerPoint_Presentation1.pptx"/><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package" Target="../embeddings/Microsoft_PowerPoint_Presentation2.pptx"/><Relationship Id="rId1" Type="http://schemas.openxmlformats.org/officeDocument/2006/relationships/slideLayout" Target="../slideLayouts/slideLayout5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package" Target="../embeddings/Microsoft_PowerPoint_Presentation3.pptx"/><Relationship Id="rId1" Type="http://schemas.openxmlformats.org/officeDocument/2006/relationships/slideLayout" Target="../slideLayouts/slideLayout5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8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package" Target="../embeddings/Microsoft_PowerPoint_Presentation4.pptx"/><Relationship Id="rId1" Type="http://schemas.openxmlformats.org/officeDocument/2006/relationships/slideLayout" Target="../slideLayouts/slideLayout57.xml"/></Relationships>
</file>

<file path=ppt/slides/_rels/slide9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73F84-4535-45F1-B2C2-38DA3F56ECA7}"/>
              </a:ext>
            </a:extLst>
          </p:cNvPr>
          <p:cNvSpPr>
            <a:spLocks noGrp="1"/>
          </p:cNvSpPr>
          <p:nvPr>
            <p:ph type="title"/>
          </p:nvPr>
        </p:nvSpPr>
        <p:spPr/>
        <p:txBody>
          <a:bodyPr/>
          <a:lstStyle/>
          <a:p>
            <a:r>
              <a:rPr lang="en-US" dirty="0"/>
              <a:t>MESSAGE FROM THE DIRECTOR</a:t>
            </a:r>
          </a:p>
        </p:txBody>
      </p:sp>
      <p:sp>
        <p:nvSpPr>
          <p:cNvPr id="3" name="Content Placeholder 2">
            <a:extLst>
              <a:ext uri="{FF2B5EF4-FFF2-40B4-BE49-F238E27FC236}">
                <a16:creationId xmlns:a16="http://schemas.microsoft.com/office/drawing/2014/main" id="{D389317C-7883-4F1B-BD87-E0CF02A3C965}"/>
              </a:ext>
            </a:extLst>
          </p:cNvPr>
          <p:cNvSpPr>
            <a:spLocks noGrp="1"/>
          </p:cNvSpPr>
          <p:nvPr>
            <p:ph idx="1"/>
          </p:nvPr>
        </p:nvSpPr>
        <p:spPr/>
        <p:txBody>
          <a:bodyPr/>
          <a:lstStyle/>
          <a:p>
            <a:endParaRPr lang="en-US" dirty="0"/>
          </a:p>
        </p:txBody>
      </p:sp>
      <p:graphicFrame>
        <p:nvGraphicFramePr>
          <p:cNvPr id="4" name="Object 3">
            <a:hlinkClick r:id="" action="ppaction://ole?verb=0"/>
            <a:extLst>
              <a:ext uri="{FF2B5EF4-FFF2-40B4-BE49-F238E27FC236}">
                <a16:creationId xmlns:a16="http://schemas.microsoft.com/office/drawing/2014/main" id="{FED82CC4-84E3-4476-B42E-31EBD0C17E74}"/>
              </a:ext>
            </a:extLst>
          </p:cNvPr>
          <p:cNvGraphicFramePr>
            <a:graphicFrameLocks noChangeAspect="1"/>
          </p:cNvGraphicFramePr>
          <p:nvPr>
            <p:extLst>
              <p:ext uri="{D42A27DB-BD31-4B8C-83A1-F6EECF244321}">
                <p14:modId xmlns:p14="http://schemas.microsoft.com/office/powerpoint/2010/main" val="2859144756"/>
              </p:ext>
            </p:extLst>
          </p:nvPr>
        </p:nvGraphicFramePr>
        <p:xfrm>
          <a:off x="-192088" y="-1"/>
          <a:ext cx="12384087" cy="6907213"/>
        </p:xfrm>
        <a:graphic>
          <a:graphicData uri="http://schemas.openxmlformats.org/presentationml/2006/ole">
            <mc:AlternateContent xmlns:mc="http://schemas.openxmlformats.org/markup-compatibility/2006">
              <mc:Choice xmlns:v="urn:schemas-microsoft-com:vml" Requires="v">
                <p:oleObj name="Presentation" r:id="rId2" imgW="6039737" imgH="3397204" progId="PowerPoint.Show.12">
                  <p:embed/>
                </p:oleObj>
              </mc:Choice>
              <mc:Fallback>
                <p:oleObj name="Presentation" r:id="rId2" imgW="6039737" imgH="3397204" progId="PowerPoint.Show.12">
                  <p:embed/>
                  <p:pic>
                    <p:nvPicPr>
                      <p:cNvPr id="4" name="Object 3">
                        <a:hlinkClick r:id="" action="ppaction://ole?verb=0"/>
                        <a:extLst>
                          <a:ext uri="{FF2B5EF4-FFF2-40B4-BE49-F238E27FC236}">
                            <a16:creationId xmlns:a16="http://schemas.microsoft.com/office/drawing/2014/main" id="{FED82CC4-84E3-4476-B42E-31EBD0C17E74}"/>
                          </a:ext>
                        </a:extLst>
                      </p:cNvPr>
                      <p:cNvPicPr/>
                      <p:nvPr/>
                    </p:nvPicPr>
                    <p:blipFill>
                      <a:blip r:embed="rId3"/>
                      <a:stretch>
                        <a:fillRect/>
                      </a:stretch>
                    </p:blipFill>
                    <p:spPr>
                      <a:xfrm>
                        <a:off x="-192088" y="-1"/>
                        <a:ext cx="12384087" cy="6907213"/>
                      </a:xfrm>
                      <a:prstGeom prst="rect">
                        <a:avLst/>
                      </a:prstGeom>
                    </p:spPr>
                  </p:pic>
                </p:oleObj>
              </mc:Fallback>
            </mc:AlternateContent>
          </a:graphicData>
        </a:graphic>
      </p:graphicFrame>
    </p:spTree>
    <p:extLst>
      <p:ext uri="{BB962C8B-B14F-4D97-AF65-F5344CB8AC3E}">
        <p14:creationId xmlns:p14="http://schemas.microsoft.com/office/powerpoint/2010/main" val="3697779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6B69E-4410-4A44-BAC1-DB7E7155FA0E}"/>
              </a:ext>
            </a:extLst>
          </p:cNvPr>
          <p:cNvSpPr>
            <a:spLocks noGrp="1"/>
          </p:cNvSpPr>
          <p:nvPr>
            <p:ph type="title"/>
          </p:nvPr>
        </p:nvSpPr>
        <p:spPr>
          <a:xfrm>
            <a:off x="4965430" y="629268"/>
            <a:ext cx="6586491" cy="1286160"/>
          </a:xfrm>
        </p:spPr>
        <p:txBody>
          <a:bodyPr anchor="b">
            <a:normAutofit/>
          </a:bodyPr>
          <a:lstStyle/>
          <a:p>
            <a:r>
              <a:rPr lang="en-US" b="1" dirty="0"/>
              <a:t>Fire Preparedness </a:t>
            </a:r>
          </a:p>
        </p:txBody>
      </p:sp>
      <p:sp>
        <p:nvSpPr>
          <p:cNvPr id="3" name="Content Placeholder 2">
            <a:extLst>
              <a:ext uri="{FF2B5EF4-FFF2-40B4-BE49-F238E27FC236}">
                <a16:creationId xmlns:a16="http://schemas.microsoft.com/office/drawing/2014/main" id="{088EA8A2-0EE2-4822-B795-D9B82C32DDB1}"/>
              </a:ext>
            </a:extLst>
          </p:cNvPr>
          <p:cNvSpPr>
            <a:spLocks noGrp="1"/>
          </p:cNvSpPr>
          <p:nvPr>
            <p:ph idx="1"/>
          </p:nvPr>
        </p:nvSpPr>
        <p:spPr>
          <a:xfrm>
            <a:off x="4965431" y="2438400"/>
            <a:ext cx="6586489" cy="3785419"/>
          </a:xfrm>
        </p:spPr>
        <p:txBody>
          <a:bodyPr>
            <a:normAutofit lnSpcReduction="10000"/>
          </a:bodyPr>
          <a:lstStyle/>
          <a:p>
            <a:r>
              <a:rPr lang="en-US" sz="3200" b="1" dirty="0"/>
              <a:t>Understanding an individual's fire fighting responsibilities in the event of a fire and knowing what to do is a crucial element of extinguishing a fire safely and effectively. How prepared is your section crew? The upcoming slides is an </a:t>
            </a:r>
            <a:r>
              <a:rPr lang="en-US" sz="3200" b="1" i="1" dirty="0">
                <a:solidFill>
                  <a:srgbClr val="FF0000"/>
                </a:solidFill>
              </a:rPr>
              <a:t>example</a:t>
            </a:r>
            <a:r>
              <a:rPr lang="en-US" sz="3200" b="1" dirty="0"/>
              <a:t> of what some companies have in place. </a:t>
            </a:r>
          </a:p>
        </p:txBody>
      </p:sp>
      <p:pic>
        <p:nvPicPr>
          <p:cNvPr id="5" name="Content Placeholder 4">
            <a:extLst>
              <a:ext uri="{FF2B5EF4-FFF2-40B4-BE49-F238E27FC236}">
                <a16:creationId xmlns:a16="http://schemas.microsoft.com/office/drawing/2014/main" id="{B9ACEC98-1BED-467F-B4FA-CBE0BA3E471F}"/>
              </a:ext>
            </a:extLst>
          </p:cNvPr>
          <p:cNvPicPr>
            <a:picLocks noChangeAspect="1"/>
          </p:cNvPicPr>
          <p:nvPr/>
        </p:nvPicPr>
        <p:blipFill rotWithShape="1">
          <a:blip r:embed="rId2">
            <a:extLst>
              <a:ext uri="{28A0092B-C50C-407E-A947-70E740481C1C}">
                <a14:useLocalDpi xmlns:a14="http://schemas.microsoft.com/office/drawing/2010/main" val="0"/>
              </a:ext>
            </a:extLst>
          </a:blip>
          <a:srcRect t="5856" b="4019"/>
          <a:stretch/>
        </p:blipFill>
        <p:spPr>
          <a:xfrm rot="5400000">
            <a:off x="-1111204" y="1111204"/>
            <a:ext cx="6858000" cy="4635591"/>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F3D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1286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D803DE-198C-4C1E-8801-1EB34FED99F7}"/>
              </a:ext>
            </a:extLst>
          </p:cNvPr>
          <p:cNvSpPr txBox="1"/>
          <p:nvPr/>
        </p:nvSpPr>
        <p:spPr>
          <a:xfrm>
            <a:off x="1109934" y="1950946"/>
            <a:ext cx="9972131"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a:ln>
                  <a:noFill/>
                </a:ln>
                <a:solidFill>
                  <a:prstClr val="black"/>
                </a:solidFill>
                <a:effectLst/>
                <a:uLnTx/>
                <a:uFillTx/>
                <a:latin typeface="MIonic-Italic"/>
                <a:ea typeface="+mn-ea"/>
                <a:cs typeface="+mn-cs"/>
              </a:rPr>
              <a:t>J.  Instructors. </a:t>
            </a:r>
            <a:r>
              <a:rPr kumimoji="0" lang="en-US" sz="4400" b="1" i="0" u="none" strike="noStrike" kern="1200" cap="none" spc="0" normalizeH="0" baseline="0" noProof="0" dirty="0">
                <a:ln>
                  <a:noFill/>
                </a:ln>
                <a:solidFill>
                  <a:prstClr val="black"/>
                </a:solidFill>
                <a:effectLst/>
                <a:uLnTx/>
                <a:uFillTx/>
                <a:latin typeface="MIonic"/>
                <a:ea typeface="+mn-ea"/>
                <a:cs typeface="+mn-cs"/>
              </a:rPr>
              <a:t>(1) The mine operator shall designate a person who has the ability, training, knowledge, or experience to conduct the mine emergency </a:t>
            </a:r>
            <a:r>
              <a:rPr kumimoji="0" lang="en-US" sz="4400" b="1" i="0" u="none" strike="noStrike" kern="1200" cap="none" spc="0" normalizeH="0" baseline="0" noProof="0" dirty="0">
                <a:ln>
                  <a:noFill/>
                </a:ln>
                <a:solidFill>
                  <a:srgbClr val="FF0000"/>
                </a:solidFill>
                <a:effectLst/>
                <a:uLnTx/>
                <a:uFillTx/>
                <a:latin typeface="MIonic"/>
                <a:ea typeface="+mn-ea"/>
                <a:cs typeface="+mn-cs"/>
              </a:rPr>
              <a:t>evacuation</a:t>
            </a:r>
            <a:r>
              <a:rPr kumimoji="0" lang="en-US" sz="4400" b="1" i="0" u="none" strike="noStrike" kern="1200" cap="none" spc="0" normalizeH="0" baseline="0" noProof="0" dirty="0">
                <a:ln>
                  <a:noFill/>
                </a:ln>
                <a:solidFill>
                  <a:prstClr val="black"/>
                </a:solidFill>
                <a:effectLst/>
                <a:uLnTx/>
                <a:uFillTx/>
                <a:latin typeface="MIonic"/>
                <a:ea typeface="+mn-ea"/>
                <a:cs typeface="+mn-cs"/>
              </a:rPr>
              <a:t> instruction and drills in his or her area of expertise.</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578FC10D-171D-41C1-92BB-61132087A027}"/>
              </a:ext>
            </a:extLst>
          </p:cNvPr>
          <p:cNvSpPr>
            <a:spLocks noGrp="1"/>
          </p:cNvSpPr>
          <p:nvPr>
            <p:ph type="title"/>
          </p:nvPr>
        </p:nvSpPr>
        <p:spPr/>
        <p:txBody>
          <a:bodyPr/>
          <a:lstStyle/>
          <a:p>
            <a:r>
              <a:rPr lang="en-US" b="1" dirty="0"/>
              <a:t>Evacuations</a:t>
            </a:r>
          </a:p>
        </p:txBody>
      </p:sp>
    </p:spTree>
    <p:extLst>
      <p:ext uri="{BB962C8B-B14F-4D97-AF65-F5344CB8AC3E}">
        <p14:creationId xmlns:p14="http://schemas.microsoft.com/office/powerpoint/2010/main" val="35901172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11E52B-2CD1-4188-A5CC-A2CB8FF002A1}"/>
              </a:ext>
            </a:extLst>
          </p:cNvPr>
          <p:cNvSpPr txBox="1"/>
          <p:nvPr/>
        </p:nvSpPr>
        <p:spPr>
          <a:xfrm>
            <a:off x="644435" y="2186077"/>
            <a:ext cx="11234057"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MIonic"/>
                <a:ea typeface="+mn-ea"/>
                <a:cs typeface="+mn-cs"/>
              </a:rPr>
              <a:t>K.  Persons conducting SCSR donning and transferring training shall be able to effectively train and evaluate whether miners can successfully don the SCSR and transfer to additional SCSR devices.</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6CB8D62-90C0-45B5-8C9D-A9382E3682C3}"/>
              </a:ext>
            </a:extLst>
          </p:cNvPr>
          <p:cNvSpPr>
            <a:spLocks noGrp="1"/>
          </p:cNvSpPr>
          <p:nvPr>
            <p:ph type="title"/>
          </p:nvPr>
        </p:nvSpPr>
        <p:spPr/>
        <p:txBody>
          <a:bodyPr/>
          <a:lstStyle/>
          <a:p>
            <a:r>
              <a:rPr lang="en-US" b="1" dirty="0"/>
              <a:t>Evacuations</a:t>
            </a:r>
          </a:p>
        </p:txBody>
      </p:sp>
    </p:spTree>
    <p:extLst>
      <p:ext uri="{BB962C8B-B14F-4D97-AF65-F5344CB8AC3E}">
        <p14:creationId xmlns:p14="http://schemas.microsoft.com/office/powerpoint/2010/main" val="22860826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79F119-7D12-4562-8FB7-EB2D5EC8BA2A}"/>
              </a:ext>
            </a:extLst>
          </p:cNvPr>
          <p:cNvSpPr>
            <a:spLocks noGrp="1"/>
          </p:cNvSpPr>
          <p:nvPr>
            <p:ph type="title"/>
          </p:nvPr>
        </p:nvSpPr>
        <p:spPr/>
        <p:txBody>
          <a:bodyPr>
            <a:normAutofit/>
          </a:bodyPr>
          <a:lstStyle/>
          <a:p>
            <a:r>
              <a:rPr lang="en-US" sz="5400" b="1" dirty="0"/>
              <a:t>Evacuations </a:t>
            </a:r>
          </a:p>
        </p:txBody>
      </p:sp>
      <p:sp>
        <p:nvSpPr>
          <p:cNvPr id="9" name="TextBox 8">
            <a:extLst>
              <a:ext uri="{FF2B5EF4-FFF2-40B4-BE49-F238E27FC236}">
                <a16:creationId xmlns:a16="http://schemas.microsoft.com/office/drawing/2014/main" id="{6CBB7965-818C-4FF4-864B-B930192BAA2F}"/>
              </a:ext>
            </a:extLst>
          </p:cNvPr>
          <p:cNvSpPr txBox="1"/>
          <p:nvPr/>
        </p:nvSpPr>
        <p:spPr>
          <a:xfrm>
            <a:off x="1210491" y="2822618"/>
            <a:ext cx="10258697"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MIonic"/>
                <a:ea typeface="+mn-ea"/>
                <a:cs typeface="+mn-cs"/>
              </a:rPr>
              <a:t>I.  Using continuous directional lifelines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MIonic"/>
                <a:ea typeface="+mn-ea"/>
                <a:cs typeface="+mn-cs"/>
              </a:rPr>
              <a:t>or equivalent devices, tethers, and doors;</a:t>
            </a:r>
            <a:r>
              <a:rPr kumimoji="0" lang="en-US" sz="4400" b="1" i="0" u="none" strike="noStrike" kern="1200" cap="none" spc="0" normalizeH="0" baseline="0" noProof="0" dirty="0">
                <a:ln>
                  <a:noFill/>
                </a:ln>
                <a:solidFill>
                  <a:prstClr val="black"/>
                </a:solidFill>
                <a:effectLst/>
                <a:uLnTx/>
                <a:uFillTx/>
                <a:latin typeface="ArialMT"/>
                <a:ea typeface="+mn-ea"/>
                <a:cs typeface="+mn-cs"/>
              </a:rPr>
              <a:t> </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2877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43613-4845-4768-A10E-A259EE5FC6B0}"/>
              </a:ext>
            </a:extLst>
          </p:cNvPr>
          <p:cNvSpPr>
            <a:spLocks noGrp="1"/>
          </p:cNvSpPr>
          <p:nvPr>
            <p:ph type="title"/>
          </p:nvPr>
        </p:nvSpPr>
        <p:spPr/>
        <p:txBody>
          <a:bodyPr/>
          <a:lstStyle/>
          <a:p>
            <a:r>
              <a:rPr lang="en-US" b="1" dirty="0"/>
              <a:t>Evacuations      (WV LAW)</a:t>
            </a:r>
          </a:p>
        </p:txBody>
      </p:sp>
      <p:sp>
        <p:nvSpPr>
          <p:cNvPr id="3" name="Content Placeholder 2">
            <a:extLst>
              <a:ext uri="{FF2B5EF4-FFF2-40B4-BE49-F238E27FC236}">
                <a16:creationId xmlns:a16="http://schemas.microsoft.com/office/drawing/2014/main" id="{A5B2DDA7-CFBD-47F2-9564-FF0C528FBB80}"/>
              </a:ext>
            </a:extLst>
          </p:cNvPr>
          <p:cNvSpPr>
            <a:spLocks noGrp="1"/>
          </p:cNvSpPr>
          <p:nvPr>
            <p:ph idx="1"/>
          </p:nvPr>
        </p:nvSpPr>
        <p:spPr/>
        <p:txBody>
          <a:bodyPr>
            <a:normAutofit fontScale="92500" lnSpcReduction="20000"/>
          </a:bodyPr>
          <a:lstStyle/>
          <a:p>
            <a:pPr algn="l"/>
            <a:r>
              <a:rPr lang="en-US" sz="2800" b="1" i="0" u="none" strike="noStrike" baseline="0" dirty="0">
                <a:latin typeface="ArialMT"/>
              </a:rPr>
              <a:t>Lifeline cords installed in primary escape-ways shall be attached to each storage cache container</a:t>
            </a:r>
          </a:p>
          <a:p>
            <a:pPr algn="l"/>
            <a:r>
              <a:rPr lang="en-US" sz="2800" b="1" i="0" u="none" strike="noStrike" baseline="0" dirty="0">
                <a:latin typeface="ArialMT"/>
              </a:rPr>
              <a:t>and extend from the last permanent stopping to the surface or nearest escape facility, excluding belt and</a:t>
            </a:r>
          </a:p>
          <a:p>
            <a:pPr algn="l"/>
            <a:r>
              <a:rPr lang="en-US" sz="2800" b="1" i="0" u="none" strike="noStrike" baseline="0" dirty="0">
                <a:latin typeface="ArialMT"/>
              </a:rPr>
              <a:t>track entries, and must:</a:t>
            </a:r>
          </a:p>
          <a:p>
            <a:pPr algn="l"/>
            <a:r>
              <a:rPr lang="en-US" sz="2800" b="1" i="0" u="none" strike="noStrike" baseline="0" dirty="0">
                <a:latin typeface="ArialMT"/>
              </a:rPr>
              <a:t>7.3.1. Be made of flame-resistant material;</a:t>
            </a:r>
          </a:p>
          <a:p>
            <a:pPr algn="l"/>
            <a:r>
              <a:rPr lang="en-US" sz="2800" b="1" i="0" u="none" strike="noStrike" baseline="0" dirty="0">
                <a:latin typeface="ArialMT"/>
              </a:rPr>
              <a:t>7.3.2. Be marked with reflective material every twenty-five (25) feet;</a:t>
            </a:r>
          </a:p>
          <a:p>
            <a:pPr algn="l"/>
            <a:r>
              <a:rPr lang="en-US" sz="2800" b="1" i="0" u="none" strike="noStrike" baseline="0" dirty="0">
                <a:latin typeface="ArialMT"/>
              </a:rPr>
              <a:t>7.3.3. Be located in such a manner for miners to use effectively to escape; and</a:t>
            </a:r>
          </a:p>
          <a:p>
            <a:pPr algn="l"/>
            <a:r>
              <a:rPr lang="en-US" sz="2800" b="1" i="0" u="none" strike="noStrike" baseline="0" dirty="0">
                <a:latin typeface="ArialMT"/>
              </a:rPr>
              <a:t>7.3.4. Have directional indicators signifying the route of escape placed at intervals not exceeding one hundred (100) feet.</a:t>
            </a:r>
            <a:endParaRPr lang="en-US" b="1" dirty="0"/>
          </a:p>
        </p:txBody>
      </p:sp>
    </p:spTree>
    <p:extLst>
      <p:ext uri="{BB962C8B-B14F-4D97-AF65-F5344CB8AC3E}">
        <p14:creationId xmlns:p14="http://schemas.microsoft.com/office/powerpoint/2010/main" val="25861439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213C9E-DF3B-4BCE-B669-CB1217D83C4B}"/>
              </a:ext>
            </a:extLst>
          </p:cNvPr>
          <p:cNvSpPr txBox="1"/>
          <p:nvPr/>
        </p:nvSpPr>
        <p:spPr>
          <a:xfrm>
            <a:off x="1128712" y="1966687"/>
            <a:ext cx="9934575"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MT"/>
                <a:ea typeface="+mn-ea"/>
                <a:cs typeface="+mn-cs"/>
              </a:rPr>
              <a:t> Fire drills and demonstrations of various types of available firefighting equipment shall be held for employees at least every six (6) months  ( WV Law)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MT"/>
                <a:ea typeface="+mn-ea"/>
                <a:cs typeface="+mn-cs"/>
              </a:rPr>
              <a:t>MSHA requires that fire/ evacuations drills be conducted quarterly.</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A74C50A3-5295-4AA9-9171-183D5142E6C6}"/>
              </a:ext>
            </a:extLst>
          </p:cNvPr>
          <p:cNvSpPr>
            <a:spLocks noGrp="1"/>
          </p:cNvSpPr>
          <p:nvPr>
            <p:ph type="title"/>
          </p:nvPr>
        </p:nvSpPr>
        <p:spPr/>
        <p:txBody>
          <a:bodyPr/>
          <a:lstStyle/>
          <a:p>
            <a:r>
              <a:rPr lang="en-US" b="1" dirty="0"/>
              <a:t>Evacuations</a:t>
            </a:r>
          </a:p>
        </p:txBody>
      </p:sp>
    </p:spTree>
    <p:extLst>
      <p:ext uri="{BB962C8B-B14F-4D97-AF65-F5344CB8AC3E}">
        <p14:creationId xmlns:p14="http://schemas.microsoft.com/office/powerpoint/2010/main" val="289393110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72AFCC8F-F0B0-41F4-89D5-AABE82585079">
            <a:extLst>
              <a:ext uri="{FF2B5EF4-FFF2-40B4-BE49-F238E27FC236}">
                <a16:creationId xmlns:a16="http://schemas.microsoft.com/office/drawing/2014/main" id="{C78141AB-81A6-4A12-BBD3-EB612F9B83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039" r="1" b="2691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5BB752C-30AC-4808-BB90-4CC7857E2EE2}"/>
              </a:ext>
            </a:extLst>
          </p:cNvPr>
          <p:cNvSpPr>
            <a:spLocks noGrp="1"/>
          </p:cNvSpPr>
          <p:nvPr>
            <p:ph type="ctrTitle"/>
          </p:nvPr>
        </p:nvSpPr>
        <p:spPr>
          <a:xfrm>
            <a:off x="477981" y="1122363"/>
            <a:ext cx="4023360" cy="3204134"/>
          </a:xfrm>
        </p:spPr>
        <p:txBody>
          <a:bodyPr anchor="b">
            <a:normAutofit/>
          </a:bodyPr>
          <a:lstStyle/>
          <a:p>
            <a:pPr algn="l"/>
            <a:r>
              <a:rPr lang="en-US" b="1" dirty="0"/>
              <a:t>Continuing Education </a:t>
            </a:r>
          </a:p>
        </p:txBody>
      </p:sp>
      <p:sp>
        <p:nvSpPr>
          <p:cNvPr id="3" name="Subtitle 2">
            <a:extLst>
              <a:ext uri="{FF2B5EF4-FFF2-40B4-BE49-F238E27FC236}">
                <a16:creationId xmlns:a16="http://schemas.microsoft.com/office/drawing/2014/main" id="{547C8F68-136C-4983-8AE4-ADCA0888D0F1}"/>
              </a:ext>
            </a:extLst>
          </p:cNvPr>
          <p:cNvSpPr>
            <a:spLocks noGrp="1"/>
          </p:cNvSpPr>
          <p:nvPr>
            <p:ph type="subTitle" idx="1"/>
          </p:nvPr>
        </p:nvSpPr>
        <p:spPr>
          <a:xfrm>
            <a:off x="477980" y="4872922"/>
            <a:ext cx="4023359" cy="1208141"/>
          </a:xfrm>
        </p:spPr>
        <p:txBody>
          <a:bodyPr>
            <a:normAutofit/>
          </a:bodyPr>
          <a:lstStyle/>
          <a:p>
            <a:pPr algn="l"/>
            <a:r>
              <a:rPr lang="en-US" sz="2800" b="1" dirty="0"/>
              <a:t>Firefighting </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867BEBD-A6E1-4229-82AE-9ABB610DABBA}"/>
              </a:ext>
            </a:extLst>
          </p:cNvPr>
          <p:cNvSpPr/>
          <p:nvPr/>
        </p:nvSpPr>
        <p:spPr>
          <a:xfrm>
            <a:off x="477980" y="625683"/>
            <a:ext cx="852056" cy="1889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637973"/>
      </p:ext>
    </p:extLst>
  </p:cSld>
  <p:clrMapOvr>
    <a:overrideClrMapping bg1="dk1" tx1="lt1" bg2="dk2" tx2="lt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7629-1F2E-454B-BBC0-2AF5F4B9035C}"/>
              </a:ext>
            </a:extLst>
          </p:cNvPr>
          <p:cNvSpPr>
            <a:spLocks noGrp="1"/>
          </p:cNvSpPr>
          <p:nvPr>
            <p:ph type="title"/>
          </p:nvPr>
        </p:nvSpPr>
        <p:spPr/>
        <p:txBody>
          <a:bodyPr/>
          <a:lstStyle/>
          <a:p>
            <a:r>
              <a:rPr lang="en-US" b="1" dirty="0"/>
              <a:t>Understanding Fire</a:t>
            </a:r>
            <a:r>
              <a:rPr lang="en-US" dirty="0"/>
              <a:t> </a:t>
            </a:r>
          </a:p>
        </p:txBody>
      </p:sp>
      <p:pic>
        <p:nvPicPr>
          <p:cNvPr id="5" name="Content Placeholder 4">
            <a:extLst>
              <a:ext uri="{FF2B5EF4-FFF2-40B4-BE49-F238E27FC236}">
                <a16:creationId xmlns:a16="http://schemas.microsoft.com/office/drawing/2014/main" id="{248D07B1-544B-4BB2-89AB-807E5A7A9806}"/>
              </a:ext>
            </a:extLst>
          </p:cNvPr>
          <p:cNvPicPr>
            <a:picLocks noGrp="1" noChangeAspect="1"/>
          </p:cNvPicPr>
          <p:nvPr>
            <p:ph idx="1"/>
          </p:nvPr>
        </p:nvPicPr>
        <p:blipFill>
          <a:blip r:embed="rId2"/>
          <a:stretch>
            <a:fillRect/>
          </a:stretch>
        </p:blipFill>
        <p:spPr>
          <a:xfrm>
            <a:off x="6832930" y="1958975"/>
            <a:ext cx="4520870" cy="4351338"/>
          </a:xfrm>
          <a:prstGeom prst="rect">
            <a:avLst/>
          </a:prstGeom>
        </p:spPr>
      </p:pic>
      <p:sp>
        <p:nvSpPr>
          <p:cNvPr id="6" name="Rectangle 5">
            <a:extLst>
              <a:ext uri="{FF2B5EF4-FFF2-40B4-BE49-F238E27FC236}">
                <a16:creationId xmlns:a16="http://schemas.microsoft.com/office/drawing/2014/main" id="{7F6CF9E8-AF68-4090-ACFD-B43A27546256}"/>
              </a:ext>
            </a:extLst>
          </p:cNvPr>
          <p:cNvSpPr>
            <a:spLocks noChangeArrowheads="1"/>
          </p:cNvSpPr>
          <p:nvPr/>
        </p:nvSpPr>
        <p:spPr bwMode="auto">
          <a:xfrm>
            <a:off x="1095374" y="1451262"/>
            <a:ext cx="56007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5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Three things must be present at the same time to </a:t>
            </a:r>
            <a:br>
              <a:rPr kumimoji="0" lang="en-US" altLang="en-US" sz="15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br>
            <a:r>
              <a:rPr kumimoji="0" lang="en-US" altLang="en-US" sz="15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produce fire: </a:t>
            </a:r>
          </a:p>
        </p:txBody>
      </p:sp>
      <p:sp>
        <p:nvSpPr>
          <p:cNvPr id="7" name="Rectangle 3">
            <a:extLst>
              <a:ext uri="{FF2B5EF4-FFF2-40B4-BE49-F238E27FC236}">
                <a16:creationId xmlns:a16="http://schemas.microsoft.com/office/drawing/2014/main" id="{9F06CB7C-6770-4658-87FB-8272845F6282}"/>
              </a:ext>
            </a:extLst>
          </p:cNvPr>
          <p:cNvSpPr txBox="1">
            <a:spLocks noChangeArrowheads="1"/>
          </p:cNvSpPr>
          <p:nvPr/>
        </p:nvSpPr>
        <p:spPr>
          <a:xfrm>
            <a:off x="644292" y="2077313"/>
            <a:ext cx="5372100" cy="2057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ct val="40000"/>
              </a:spcAft>
              <a:buClr>
                <a:srgbClr val="C60000"/>
              </a:buClr>
              <a:buSzPct val="105000"/>
              <a:buFont typeface="Wingdings" panose="05000000000000000000" pitchFamily="2" charset="2"/>
              <a:buAutoNum type="arabicPeriod"/>
              <a:tabLst/>
              <a:defRPr/>
            </a:pPr>
            <a:r>
              <a:rPr kumimoji="0" lang="en-US" altLang="en-US" sz="1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Enough </a:t>
            </a:r>
            <a:r>
              <a:rPr kumimoji="0" lang="en-US" altLang="en-US" sz="18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Trebuchet MS" panose="020B0603020202020204" pitchFamily="34" charset="0"/>
                <a:ea typeface="+mn-ea"/>
                <a:cs typeface="+mn-cs"/>
              </a:rPr>
              <a:t>OXYGEN</a:t>
            </a:r>
            <a:r>
              <a:rPr kumimoji="0" lang="en-US" altLang="en-US" sz="1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to sustain combustion</a:t>
            </a:r>
          </a:p>
          <a:p>
            <a:pPr marL="457200" marR="0" lvl="0" indent="-457200" algn="l" defTabSz="914400" rtl="0" eaLnBrk="1" fontAlgn="auto" latinLnBrk="0" hangingPunct="1">
              <a:lnSpc>
                <a:spcPct val="90000"/>
              </a:lnSpc>
              <a:spcBef>
                <a:spcPts val="1000"/>
              </a:spcBef>
              <a:spcAft>
                <a:spcPct val="40000"/>
              </a:spcAft>
              <a:buClr>
                <a:srgbClr val="C60000"/>
              </a:buClr>
              <a:buSzPct val="105000"/>
              <a:buFont typeface="Wingdings" panose="05000000000000000000" pitchFamily="2" charset="2"/>
              <a:buAutoNum type="arabicPeriod"/>
              <a:tabLst/>
              <a:defRPr/>
            </a:pPr>
            <a:r>
              <a:rPr kumimoji="0" lang="en-US" altLang="en-US" sz="1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Enough </a:t>
            </a:r>
            <a:r>
              <a:rPr kumimoji="0" lang="en-US" altLang="en-US" sz="1800" b="1" i="0" u="none" strike="noStrike" kern="1200" cap="none" spc="0" normalizeH="0" baseline="0" noProof="0" dirty="0">
                <a:ln>
                  <a:noFill/>
                </a:ln>
                <a:solidFill>
                  <a:srgbClr val="FFC000"/>
                </a:solidFill>
                <a:effectLst>
                  <a:outerShdw blurRad="38100" dist="38100" dir="2700000" algn="tl">
                    <a:srgbClr val="000000"/>
                  </a:outerShdw>
                </a:effectLst>
                <a:uLnTx/>
                <a:uFillTx/>
                <a:latin typeface="Trebuchet MS" panose="020B0603020202020204" pitchFamily="34" charset="0"/>
                <a:ea typeface="+mn-ea"/>
                <a:cs typeface="+mn-cs"/>
              </a:rPr>
              <a:t>HEAT</a:t>
            </a:r>
            <a:r>
              <a:rPr kumimoji="0" lang="en-US" altLang="en-US" sz="1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to reach ignition temperature</a:t>
            </a:r>
          </a:p>
          <a:p>
            <a:pPr marL="457200" marR="0" lvl="0" indent="-457200" algn="l" defTabSz="914400" rtl="0" eaLnBrk="1" fontAlgn="auto" latinLnBrk="0" hangingPunct="1">
              <a:lnSpc>
                <a:spcPct val="90000"/>
              </a:lnSpc>
              <a:spcBef>
                <a:spcPts val="1000"/>
              </a:spcBef>
              <a:spcAft>
                <a:spcPct val="40000"/>
              </a:spcAft>
              <a:buClr>
                <a:srgbClr val="C60000"/>
              </a:buClr>
              <a:buSzPct val="105000"/>
              <a:buFont typeface="Wingdings" panose="05000000000000000000" pitchFamily="2" charset="2"/>
              <a:buAutoNum type="arabicPeriod"/>
              <a:tabLst/>
              <a:defRPr/>
            </a:pPr>
            <a:r>
              <a:rPr kumimoji="0" lang="en-US" altLang="en-US" sz="1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Some </a:t>
            </a:r>
            <a:r>
              <a:rPr kumimoji="0" lang="en-US" altLang="en-US" sz="1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Trebuchet MS" panose="020B0603020202020204" pitchFamily="34" charset="0"/>
                <a:ea typeface="+mn-ea"/>
                <a:cs typeface="+mn-cs"/>
              </a:rPr>
              <a:t>FUEL</a:t>
            </a:r>
            <a:r>
              <a:rPr kumimoji="0" lang="en-US" altLang="en-US" sz="1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or combustible material</a:t>
            </a:r>
          </a:p>
          <a:p>
            <a:pPr marL="457200" marR="0" lvl="0" indent="-457200" algn="l" defTabSz="914400" rtl="0" eaLnBrk="1" fontAlgn="auto" latinLnBrk="0" hangingPunct="1">
              <a:lnSpc>
                <a:spcPct val="90000"/>
              </a:lnSpc>
              <a:spcBef>
                <a:spcPts val="1000"/>
              </a:spcBef>
              <a:spcAft>
                <a:spcPct val="40000"/>
              </a:spcAft>
              <a:buClr>
                <a:srgbClr val="C60000"/>
              </a:buClr>
              <a:buSzPct val="105000"/>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Together, they produce the </a:t>
            </a:r>
            <a:r>
              <a:rPr kumimoji="0" lang="en-US" altLang="en-US" sz="1800" b="1" i="0" u="none" strike="noStrike" kern="1200" cap="none" spc="0" normalizeH="0" baseline="0" noProof="0" dirty="0">
                <a:ln>
                  <a:noFill/>
                </a:ln>
                <a:solidFill>
                  <a:srgbClr val="FFC000"/>
                </a:solidFill>
                <a:effectLst>
                  <a:outerShdw blurRad="38100" dist="38100" dir="2700000" algn="tl">
                    <a:srgbClr val="000000"/>
                  </a:outerShdw>
                </a:effectLst>
                <a:uLnTx/>
                <a:uFillTx/>
                <a:latin typeface="Trebuchet MS" panose="020B0603020202020204" pitchFamily="34" charset="0"/>
                <a:ea typeface="+mn-ea"/>
                <a:cs typeface="+mn-cs"/>
              </a:rPr>
              <a:t>CHEMICAL</a:t>
            </a:r>
            <a:r>
              <a:rPr kumimoji="0" lang="en-US" altLang="en-US" sz="1800" b="1" i="0" u="none" strike="noStrike" kern="1200" cap="none" spc="0" normalizeH="0" baseline="0" noProof="0" dirty="0">
                <a:ln>
                  <a:noFill/>
                </a:ln>
                <a:solidFill>
                  <a:srgbClr val="FFC000"/>
                </a:solidFill>
                <a:effectLst/>
                <a:uLnTx/>
                <a:uFillTx/>
                <a:latin typeface="Trebuchet MS" panose="020B0603020202020204" pitchFamily="34" charset="0"/>
                <a:ea typeface="+mn-ea"/>
                <a:cs typeface="+mn-cs"/>
              </a:rPr>
              <a:t> </a:t>
            </a:r>
            <a:r>
              <a:rPr kumimoji="0" lang="en-US" altLang="en-US" sz="1800" b="1" i="0" u="none" strike="noStrike" kern="1200" cap="none" spc="0" normalizeH="0" baseline="0" noProof="0" dirty="0">
                <a:ln>
                  <a:noFill/>
                </a:ln>
                <a:solidFill>
                  <a:srgbClr val="FFC000"/>
                </a:solidFill>
                <a:effectLst>
                  <a:outerShdw blurRad="38100" dist="38100" dir="2700000" algn="tl">
                    <a:srgbClr val="000000"/>
                  </a:outerShdw>
                </a:effectLst>
                <a:uLnTx/>
                <a:uFillTx/>
                <a:latin typeface="Trebuchet MS" panose="020B0603020202020204" pitchFamily="34" charset="0"/>
                <a:ea typeface="+mn-ea"/>
                <a:cs typeface="+mn-cs"/>
              </a:rPr>
              <a:t>REACTION</a:t>
            </a:r>
            <a:r>
              <a:rPr kumimoji="0" lang="en-US" altLang="en-US" sz="18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Trebuchet MS" panose="020B0603020202020204" pitchFamily="34" charset="0"/>
                <a:ea typeface="+mn-ea"/>
                <a:cs typeface="+mn-cs"/>
              </a:rPr>
              <a:t> </a:t>
            </a:r>
            <a:r>
              <a:rPr kumimoji="0" lang="en-US" altLang="en-US" sz="1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that is fire</a:t>
            </a:r>
          </a:p>
        </p:txBody>
      </p:sp>
      <p:sp>
        <p:nvSpPr>
          <p:cNvPr id="8" name="Text Box 6">
            <a:extLst>
              <a:ext uri="{FF2B5EF4-FFF2-40B4-BE49-F238E27FC236}">
                <a16:creationId xmlns:a16="http://schemas.microsoft.com/office/drawing/2014/main" id="{B8A4461B-2145-4170-BE43-13593AD2AD23}"/>
              </a:ext>
            </a:extLst>
          </p:cNvPr>
          <p:cNvSpPr txBox="1">
            <a:spLocks noChangeArrowheads="1"/>
          </p:cNvSpPr>
          <p:nvPr/>
        </p:nvSpPr>
        <p:spPr bwMode="auto">
          <a:xfrm>
            <a:off x="818537" y="4241417"/>
            <a:ext cx="6154373"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5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Take away any of these things and the fire will be extinguished</a:t>
            </a:r>
          </a:p>
        </p:txBody>
      </p:sp>
      <p:sp>
        <p:nvSpPr>
          <p:cNvPr id="3" name="TextBox 2">
            <a:extLst>
              <a:ext uri="{FF2B5EF4-FFF2-40B4-BE49-F238E27FC236}">
                <a16:creationId xmlns:a16="http://schemas.microsoft.com/office/drawing/2014/main" id="{E50DCF5A-5897-4B67-9B2A-4DA531E7D5A7}"/>
              </a:ext>
            </a:extLst>
          </p:cNvPr>
          <p:cNvSpPr txBox="1"/>
          <p:nvPr/>
        </p:nvSpPr>
        <p:spPr>
          <a:xfrm>
            <a:off x="644292" y="4756558"/>
            <a:ext cx="51005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ct val="40000"/>
              </a:spcAft>
              <a:buClr>
                <a:srgbClr val="C60000"/>
              </a:buClr>
              <a:buSzPct val="105000"/>
              <a:buFontTx/>
              <a:buNone/>
              <a:tabLst/>
              <a:defRPr/>
            </a:pPr>
            <a:r>
              <a:rPr kumimoji="0" lang="en-US" altLang="en-US" sz="1800" b="1" i="0" u="none" strike="noStrike" kern="1200" cap="none" spc="0" normalizeH="0" baseline="0" noProof="0" dirty="0">
                <a:ln>
                  <a:noFill/>
                </a:ln>
                <a:solidFill>
                  <a:srgbClr val="FF0000"/>
                </a:solidFill>
                <a:effectLst/>
                <a:uLnTx/>
                <a:uFillTx/>
                <a:latin typeface="Trebuchet MS" panose="020B0603020202020204" pitchFamily="34" charset="0"/>
                <a:ea typeface="+mn-ea"/>
                <a:cs typeface="+mn-cs"/>
              </a:rPr>
              <a:t>1.</a:t>
            </a:r>
            <a:r>
              <a:rPr kumimoji="0" lang="en-US" altLang="en-US" sz="1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Remove </a:t>
            </a:r>
            <a:r>
              <a:rPr kumimoji="0" lang="en-US" altLang="en-US" sz="18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Trebuchet MS" panose="020B0603020202020204" pitchFamily="34" charset="0"/>
                <a:ea typeface="+mn-ea"/>
                <a:cs typeface="+mn-cs"/>
              </a:rPr>
              <a:t>OXYGEN</a:t>
            </a:r>
            <a:r>
              <a:rPr kumimoji="0" lang="en-US" altLang="en-US" sz="1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it suffocates</a:t>
            </a:r>
          </a:p>
        </p:txBody>
      </p:sp>
      <p:sp>
        <p:nvSpPr>
          <p:cNvPr id="4" name="TextBox 3">
            <a:extLst>
              <a:ext uri="{FF2B5EF4-FFF2-40B4-BE49-F238E27FC236}">
                <a16:creationId xmlns:a16="http://schemas.microsoft.com/office/drawing/2014/main" id="{700C424D-48B8-4443-AC22-B2AEA665C06B}"/>
              </a:ext>
            </a:extLst>
          </p:cNvPr>
          <p:cNvSpPr txBox="1"/>
          <p:nvPr/>
        </p:nvSpPr>
        <p:spPr>
          <a:xfrm>
            <a:off x="644292" y="5242146"/>
            <a:ext cx="54517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ct val="40000"/>
              </a:spcAft>
              <a:buClr>
                <a:srgbClr val="C60000"/>
              </a:buClr>
              <a:buSzPct val="105000"/>
              <a:buFontTx/>
              <a:buNone/>
              <a:tabLst/>
              <a:defRPr/>
            </a:pPr>
            <a:r>
              <a:rPr kumimoji="0" lang="en-US" altLang="en-US" sz="1800" b="1" i="0" u="none" strike="noStrike" kern="1200" cap="none" spc="0" normalizeH="0" baseline="0" noProof="0" dirty="0">
                <a:ln>
                  <a:noFill/>
                </a:ln>
                <a:solidFill>
                  <a:srgbClr val="FF0000"/>
                </a:solidFill>
                <a:effectLst/>
                <a:uLnTx/>
                <a:uFillTx/>
                <a:latin typeface="Trebuchet MS" panose="020B0603020202020204" pitchFamily="34" charset="0"/>
                <a:ea typeface="+mn-ea"/>
                <a:cs typeface="+mn-cs"/>
              </a:rPr>
              <a:t>2.</a:t>
            </a:r>
            <a:r>
              <a:rPr kumimoji="0" lang="en-US" altLang="en-US" sz="1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Remove </a:t>
            </a:r>
            <a:r>
              <a:rPr kumimoji="0" lang="en-US" altLang="en-US" sz="1800" b="1" i="0" u="none" strike="noStrike" kern="1200" cap="none" spc="0" normalizeH="0" baseline="0" noProof="0" dirty="0">
                <a:ln>
                  <a:noFill/>
                </a:ln>
                <a:solidFill>
                  <a:srgbClr val="FFC000"/>
                </a:solidFill>
                <a:effectLst>
                  <a:outerShdw blurRad="38100" dist="38100" dir="2700000" algn="tl">
                    <a:srgbClr val="000000"/>
                  </a:outerShdw>
                </a:effectLst>
                <a:uLnTx/>
                <a:uFillTx/>
                <a:latin typeface="Trebuchet MS" panose="020B0603020202020204" pitchFamily="34" charset="0"/>
                <a:ea typeface="+mn-ea"/>
                <a:cs typeface="+mn-cs"/>
              </a:rPr>
              <a:t>HEAT</a:t>
            </a:r>
            <a:r>
              <a:rPr kumimoji="0" lang="en-US" altLang="en-US" sz="1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it cools</a:t>
            </a:r>
          </a:p>
        </p:txBody>
      </p:sp>
      <p:sp>
        <p:nvSpPr>
          <p:cNvPr id="9" name="TextBox 8">
            <a:extLst>
              <a:ext uri="{FF2B5EF4-FFF2-40B4-BE49-F238E27FC236}">
                <a16:creationId xmlns:a16="http://schemas.microsoft.com/office/drawing/2014/main" id="{234D4325-508D-4E43-BA99-98547DD3BEE3}"/>
              </a:ext>
            </a:extLst>
          </p:cNvPr>
          <p:cNvSpPr txBox="1"/>
          <p:nvPr/>
        </p:nvSpPr>
        <p:spPr>
          <a:xfrm>
            <a:off x="644292" y="5727734"/>
            <a:ext cx="5277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ct val="40000"/>
              </a:spcAft>
              <a:buClr>
                <a:srgbClr val="C60000"/>
              </a:buClr>
              <a:buSzPct val="105000"/>
              <a:buFontTx/>
              <a:buNone/>
              <a:tabLst/>
              <a:defRPr/>
            </a:pPr>
            <a:r>
              <a:rPr kumimoji="0" lang="en-US" altLang="en-US" sz="1800" b="1" i="0" u="none" strike="noStrike" kern="1200" cap="none" spc="0" normalizeH="0" baseline="0" noProof="0" dirty="0">
                <a:ln>
                  <a:noFill/>
                </a:ln>
                <a:solidFill>
                  <a:srgbClr val="FF0000"/>
                </a:solidFill>
                <a:effectLst/>
                <a:uLnTx/>
                <a:uFillTx/>
                <a:latin typeface="Trebuchet MS" panose="020B0603020202020204" pitchFamily="34" charset="0"/>
                <a:ea typeface="+mn-ea"/>
                <a:cs typeface="+mn-cs"/>
              </a:rPr>
              <a:t>3.</a:t>
            </a:r>
            <a:r>
              <a:rPr kumimoji="0" lang="en-US" altLang="en-US" sz="1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Remove </a:t>
            </a:r>
            <a:r>
              <a:rPr kumimoji="0" lang="en-US" altLang="en-US" sz="1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Trebuchet MS" panose="020B0603020202020204" pitchFamily="34" charset="0"/>
                <a:ea typeface="+mn-ea"/>
                <a:cs typeface="+mn-cs"/>
              </a:rPr>
              <a:t>FUEL</a:t>
            </a:r>
            <a:r>
              <a:rPr kumimoji="0" lang="en-US" altLang="en-US" sz="1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it starves</a:t>
            </a:r>
          </a:p>
        </p:txBody>
      </p:sp>
      <p:sp>
        <p:nvSpPr>
          <p:cNvPr id="10" name="TextBox 9">
            <a:extLst>
              <a:ext uri="{FF2B5EF4-FFF2-40B4-BE49-F238E27FC236}">
                <a16:creationId xmlns:a16="http://schemas.microsoft.com/office/drawing/2014/main" id="{78635E45-D70D-4862-B9F9-63518A401174}"/>
              </a:ext>
            </a:extLst>
          </p:cNvPr>
          <p:cNvSpPr txBox="1"/>
          <p:nvPr/>
        </p:nvSpPr>
        <p:spPr>
          <a:xfrm rot="2167232">
            <a:off x="7175426" y="4233511"/>
            <a:ext cx="879422" cy="261610"/>
          </a:xfrm>
          <a:prstGeom prst="rect">
            <a:avLst/>
          </a:prstGeom>
          <a:gradFill flip="none" rotWithShape="1">
            <a:gsLst>
              <a:gs pos="0">
                <a:srgbClr val="3273CA"/>
              </a:gs>
              <a:gs pos="50000">
                <a:srgbClr val="3D79C8"/>
              </a:gs>
              <a:gs pos="100000">
                <a:srgbClr val="497EC6"/>
              </a:gs>
            </a:gsLst>
            <a:lin ang="5400000" scaled="1"/>
            <a:tileRect/>
          </a:gra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prstClr val="white"/>
                </a:solidFill>
                <a:effectLst/>
                <a:uLnTx/>
                <a:uFillTx/>
                <a:latin typeface="Calibri" panose="020F0502020204030204"/>
                <a:ea typeface="+mn-ea"/>
                <a:cs typeface="+mn-cs"/>
              </a:rPr>
              <a:t>SUFFOCATE</a:t>
            </a:r>
          </a:p>
        </p:txBody>
      </p:sp>
      <p:sp>
        <p:nvSpPr>
          <p:cNvPr id="11" name="TextBox 10">
            <a:extLst>
              <a:ext uri="{FF2B5EF4-FFF2-40B4-BE49-F238E27FC236}">
                <a16:creationId xmlns:a16="http://schemas.microsoft.com/office/drawing/2014/main" id="{B4C4F4B1-E0BB-453C-BFCB-2862B3F69ED1}"/>
              </a:ext>
            </a:extLst>
          </p:cNvPr>
          <p:cNvSpPr txBox="1"/>
          <p:nvPr/>
        </p:nvSpPr>
        <p:spPr>
          <a:xfrm>
            <a:off x="8524875" y="3724275"/>
            <a:ext cx="809625" cy="369332"/>
          </a:xfrm>
          <a:prstGeom prst="rect">
            <a:avLst/>
          </a:prstGeom>
          <a:gradFill flip="none" rotWithShape="1">
            <a:gsLst>
              <a:gs pos="0">
                <a:srgbClr val="AD2D17"/>
              </a:gs>
              <a:gs pos="50000">
                <a:srgbClr val="B8341D"/>
              </a:gs>
              <a:gs pos="100000">
                <a:srgbClr val="C13A22"/>
              </a:gs>
            </a:gsLst>
            <a:lin ang="540000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rPr>
              <a:t>COOL</a:t>
            </a:r>
          </a:p>
        </p:txBody>
      </p:sp>
      <p:sp>
        <p:nvSpPr>
          <p:cNvPr id="12" name="TextBox 11">
            <a:extLst>
              <a:ext uri="{FF2B5EF4-FFF2-40B4-BE49-F238E27FC236}">
                <a16:creationId xmlns:a16="http://schemas.microsoft.com/office/drawing/2014/main" id="{7BAE583A-EC1E-4CE8-9BC2-48E0E9FB0C4B}"/>
              </a:ext>
            </a:extLst>
          </p:cNvPr>
          <p:cNvSpPr txBox="1"/>
          <p:nvPr/>
        </p:nvSpPr>
        <p:spPr>
          <a:xfrm rot="19933969">
            <a:off x="9922568" y="4139412"/>
            <a:ext cx="1000125" cy="369332"/>
          </a:xfrm>
          <a:prstGeom prst="rect">
            <a:avLst/>
          </a:prstGeom>
          <a:gradFill flip="none" rotWithShape="1">
            <a:gsLst>
              <a:gs pos="0">
                <a:srgbClr val="8C571E"/>
              </a:gs>
              <a:gs pos="50000">
                <a:srgbClr val="935C1F"/>
              </a:gs>
              <a:gs pos="100000">
                <a:srgbClr val="996020"/>
              </a:gs>
            </a:gsLst>
            <a:lin ang="540000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rPr>
              <a:t>STARVE</a:t>
            </a:r>
          </a:p>
        </p:txBody>
      </p:sp>
    </p:spTree>
    <p:extLst>
      <p:ext uri="{BB962C8B-B14F-4D97-AF65-F5344CB8AC3E}">
        <p14:creationId xmlns:p14="http://schemas.microsoft.com/office/powerpoint/2010/main" val="308023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heel(1)">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heel(1)">
                                      <p:cBhvr>
                                        <p:cTn id="17" dur="2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heel(1)">
                                      <p:cBhvr>
                                        <p:cTn id="22" dur="20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wheel(1)">
                                      <p:cBhvr>
                                        <p:cTn id="27" dur="20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2000"/>
                                        <p:tgtEl>
                                          <p:spTgt spid="3"/>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heel(1)">
                                      <p:cBhvr>
                                        <p:cTn id="40" dur="2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heel(1)">
                                      <p:cBhvr>
                                        <p:cTn id="45" dur="2000"/>
                                        <p:tgtEl>
                                          <p:spTgt spid="4"/>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heel(1)">
                                      <p:cBhvr>
                                        <p:cTn id="48" dur="20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heel(1)">
                                      <p:cBhvr>
                                        <p:cTn id="53" dur="2000"/>
                                        <p:tgtEl>
                                          <p:spTgt spid="9"/>
                                        </p:tgtEl>
                                      </p:cBhvr>
                                    </p:animEffect>
                                  </p:childTnLst>
                                </p:cTn>
                              </p:par>
                              <p:par>
                                <p:cTn id="54" presetID="21" presetClass="entr" presetSubtype="1"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heel(1)">
                                      <p:cBhvr>
                                        <p:cTn id="5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build="p"/>
      <p:bldP spid="8" grpId="0"/>
      <p:bldP spid="3" grpId="0"/>
      <p:bldP spid="4" grpId="0"/>
      <p:bldP spid="9" grpId="0"/>
      <p:bldP spid="10" grpId="0" animBg="1"/>
      <p:bldP spid="11" grpId="0" animBg="1"/>
      <p:bldP spid="1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1F8C3-23B2-4A58-97A0-AAFC600F302B}"/>
              </a:ext>
            </a:extLst>
          </p:cNvPr>
          <p:cNvSpPr>
            <a:spLocks noGrp="1"/>
          </p:cNvSpPr>
          <p:nvPr>
            <p:ph type="title"/>
          </p:nvPr>
        </p:nvSpPr>
        <p:spPr/>
        <p:txBody>
          <a:bodyPr/>
          <a:lstStyle/>
          <a:p>
            <a:r>
              <a:rPr lang="en-US" b="1" dirty="0"/>
              <a:t>Understanding Fire</a:t>
            </a:r>
          </a:p>
        </p:txBody>
      </p:sp>
      <p:pic>
        <p:nvPicPr>
          <p:cNvPr id="4" name="Picture 2" descr="http://buckeyefire.com/wp-content/uploads/2013/04/classifications.jpg">
            <a:extLst>
              <a:ext uri="{FF2B5EF4-FFF2-40B4-BE49-F238E27FC236}">
                <a16:creationId xmlns:a16="http://schemas.microsoft.com/office/drawing/2014/main" id="{8A7E1DC5-0547-4184-8486-CBF1EDA1739D}"/>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15000"/>
                    </a14:imgEffect>
                    <a14:imgEffect>
                      <a14:brightnessContrast contrast="26000"/>
                    </a14:imgEffect>
                  </a14:imgLayer>
                </a14:imgProps>
              </a:ext>
              <a:ext uri="{28A0092B-C50C-407E-A947-70E740481C1C}">
                <a14:useLocalDpi xmlns:a14="http://schemas.microsoft.com/office/drawing/2010/main" val="0"/>
              </a:ext>
            </a:extLst>
          </a:blip>
          <a:srcRect/>
          <a:stretch>
            <a:fillRect/>
          </a:stretch>
        </p:blipFill>
        <p:spPr bwMode="auto">
          <a:xfrm>
            <a:off x="2847703" y="1331992"/>
            <a:ext cx="6086587" cy="443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136A20E-3B80-4334-A9CB-56E1107E3534}"/>
              </a:ext>
            </a:extLst>
          </p:cNvPr>
          <p:cNvSpPr txBox="1"/>
          <p:nvPr/>
        </p:nvSpPr>
        <p:spPr>
          <a:xfrm>
            <a:off x="573158" y="5700506"/>
            <a:ext cx="1161884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It is very important to be aware of what is on fire before we can extinguish the fire!!!</a:t>
            </a:r>
          </a:p>
        </p:txBody>
      </p:sp>
    </p:spTree>
    <p:extLst>
      <p:ext uri="{BB962C8B-B14F-4D97-AF65-F5344CB8AC3E}">
        <p14:creationId xmlns:p14="http://schemas.microsoft.com/office/powerpoint/2010/main" val="35290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CE0C4-FA1C-493C-B179-16069891960F}"/>
              </a:ext>
            </a:extLst>
          </p:cNvPr>
          <p:cNvSpPr>
            <a:spLocks noGrp="1"/>
          </p:cNvSpPr>
          <p:nvPr>
            <p:ph type="title"/>
          </p:nvPr>
        </p:nvSpPr>
        <p:spPr>
          <a:xfrm>
            <a:off x="305215" y="147607"/>
            <a:ext cx="10515600" cy="1325563"/>
          </a:xfrm>
        </p:spPr>
        <p:txBody>
          <a:bodyPr/>
          <a:lstStyle/>
          <a:p>
            <a:r>
              <a:rPr lang="en-US" b="1" dirty="0"/>
              <a:t>Safety Precautions Involved With Fighting Fire</a:t>
            </a:r>
          </a:p>
        </p:txBody>
      </p:sp>
      <p:pic>
        <p:nvPicPr>
          <p:cNvPr id="6" name="Picture 5" descr="A picture containing text, night sky&#10;&#10;Description automatically generated">
            <a:extLst>
              <a:ext uri="{FF2B5EF4-FFF2-40B4-BE49-F238E27FC236}">
                <a16:creationId xmlns:a16="http://schemas.microsoft.com/office/drawing/2014/main" id="{553AC1C9-1F81-4FCC-B151-6E3EB3445B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3049" y="3737453"/>
            <a:ext cx="4185521" cy="2790347"/>
          </a:xfrm>
          <a:prstGeom prst="rect">
            <a:avLst/>
          </a:prstGeom>
        </p:spPr>
      </p:pic>
      <p:sp>
        <p:nvSpPr>
          <p:cNvPr id="7" name="TextBox 6">
            <a:extLst>
              <a:ext uri="{FF2B5EF4-FFF2-40B4-BE49-F238E27FC236}">
                <a16:creationId xmlns:a16="http://schemas.microsoft.com/office/drawing/2014/main" id="{ECE73DF4-AFDD-4EAB-9BFC-A9E5D14A6933}"/>
              </a:ext>
            </a:extLst>
          </p:cNvPr>
          <p:cNvSpPr txBox="1"/>
          <p:nvPr/>
        </p:nvSpPr>
        <p:spPr>
          <a:xfrm>
            <a:off x="746199" y="2570625"/>
            <a:ext cx="51917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Fire will produce smoke and high concentrations of toxic gasses in which we can not breathe. </a:t>
            </a:r>
          </a:p>
        </p:txBody>
      </p:sp>
      <p:sp>
        <p:nvSpPr>
          <p:cNvPr id="8" name="TextBox 7">
            <a:extLst>
              <a:ext uri="{FF2B5EF4-FFF2-40B4-BE49-F238E27FC236}">
                <a16:creationId xmlns:a16="http://schemas.microsoft.com/office/drawing/2014/main" id="{618C6A26-D4C1-4CEF-A016-316ED500A181}"/>
              </a:ext>
            </a:extLst>
          </p:cNvPr>
          <p:cNvSpPr txBox="1"/>
          <p:nvPr/>
        </p:nvSpPr>
        <p:spPr>
          <a:xfrm>
            <a:off x="746199" y="4119371"/>
            <a:ext cx="513301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Be sure to wear the proper PPE when present in these conditions.</a:t>
            </a:r>
          </a:p>
        </p:txBody>
      </p:sp>
      <p:sp>
        <p:nvSpPr>
          <p:cNvPr id="9" name="TextBox 8">
            <a:extLst>
              <a:ext uri="{FF2B5EF4-FFF2-40B4-BE49-F238E27FC236}">
                <a16:creationId xmlns:a16="http://schemas.microsoft.com/office/drawing/2014/main" id="{A0F24CCC-C390-4F8F-BB21-DD109D588AD4}"/>
              </a:ext>
            </a:extLst>
          </p:cNvPr>
          <p:cNvSpPr txBox="1"/>
          <p:nvPr/>
        </p:nvSpPr>
        <p:spPr>
          <a:xfrm>
            <a:off x="746199" y="5299744"/>
            <a:ext cx="6629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CSE SRLD, Drager Oxy K Plus, Ocenco EBA 6.5, and Ocenco M-20 are used for escape purposes only and not for fire fighting!</a:t>
            </a:r>
          </a:p>
        </p:txBody>
      </p:sp>
      <p:pic>
        <p:nvPicPr>
          <p:cNvPr id="5" name="Picture 4">
            <a:extLst>
              <a:ext uri="{FF2B5EF4-FFF2-40B4-BE49-F238E27FC236}">
                <a16:creationId xmlns:a16="http://schemas.microsoft.com/office/drawing/2014/main" id="{37858733-9BBF-4EA7-9A61-12696FD6BE7D}"/>
              </a:ext>
            </a:extLst>
          </p:cNvPr>
          <p:cNvPicPr>
            <a:picLocks noChangeAspect="1"/>
          </p:cNvPicPr>
          <p:nvPr/>
        </p:nvPicPr>
        <p:blipFill rotWithShape="1">
          <a:blip r:embed="rId3"/>
          <a:srcRect t="14255" b="21926"/>
          <a:stretch/>
        </p:blipFill>
        <p:spPr>
          <a:xfrm>
            <a:off x="6112633" y="1363359"/>
            <a:ext cx="3881192" cy="3046923"/>
          </a:xfrm>
          <a:prstGeom prst="rect">
            <a:avLst/>
          </a:prstGeom>
        </p:spPr>
      </p:pic>
      <p:sp>
        <p:nvSpPr>
          <p:cNvPr id="10" name="TextBox 9">
            <a:extLst>
              <a:ext uri="{FF2B5EF4-FFF2-40B4-BE49-F238E27FC236}">
                <a16:creationId xmlns:a16="http://schemas.microsoft.com/office/drawing/2014/main" id="{AAD8D827-CCBD-44FA-929A-DD346EEBE43F}"/>
              </a:ext>
            </a:extLst>
          </p:cNvPr>
          <p:cNvSpPr txBox="1"/>
          <p:nvPr/>
        </p:nvSpPr>
        <p:spPr>
          <a:xfrm>
            <a:off x="746199" y="1384479"/>
            <a:ext cx="51917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Mine fires can produce intensive heat that can cause  critical or fatal burns.</a:t>
            </a:r>
          </a:p>
        </p:txBody>
      </p:sp>
    </p:spTree>
    <p:extLst>
      <p:ext uri="{BB962C8B-B14F-4D97-AF65-F5344CB8AC3E}">
        <p14:creationId xmlns:p14="http://schemas.microsoft.com/office/powerpoint/2010/main" val="386172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80">
                                          <p:stCondLst>
                                            <p:cond delay="0"/>
                                          </p:stCondLst>
                                        </p:cTn>
                                        <p:tgtEl>
                                          <p:spTgt spid="8"/>
                                        </p:tgtEl>
                                      </p:cBhvr>
                                    </p:animEffect>
                                    <p:anim calcmode="lin" valueType="num">
                                      <p:cBhvr>
                                        <p:cTn id="4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9" dur="26">
                                          <p:stCondLst>
                                            <p:cond delay="650"/>
                                          </p:stCondLst>
                                        </p:cTn>
                                        <p:tgtEl>
                                          <p:spTgt spid="8"/>
                                        </p:tgtEl>
                                      </p:cBhvr>
                                      <p:to x="100000" y="60000"/>
                                    </p:animScale>
                                    <p:animScale>
                                      <p:cBhvr>
                                        <p:cTn id="50" dur="166" decel="50000">
                                          <p:stCondLst>
                                            <p:cond delay="676"/>
                                          </p:stCondLst>
                                        </p:cTn>
                                        <p:tgtEl>
                                          <p:spTgt spid="8"/>
                                        </p:tgtEl>
                                      </p:cBhvr>
                                      <p:to x="100000" y="100000"/>
                                    </p:animScale>
                                    <p:animScale>
                                      <p:cBhvr>
                                        <p:cTn id="51" dur="26">
                                          <p:stCondLst>
                                            <p:cond delay="1312"/>
                                          </p:stCondLst>
                                        </p:cTn>
                                        <p:tgtEl>
                                          <p:spTgt spid="8"/>
                                        </p:tgtEl>
                                      </p:cBhvr>
                                      <p:to x="100000" y="80000"/>
                                    </p:animScale>
                                    <p:animScale>
                                      <p:cBhvr>
                                        <p:cTn id="52" dur="166" decel="50000">
                                          <p:stCondLst>
                                            <p:cond delay="1338"/>
                                          </p:stCondLst>
                                        </p:cTn>
                                        <p:tgtEl>
                                          <p:spTgt spid="8"/>
                                        </p:tgtEl>
                                      </p:cBhvr>
                                      <p:to x="100000" y="100000"/>
                                    </p:animScale>
                                    <p:animScale>
                                      <p:cBhvr>
                                        <p:cTn id="53" dur="26">
                                          <p:stCondLst>
                                            <p:cond delay="1642"/>
                                          </p:stCondLst>
                                        </p:cTn>
                                        <p:tgtEl>
                                          <p:spTgt spid="8"/>
                                        </p:tgtEl>
                                      </p:cBhvr>
                                      <p:to x="100000" y="90000"/>
                                    </p:animScale>
                                    <p:animScale>
                                      <p:cBhvr>
                                        <p:cTn id="54" dur="166" decel="50000">
                                          <p:stCondLst>
                                            <p:cond delay="1668"/>
                                          </p:stCondLst>
                                        </p:cTn>
                                        <p:tgtEl>
                                          <p:spTgt spid="8"/>
                                        </p:tgtEl>
                                      </p:cBhvr>
                                      <p:to x="100000" y="100000"/>
                                    </p:animScale>
                                    <p:animScale>
                                      <p:cBhvr>
                                        <p:cTn id="55" dur="26">
                                          <p:stCondLst>
                                            <p:cond delay="1808"/>
                                          </p:stCondLst>
                                        </p:cTn>
                                        <p:tgtEl>
                                          <p:spTgt spid="8"/>
                                        </p:tgtEl>
                                      </p:cBhvr>
                                      <p:to x="100000" y="95000"/>
                                    </p:animScale>
                                    <p:animScale>
                                      <p:cBhvr>
                                        <p:cTn id="56" dur="166" decel="50000">
                                          <p:stCondLst>
                                            <p:cond delay="1834"/>
                                          </p:stCondLst>
                                        </p:cTn>
                                        <p:tgtEl>
                                          <p:spTgt spid="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down)">
                                      <p:cBhvr>
                                        <p:cTn id="61" dur="580">
                                          <p:stCondLst>
                                            <p:cond delay="0"/>
                                          </p:stCondLst>
                                        </p:cTn>
                                        <p:tgtEl>
                                          <p:spTgt spid="9"/>
                                        </p:tgtEl>
                                      </p:cBhvr>
                                    </p:animEffect>
                                    <p:anim calcmode="lin" valueType="num">
                                      <p:cBhvr>
                                        <p:cTn id="6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7" dur="26">
                                          <p:stCondLst>
                                            <p:cond delay="650"/>
                                          </p:stCondLst>
                                        </p:cTn>
                                        <p:tgtEl>
                                          <p:spTgt spid="9"/>
                                        </p:tgtEl>
                                      </p:cBhvr>
                                      <p:to x="100000" y="60000"/>
                                    </p:animScale>
                                    <p:animScale>
                                      <p:cBhvr>
                                        <p:cTn id="68" dur="166" decel="50000">
                                          <p:stCondLst>
                                            <p:cond delay="676"/>
                                          </p:stCondLst>
                                        </p:cTn>
                                        <p:tgtEl>
                                          <p:spTgt spid="9"/>
                                        </p:tgtEl>
                                      </p:cBhvr>
                                      <p:to x="100000" y="100000"/>
                                    </p:animScale>
                                    <p:animScale>
                                      <p:cBhvr>
                                        <p:cTn id="69" dur="26">
                                          <p:stCondLst>
                                            <p:cond delay="1312"/>
                                          </p:stCondLst>
                                        </p:cTn>
                                        <p:tgtEl>
                                          <p:spTgt spid="9"/>
                                        </p:tgtEl>
                                      </p:cBhvr>
                                      <p:to x="100000" y="80000"/>
                                    </p:animScale>
                                    <p:animScale>
                                      <p:cBhvr>
                                        <p:cTn id="70" dur="166" decel="50000">
                                          <p:stCondLst>
                                            <p:cond delay="1338"/>
                                          </p:stCondLst>
                                        </p:cTn>
                                        <p:tgtEl>
                                          <p:spTgt spid="9"/>
                                        </p:tgtEl>
                                      </p:cBhvr>
                                      <p:to x="100000" y="100000"/>
                                    </p:animScale>
                                    <p:animScale>
                                      <p:cBhvr>
                                        <p:cTn id="71" dur="26">
                                          <p:stCondLst>
                                            <p:cond delay="1642"/>
                                          </p:stCondLst>
                                        </p:cTn>
                                        <p:tgtEl>
                                          <p:spTgt spid="9"/>
                                        </p:tgtEl>
                                      </p:cBhvr>
                                      <p:to x="100000" y="90000"/>
                                    </p:animScale>
                                    <p:animScale>
                                      <p:cBhvr>
                                        <p:cTn id="72" dur="166" decel="50000">
                                          <p:stCondLst>
                                            <p:cond delay="1668"/>
                                          </p:stCondLst>
                                        </p:cTn>
                                        <p:tgtEl>
                                          <p:spTgt spid="9"/>
                                        </p:tgtEl>
                                      </p:cBhvr>
                                      <p:to x="100000" y="100000"/>
                                    </p:animScale>
                                    <p:animScale>
                                      <p:cBhvr>
                                        <p:cTn id="73" dur="26">
                                          <p:stCondLst>
                                            <p:cond delay="1808"/>
                                          </p:stCondLst>
                                        </p:cTn>
                                        <p:tgtEl>
                                          <p:spTgt spid="9"/>
                                        </p:tgtEl>
                                      </p:cBhvr>
                                      <p:to x="100000" y="95000"/>
                                    </p:animScale>
                                    <p:animScale>
                                      <p:cBhvr>
                                        <p:cTn id="74"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683C5-81BC-4BCA-B84A-5F2D65A7ED98}"/>
              </a:ext>
            </a:extLst>
          </p:cNvPr>
          <p:cNvSpPr>
            <a:spLocks noGrp="1"/>
          </p:cNvSpPr>
          <p:nvPr>
            <p:ph type="title"/>
          </p:nvPr>
        </p:nvSpPr>
        <p:spPr>
          <a:xfrm>
            <a:off x="200025" y="393978"/>
            <a:ext cx="10515600" cy="1325563"/>
          </a:xfrm>
        </p:spPr>
        <p:txBody>
          <a:bodyPr/>
          <a:lstStyle/>
          <a:p>
            <a:r>
              <a:rPr lang="en-US" b="1" dirty="0"/>
              <a:t>Safety Precautions Involved With Fighting Fire</a:t>
            </a:r>
          </a:p>
        </p:txBody>
      </p:sp>
      <p:pic>
        <p:nvPicPr>
          <p:cNvPr id="3" name="Picture 4">
            <a:extLst>
              <a:ext uri="{FF2B5EF4-FFF2-40B4-BE49-F238E27FC236}">
                <a16:creationId xmlns:a16="http://schemas.microsoft.com/office/drawing/2014/main" id="{7130289B-5CF6-4628-A930-9244D4BF2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4948" y="1690688"/>
            <a:ext cx="2910348" cy="21827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52A74478-3B4F-44FC-BF18-EDB2EC457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5284" y="4110851"/>
            <a:ext cx="2910012" cy="21827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E278409-6246-48C1-9EFF-BFC7235B24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9006624" y="2502615"/>
            <a:ext cx="2910012" cy="301394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FE2D4DA5-9C07-4E79-9423-3B7A8D7E48A8}"/>
              </a:ext>
            </a:extLst>
          </p:cNvPr>
          <p:cNvSpPr txBox="1"/>
          <p:nvPr/>
        </p:nvSpPr>
        <p:spPr>
          <a:xfrm>
            <a:off x="1381562" y="1516668"/>
            <a:ext cx="296671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Roof and Ribs!</a:t>
            </a:r>
          </a:p>
        </p:txBody>
      </p:sp>
      <p:sp>
        <p:nvSpPr>
          <p:cNvPr id="7" name="TextBox 6">
            <a:extLst>
              <a:ext uri="{FF2B5EF4-FFF2-40B4-BE49-F238E27FC236}">
                <a16:creationId xmlns:a16="http://schemas.microsoft.com/office/drawing/2014/main" id="{1084A43B-342C-4859-BFF8-3B11A83A4504}"/>
              </a:ext>
            </a:extLst>
          </p:cNvPr>
          <p:cNvSpPr txBox="1"/>
          <p:nvPr/>
        </p:nvSpPr>
        <p:spPr>
          <a:xfrm>
            <a:off x="452351" y="2357804"/>
            <a:ext cx="49531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High heat along with burning of head-coal will compromise the integrity of the roof material.</a:t>
            </a:r>
          </a:p>
        </p:txBody>
      </p:sp>
      <p:sp>
        <p:nvSpPr>
          <p:cNvPr id="8" name="TextBox 7">
            <a:extLst>
              <a:ext uri="{FF2B5EF4-FFF2-40B4-BE49-F238E27FC236}">
                <a16:creationId xmlns:a16="http://schemas.microsoft.com/office/drawing/2014/main" id="{E9AF7B7E-8FA0-44BF-8E98-03CDA41F7D0B}"/>
              </a:ext>
            </a:extLst>
          </p:cNvPr>
          <p:cNvSpPr txBox="1"/>
          <p:nvPr/>
        </p:nvSpPr>
        <p:spPr>
          <a:xfrm>
            <a:off x="452351" y="3752938"/>
            <a:ext cx="49531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Fire burning wood supports such as timbers or cribs will compromise the roof support.</a:t>
            </a:r>
          </a:p>
        </p:txBody>
      </p:sp>
      <p:sp>
        <p:nvSpPr>
          <p:cNvPr id="9" name="TextBox 8">
            <a:extLst>
              <a:ext uri="{FF2B5EF4-FFF2-40B4-BE49-F238E27FC236}">
                <a16:creationId xmlns:a16="http://schemas.microsoft.com/office/drawing/2014/main" id="{E9639734-2189-4E7B-B1B8-FA8D11567A04}"/>
              </a:ext>
            </a:extLst>
          </p:cNvPr>
          <p:cNvSpPr txBox="1"/>
          <p:nvPr/>
        </p:nvSpPr>
        <p:spPr>
          <a:xfrm>
            <a:off x="452351" y="5148072"/>
            <a:ext cx="49531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High heat and burning of the coal in the ribs will compromise the stability of the ribs.</a:t>
            </a:r>
          </a:p>
        </p:txBody>
      </p:sp>
    </p:spTree>
    <p:extLst>
      <p:ext uri="{BB962C8B-B14F-4D97-AF65-F5344CB8AC3E}">
        <p14:creationId xmlns:p14="http://schemas.microsoft.com/office/powerpoint/2010/main" val="58184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80">
                                          <p:stCondLst>
                                            <p:cond delay="0"/>
                                          </p:stCondLst>
                                        </p:cTn>
                                        <p:tgtEl>
                                          <p:spTgt spid="8"/>
                                        </p:tgtEl>
                                      </p:cBhvr>
                                    </p:animEffect>
                                    <p:anim calcmode="lin" valueType="num">
                                      <p:cBhvr>
                                        <p:cTn id="3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8" dur="26">
                                          <p:stCondLst>
                                            <p:cond delay="650"/>
                                          </p:stCondLst>
                                        </p:cTn>
                                        <p:tgtEl>
                                          <p:spTgt spid="8"/>
                                        </p:tgtEl>
                                      </p:cBhvr>
                                      <p:to x="100000" y="60000"/>
                                    </p:animScale>
                                    <p:animScale>
                                      <p:cBhvr>
                                        <p:cTn id="39" dur="166" decel="50000">
                                          <p:stCondLst>
                                            <p:cond delay="676"/>
                                          </p:stCondLst>
                                        </p:cTn>
                                        <p:tgtEl>
                                          <p:spTgt spid="8"/>
                                        </p:tgtEl>
                                      </p:cBhvr>
                                      <p:to x="100000" y="100000"/>
                                    </p:animScale>
                                    <p:animScale>
                                      <p:cBhvr>
                                        <p:cTn id="40" dur="26">
                                          <p:stCondLst>
                                            <p:cond delay="1312"/>
                                          </p:stCondLst>
                                        </p:cTn>
                                        <p:tgtEl>
                                          <p:spTgt spid="8"/>
                                        </p:tgtEl>
                                      </p:cBhvr>
                                      <p:to x="100000" y="80000"/>
                                    </p:animScale>
                                    <p:animScale>
                                      <p:cBhvr>
                                        <p:cTn id="41" dur="166" decel="50000">
                                          <p:stCondLst>
                                            <p:cond delay="1338"/>
                                          </p:stCondLst>
                                        </p:cTn>
                                        <p:tgtEl>
                                          <p:spTgt spid="8"/>
                                        </p:tgtEl>
                                      </p:cBhvr>
                                      <p:to x="100000" y="100000"/>
                                    </p:animScale>
                                    <p:animScale>
                                      <p:cBhvr>
                                        <p:cTn id="42" dur="26">
                                          <p:stCondLst>
                                            <p:cond delay="1642"/>
                                          </p:stCondLst>
                                        </p:cTn>
                                        <p:tgtEl>
                                          <p:spTgt spid="8"/>
                                        </p:tgtEl>
                                      </p:cBhvr>
                                      <p:to x="100000" y="90000"/>
                                    </p:animScale>
                                    <p:animScale>
                                      <p:cBhvr>
                                        <p:cTn id="43" dur="166" decel="50000">
                                          <p:stCondLst>
                                            <p:cond delay="1668"/>
                                          </p:stCondLst>
                                        </p:cTn>
                                        <p:tgtEl>
                                          <p:spTgt spid="8"/>
                                        </p:tgtEl>
                                      </p:cBhvr>
                                      <p:to x="100000" y="100000"/>
                                    </p:animScale>
                                    <p:animScale>
                                      <p:cBhvr>
                                        <p:cTn id="44" dur="26">
                                          <p:stCondLst>
                                            <p:cond delay="1808"/>
                                          </p:stCondLst>
                                        </p:cTn>
                                        <p:tgtEl>
                                          <p:spTgt spid="8"/>
                                        </p:tgtEl>
                                      </p:cBhvr>
                                      <p:to x="100000" y="95000"/>
                                    </p:animScale>
                                    <p:animScale>
                                      <p:cBhvr>
                                        <p:cTn id="45" dur="166" decel="50000">
                                          <p:stCondLst>
                                            <p:cond delay="1834"/>
                                          </p:stCondLst>
                                        </p:cTn>
                                        <p:tgtEl>
                                          <p:spTgt spid="8"/>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80">
                                          <p:stCondLst>
                                            <p:cond delay="0"/>
                                          </p:stCondLst>
                                        </p:cTn>
                                        <p:tgtEl>
                                          <p:spTgt spid="9"/>
                                        </p:tgtEl>
                                      </p:cBhvr>
                                    </p:animEffect>
                                    <p:anim calcmode="lin" valueType="num">
                                      <p:cBhvr>
                                        <p:cTn id="5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6" dur="26">
                                          <p:stCondLst>
                                            <p:cond delay="650"/>
                                          </p:stCondLst>
                                        </p:cTn>
                                        <p:tgtEl>
                                          <p:spTgt spid="9"/>
                                        </p:tgtEl>
                                      </p:cBhvr>
                                      <p:to x="100000" y="60000"/>
                                    </p:animScale>
                                    <p:animScale>
                                      <p:cBhvr>
                                        <p:cTn id="57" dur="166" decel="50000">
                                          <p:stCondLst>
                                            <p:cond delay="676"/>
                                          </p:stCondLst>
                                        </p:cTn>
                                        <p:tgtEl>
                                          <p:spTgt spid="9"/>
                                        </p:tgtEl>
                                      </p:cBhvr>
                                      <p:to x="100000" y="100000"/>
                                    </p:animScale>
                                    <p:animScale>
                                      <p:cBhvr>
                                        <p:cTn id="58" dur="26">
                                          <p:stCondLst>
                                            <p:cond delay="1312"/>
                                          </p:stCondLst>
                                        </p:cTn>
                                        <p:tgtEl>
                                          <p:spTgt spid="9"/>
                                        </p:tgtEl>
                                      </p:cBhvr>
                                      <p:to x="100000" y="80000"/>
                                    </p:animScale>
                                    <p:animScale>
                                      <p:cBhvr>
                                        <p:cTn id="59" dur="166" decel="50000">
                                          <p:stCondLst>
                                            <p:cond delay="1338"/>
                                          </p:stCondLst>
                                        </p:cTn>
                                        <p:tgtEl>
                                          <p:spTgt spid="9"/>
                                        </p:tgtEl>
                                      </p:cBhvr>
                                      <p:to x="100000" y="100000"/>
                                    </p:animScale>
                                    <p:animScale>
                                      <p:cBhvr>
                                        <p:cTn id="60" dur="26">
                                          <p:stCondLst>
                                            <p:cond delay="1642"/>
                                          </p:stCondLst>
                                        </p:cTn>
                                        <p:tgtEl>
                                          <p:spTgt spid="9"/>
                                        </p:tgtEl>
                                      </p:cBhvr>
                                      <p:to x="100000" y="90000"/>
                                    </p:animScale>
                                    <p:animScale>
                                      <p:cBhvr>
                                        <p:cTn id="61" dur="166" decel="50000">
                                          <p:stCondLst>
                                            <p:cond delay="1668"/>
                                          </p:stCondLst>
                                        </p:cTn>
                                        <p:tgtEl>
                                          <p:spTgt spid="9"/>
                                        </p:tgtEl>
                                      </p:cBhvr>
                                      <p:to x="100000" y="100000"/>
                                    </p:animScale>
                                    <p:animScale>
                                      <p:cBhvr>
                                        <p:cTn id="62" dur="26">
                                          <p:stCondLst>
                                            <p:cond delay="1808"/>
                                          </p:stCondLst>
                                        </p:cTn>
                                        <p:tgtEl>
                                          <p:spTgt spid="9"/>
                                        </p:tgtEl>
                                      </p:cBhvr>
                                      <p:to x="100000" y="95000"/>
                                    </p:animScale>
                                    <p:animScale>
                                      <p:cBhvr>
                                        <p:cTn id="63"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C858-A38B-4465-92E9-EB8C6EF88CA5}"/>
              </a:ext>
            </a:extLst>
          </p:cNvPr>
          <p:cNvSpPr>
            <a:spLocks noGrp="1"/>
          </p:cNvSpPr>
          <p:nvPr>
            <p:ph type="title"/>
          </p:nvPr>
        </p:nvSpPr>
        <p:spPr/>
        <p:txBody>
          <a:bodyPr/>
          <a:lstStyle/>
          <a:p>
            <a:r>
              <a:rPr lang="en-US" b="1" dirty="0"/>
              <a:t>Fire Preparedness </a:t>
            </a:r>
          </a:p>
        </p:txBody>
      </p:sp>
      <p:sp>
        <p:nvSpPr>
          <p:cNvPr id="3" name="Content Placeholder 2">
            <a:extLst>
              <a:ext uri="{FF2B5EF4-FFF2-40B4-BE49-F238E27FC236}">
                <a16:creationId xmlns:a16="http://schemas.microsoft.com/office/drawing/2014/main" id="{23BB067D-8B54-438B-B0B6-81C00BDEB902}"/>
              </a:ext>
            </a:extLst>
          </p:cNvPr>
          <p:cNvSpPr>
            <a:spLocks noGrp="1"/>
          </p:cNvSpPr>
          <p:nvPr>
            <p:ph idx="1"/>
          </p:nvPr>
        </p:nvSpPr>
        <p:spPr>
          <a:xfrm>
            <a:off x="651163" y="1554162"/>
            <a:ext cx="10515600" cy="4351338"/>
          </a:xfrm>
        </p:spPr>
        <p:txBody>
          <a:bodyPr>
            <a:noAutofit/>
          </a:bodyPr>
          <a:lstStyle/>
          <a:p>
            <a:pPr marL="0" indent="0" eaLnBrk="1" hangingPunct="1">
              <a:lnSpc>
                <a:spcPct val="80000"/>
              </a:lnSpc>
              <a:spcBef>
                <a:spcPts val="1200"/>
              </a:spcBef>
              <a:buFont typeface="Wingdings 2" panose="05020102010507070707" pitchFamily="18" charset="2"/>
              <a:buNone/>
              <a:defRPr/>
            </a:pPr>
            <a:r>
              <a:rPr lang="en-US" altLang="en-US" sz="2400" b="1" u="sng" dirty="0"/>
              <a:t>Section Foreman</a:t>
            </a:r>
          </a:p>
          <a:p>
            <a:pPr marL="457200" indent="-457200" eaLnBrk="1" hangingPunct="1">
              <a:lnSpc>
                <a:spcPct val="80000"/>
              </a:lnSpc>
              <a:spcBef>
                <a:spcPts val="1200"/>
              </a:spcBef>
              <a:defRPr/>
            </a:pPr>
            <a:r>
              <a:rPr lang="en-US" altLang="en-US" sz="2400" dirty="0"/>
              <a:t>Notify all persons on the section, assign duties and direct the fire fighting activities at the scene.</a:t>
            </a:r>
            <a:endParaRPr lang="en-US" altLang="en-US" sz="2400" u="sng" dirty="0"/>
          </a:p>
          <a:p>
            <a:pPr marL="0" indent="0" eaLnBrk="1" hangingPunct="1">
              <a:lnSpc>
                <a:spcPct val="80000"/>
              </a:lnSpc>
              <a:spcBef>
                <a:spcPts val="1200"/>
              </a:spcBef>
              <a:buFont typeface="Wingdings 2" panose="05020102010507070707" pitchFamily="18" charset="2"/>
              <a:buNone/>
              <a:defRPr/>
            </a:pPr>
            <a:r>
              <a:rPr lang="en-US" altLang="en-US" sz="2400" b="1" u="sng" dirty="0"/>
              <a:t>Left Side Continuous Miner Operator</a:t>
            </a:r>
          </a:p>
          <a:p>
            <a:pPr marL="457200" indent="-457200" eaLnBrk="1" hangingPunct="1">
              <a:lnSpc>
                <a:spcPct val="80000"/>
              </a:lnSpc>
              <a:spcBef>
                <a:spcPts val="1200"/>
              </a:spcBef>
              <a:defRPr/>
            </a:pPr>
            <a:r>
              <a:rPr lang="en-US" altLang="en-US" sz="2400" dirty="0"/>
              <a:t>Break waterline to the continuous miner and/or connect and install fire hose stored at belt feeder or power center. Provide water to the fire site immediately.  If the section foreman is not available, the left side continuous miner operator must take charge and direct the fire fighting activities.  Make certain that appropriate electrical power circuits have been de-energized prior to utilizing water for fire fighting activities.</a:t>
            </a:r>
            <a:endParaRPr lang="en-US" altLang="en-US" sz="2400" u="sng" dirty="0"/>
          </a:p>
          <a:p>
            <a:pPr marL="0" indent="0" eaLnBrk="1" hangingPunct="1">
              <a:lnSpc>
                <a:spcPct val="80000"/>
              </a:lnSpc>
              <a:spcBef>
                <a:spcPts val="1200"/>
              </a:spcBef>
              <a:buFont typeface="Wingdings 2" panose="05020102010507070707" pitchFamily="18" charset="2"/>
              <a:buNone/>
              <a:defRPr/>
            </a:pPr>
            <a:r>
              <a:rPr lang="en-US" altLang="en-US" sz="2400" b="1" u="sng" dirty="0"/>
              <a:t>Right Side Continuous Miner Operator</a:t>
            </a:r>
          </a:p>
          <a:p>
            <a:pPr marL="457200" indent="-457200" eaLnBrk="1" hangingPunct="1">
              <a:lnSpc>
                <a:spcPct val="80000"/>
              </a:lnSpc>
              <a:spcBef>
                <a:spcPts val="1200"/>
              </a:spcBef>
              <a:defRPr/>
            </a:pPr>
            <a:r>
              <a:rPr lang="en-US" altLang="en-US" sz="2400" dirty="0"/>
              <a:t>De-energize appropriate electrical power circuits to fire area and assist the Left Side Continuous Miner Operator in providing water to the fire. Coordinate de-energization of electrical circuits with the electrician/repairman.</a:t>
            </a:r>
            <a:endParaRPr lang="en-US" altLang="en-US" sz="2400" u="sng" dirty="0"/>
          </a:p>
          <a:p>
            <a:endParaRPr lang="en-US" sz="2400" dirty="0"/>
          </a:p>
        </p:txBody>
      </p:sp>
      <p:sp>
        <p:nvSpPr>
          <p:cNvPr id="4" name="TextBox 3">
            <a:extLst>
              <a:ext uri="{FF2B5EF4-FFF2-40B4-BE49-F238E27FC236}">
                <a16:creationId xmlns:a16="http://schemas.microsoft.com/office/drawing/2014/main" id="{29B62EE0-D503-4E4C-A315-881B9504B4C5}"/>
              </a:ext>
            </a:extLst>
          </p:cNvPr>
          <p:cNvSpPr txBox="1"/>
          <p:nvPr/>
        </p:nvSpPr>
        <p:spPr>
          <a:xfrm>
            <a:off x="7116808" y="766296"/>
            <a:ext cx="18094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EXAMPLE </a:t>
            </a:r>
          </a:p>
        </p:txBody>
      </p:sp>
    </p:spTree>
    <p:extLst>
      <p:ext uri="{BB962C8B-B14F-4D97-AF65-F5344CB8AC3E}">
        <p14:creationId xmlns:p14="http://schemas.microsoft.com/office/powerpoint/2010/main" val="428801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BFAF-256D-4F2A-8E9B-460AC8425D8A}"/>
              </a:ext>
            </a:extLst>
          </p:cNvPr>
          <p:cNvSpPr>
            <a:spLocks noGrp="1"/>
          </p:cNvSpPr>
          <p:nvPr>
            <p:ph type="title"/>
          </p:nvPr>
        </p:nvSpPr>
        <p:spPr/>
        <p:txBody>
          <a:bodyPr/>
          <a:lstStyle/>
          <a:p>
            <a:r>
              <a:rPr lang="en-US" b="1" dirty="0"/>
              <a:t>Understanding Fire Movement and Progression</a:t>
            </a:r>
          </a:p>
        </p:txBody>
      </p:sp>
      <p:pic>
        <p:nvPicPr>
          <p:cNvPr id="4" name="Picture 2" descr="Stock Vector | Cartoon clouds, Wind cartoon, Blowing wind">
            <a:extLst>
              <a:ext uri="{FF2B5EF4-FFF2-40B4-BE49-F238E27FC236}">
                <a16:creationId xmlns:a16="http://schemas.microsoft.com/office/drawing/2014/main" id="{F6364D87-619E-4625-9EE9-250B980544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1711" y="3110948"/>
            <a:ext cx="4021822" cy="28957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5127F80-9BF3-4C64-A457-84E1D2146547}"/>
              </a:ext>
            </a:extLst>
          </p:cNvPr>
          <p:cNvSpPr/>
          <p:nvPr/>
        </p:nvSpPr>
        <p:spPr>
          <a:xfrm>
            <a:off x="407903" y="2459504"/>
            <a:ext cx="5191508" cy="2562240"/>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5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Remember 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5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Currents Will Affect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5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Fire Movement and Progression</a:t>
            </a:r>
          </a:p>
        </p:txBody>
      </p:sp>
    </p:spTree>
    <p:extLst>
      <p:ext uri="{BB962C8B-B14F-4D97-AF65-F5344CB8AC3E}">
        <p14:creationId xmlns:p14="http://schemas.microsoft.com/office/powerpoint/2010/main" val="3288566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D485E-E234-48D2-985A-4334F95FAA93}"/>
              </a:ext>
            </a:extLst>
          </p:cNvPr>
          <p:cNvSpPr>
            <a:spLocks noGrp="1"/>
          </p:cNvSpPr>
          <p:nvPr>
            <p:ph type="title"/>
          </p:nvPr>
        </p:nvSpPr>
        <p:spPr>
          <a:xfrm>
            <a:off x="839788" y="365125"/>
            <a:ext cx="9294113" cy="1325563"/>
          </a:xfrm>
        </p:spPr>
        <p:txBody>
          <a:bodyPr>
            <a:normAutofit fontScale="90000"/>
          </a:bodyPr>
          <a:lstStyle/>
          <a:p>
            <a:r>
              <a:rPr lang="en-US" sz="4800" b="1" dirty="0"/>
              <a:t>Understanding Fire Movement and Progression </a:t>
            </a:r>
          </a:p>
        </p:txBody>
      </p:sp>
      <p:sp>
        <p:nvSpPr>
          <p:cNvPr id="3" name="Text Placeholder 2">
            <a:extLst>
              <a:ext uri="{FF2B5EF4-FFF2-40B4-BE49-F238E27FC236}">
                <a16:creationId xmlns:a16="http://schemas.microsoft.com/office/drawing/2014/main" id="{1CC0301F-8A4E-4D20-B0CD-B90F1D1038A3}"/>
              </a:ext>
            </a:extLst>
          </p:cNvPr>
          <p:cNvSpPr>
            <a:spLocks noGrp="1"/>
          </p:cNvSpPr>
          <p:nvPr>
            <p:ph type="body" idx="1"/>
          </p:nvPr>
        </p:nvSpPr>
        <p:spPr>
          <a:xfrm>
            <a:off x="825517" y="2100399"/>
            <a:ext cx="5157787" cy="823912"/>
          </a:xfrm>
        </p:spPr>
        <p:txBody>
          <a:bodyPr>
            <a:noAutofit/>
          </a:bodyPr>
          <a:lstStyle/>
          <a:p>
            <a:r>
              <a:rPr lang="en-US" dirty="0"/>
              <a:t>This is an example of how fire can travel and progress with inby air direction.</a:t>
            </a:r>
          </a:p>
        </p:txBody>
      </p:sp>
      <p:pic>
        <p:nvPicPr>
          <p:cNvPr id="7" name="Picture 6" descr="Diagram&#10;&#10;Description automatically generated">
            <a:extLst>
              <a:ext uri="{FF2B5EF4-FFF2-40B4-BE49-F238E27FC236}">
                <a16:creationId xmlns:a16="http://schemas.microsoft.com/office/drawing/2014/main" id="{E0273A13-C97B-47F5-809C-1768DD3ECE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9540" y="1681163"/>
            <a:ext cx="3806374" cy="5167312"/>
          </a:xfrm>
          <a:prstGeom prst="rect">
            <a:avLst/>
          </a:prstGeom>
        </p:spPr>
      </p:pic>
      <p:pic>
        <p:nvPicPr>
          <p:cNvPr id="9" name="Picture 8" descr="A picture containing dog&#10;&#10;Description automatically generated">
            <a:extLst>
              <a:ext uri="{FF2B5EF4-FFF2-40B4-BE49-F238E27FC236}">
                <a16:creationId xmlns:a16="http://schemas.microsoft.com/office/drawing/2014/main" id="{F05FB952-EB90-4AF3-B0C7-0DEDAD572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200" y="3784262"/>
            <a:ext cx="229140" cy="323546"/>
          </a:xfrm>
          <a:prstGeom prst="rect">
            <a:avLst/>
          </a:prstGeom>
        </p:spPr>
      </p:pic>
      <p:pic>
        <p:nvPicPr>
          <p:cNvPr id="11" name="Picture 10" descr="A picture containing dog&#10;&#10;Description automatically generated">
            <a:extLst>
              <a:ext uri="{FF2B5EF4-FFF2-40B4-BE49-F238E27FC236}">
                <a16:creationId xmlns:a16="http://schemas.microsoft.com/office/drawing/2014/main" id="{8C9BF7C0-802A-4A4A-93AC-035690AE1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9650" y="3713864"/>
            <a:ext cx="1238250" cy="323546"/>
          </a:xfrm>
          <a:prstGeom prst="rect">
            <a:avLst/>
          </a:prstGeom>
        </p:spPr>
      </p:pic>
      <p:pic>
        <p:nvPicPr>
          <p:cNvPr id="13" name="Picture 12" descr="A picture containing dog&#10;&#10;Description automatically generated">
            <a:extLst>
              <a:ext uri="{FF2B5EF4-FFF2-40B4-BE49-F238E27FC236}">
                <a16:creationId xmlns:a16="http://schemas.microsoft.com/office/drawing/2014/main" id="{D730232E-2E94-4DE6-8496-52643D427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7559" y="3353742"/>
            <a:ext cx="391781" cy="360122"/>
          </a:xfrm>
          <a:prstGeom prst="rect">
            <a:avLst/>
          </a:prstGeom>
        </p:spPr>
      </p:pic>
      <p:pic>
        <p:nvPicPr>
          <p:cNvPr id="15" name="Picture 14">
            <a:extLst>
              <a:ext uri="{FF2B5EF4-FFF2-40B4-BE49-F238E27FC236}">
                <a16:creationId xmlns:a16="http://schemas.microsoft.com/office/drawing/2014/main" id="{18D1E789-670A-4828-ABEE-2CE873CDF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0551" y="3018441"/>
            <a:ext cx="2047874" cy="334021"/>
          </a:xfrm>
          <a:prstGeom prst="rect">
            <a:avLst/>
          </a:prstGeom>
        </p:spPr>
      </p:pic>
      <p:pic>
        <p:nvPicPr>
          <p:cNvPr id="17" name="Picture 16" descr="A picture containing dog&#10;&#10;Description automatically generated">
            <a:extLst>
              <a:ext uri="{FF2B5EF4-FFF2-40B4-BE49-F238E27FC236}">
                <a16:creationId xmlns:a16="http://schemas.microsoft.com/office/drawing/2014/main" id="{02E7D8D6-C2B2-4E84-A7E1-7D18F41C0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9805" y="3365162"/>
            <a:ext cx="391781" cy="958922"/>
          </a:xfrm>
          <a:prstGeom prst="rect">
            <a:avLst/>
          </a:prstGeom>
        </p:spPr>
      </p:pic>
      <p:pic>
        <p:nvPicPr>
          <p:cNvPr id="18" name="Picture 17" descr="A picture containing dog&#10;&#10;Description automatically generated">
            <a:extLst>
              <a:ext uri="{FF2B5EF4-FFF2-40B4-BE49-F238E27FC236}">
                <a16:creationId xmlns:a16="http://schemas.microsoft.com/office/drawing/2014/main" id="{FD6D2616-8F6B-448F-98B0-4E21E6B6B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7249" y="3352462"/>
            <a:ext cx="391781" cy="958922"/>
          </a:xfrm>
          <a:prstGeom prst="rect">
            <a:avLst/>
          </a:prstGeom>
        </p:spPr>
      </p:pic>
      <p:pic>
        <p:nvPicPr>
          <p:cNvPr id="19" name="Picture 18" descr="A picture containing dog&#10;&#10;Description automatically generated">
            <a:extLst>
              <a:ext uri="{FF2B5EF4-FFF2-40B4-BE49-F238E27FC236}">
                <a16:creationId xmlns:a16="http://schemas.microsoft.com/office/drawing/2014/main" id="{92BE2043-F80E-4722-8189-A82B6A86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5960" y="1690688"/>
            <a:ext cx="391781" cy="1319044"/>
          </a:xfrm>
          <a:prstGeom prst="rect">
            <a:avLst/>
          </a:prstGeom>
        </p:spPr>
      </p:pic>
      <p:pic>
        <p:nvPicPr>
          <p:cNvPr id="20" name="Picture 19" descr="A picture containing dog&#10;&#10;Description automatically generated">
            <a:extLst>
              <a:ext uri="{FF2B5EF4-FFF2-40B4-BE49-F238E27FC236}">
                <a16:creationId xmlns:a16="http://schemas.microsoft.com/office/drawing/2014/main" id="{29DB178F-EF03-4096-AC6A-DE082E27C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8005" y="1699397"/>
            <a:ext cx="391781" cy="1301639"/>
          </a:xfrm>
          <a:prstGeom prst="rect">
            <a:avLst/>
          </a:prstGeom>
        </p:spPr>
      </p:pic>
      <p:pic>
        <p:nvPicPr>
          <p:cNvPr id="21" name="Picture 20" descr="A picture containing dog&#10;&#10;Description automatically generated">
            <a:extLst>
              <a:ext uri="{FF2B5EF4-FFF2-40B4-BE49-F238E27FC236}">
                <a16:creationId xmlns:a16="http://schemas.microsoft.com/office/drawing/2014/main" id="{26AED0A9-2AE6-45CC-B23A-242F028C0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8372" y="1708093"/>
            <a:ext cx="391781" cy="1292943"/>
          </a:xfrm>
          <a:prstGeom prst="rect">
            <a:avLst/>
          </a:prstGeom>
        </p:spPr>
      </p:pic>
      <p:pic>
        <p:nvPicPr>
          <p:cNvPr id="22" name="Picture 21" descr="A picture containing dog&#10;&#10;Description automatically generated">
            <a:extLst>
              <a:ext uri="{FF2B5EF4-FFF2-40B4-BE49-F238E27FC236}">
                <a16:creationId xmlns:a16="http://schemas.microsoft.com/office/drawing/2014/main" id="{54D7BC1C-D0F9-4EE6-9A70-0550BFE20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8235" y="1708093"/>
            <a:ext cx="391781" cy="1343948"/>
          </a:xfrm>
          <a:prstGeom prst="rect">
            <a:avLst/>
          </a:prstGeom>
        </p:spPr>
      </p:pic>
      <p:pic>
        <p:nvPicPr>
          <p:cNvPr id="23" name="Picture 22" descr="A picture containing dog&#10;&#10;Description automatically generated">
            <a:extLst>
              <a:ext uri="{FF2B5EF4-FFF2-40B4-BE49-F238E27FC236}">
                <a16:creationId xmlns:a16="http://schemas.microsoft.com/office/drawing/2014/main" id="{0C94912B-A17E-4E2B-99E4-A8BD3DC238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925" y="3069446"/>
            <a:ext cx="391781" cy="1241938"/>
          </a:xfrm>
          <a:prstGeom prst="rect">
            <a:avLst/>
          </a:prstGeom>
        </p:spPr>
      </p:pic>
      <p:pic>
        <p:nvPicPr>
          <p:cNvPr id="24" name="Picture 23" descr="A picture containing dog&#10;&#10;Description automatically generated">
            <a:extLst>
              <a:ext uri="{FF2B5EF4-FFF2-40B4-BE49-F238E27FC236}">
                <a16:creationId xmlns:a16="http://schemas.microsoft.com/office/drawing/2014/main" id="{B86B13A9-AE61-46C2-B740-ED1C35AB2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299" y="1708093"/>
            <a:ext cx="391781" cy="2647005"/>
          </a:xfrm>
          <a:prstGeom prst="rect">
            <a:avLst/>
          </a:prstGeom>
        </p:spPr>
      </p:pic>
      <p:pic>
        <p:nvPicPr>
          <p:cNvPr id="25" name="Picture 24">
            <a:extLst>
              <a:ext uri="{FF2B5EF4-FFF2-40B4-BE49-F238E27FC236}">
                <a16:creationId xmlns:a16="http://schemas.microsoft.com/office/drawing/2014/main" id="{05B55AD8-B139-40A3-8343-C5253E842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6694" y="3018441"/>
            <a:ext cx="1603252" cy="334021"/>
          </a:xfrm>
          <a:prstGeom prst="rect">
            <a:avLst/>
          </a:prstGeom>
        </p:spPr>
      </p:pic>
      <p:pic>
        <p:nvPicPr>
          <p:cNvPr id="26" name="Picture 25">
            <a:extLst>
              <a:ext uri="{FF2B5EF4-FFF2-40B4-BE49-F238E27FC236}">
                <a16:creationId xmlns:a16="http://schemas.microsoft.com/office/drawing/2014/main" id="{5AE0DCDA-17D2-4246-97CA-1048A8F94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204" y="3731700"/>
            <a:ext cx="1603252" cy="334021"/>
          </a:xfrm>
          <a:prstGeom prst="rect">
            <a:avLst/>
          </a:prstGeom>
        </p:spPr>
      </p:pic>
      <p:pic>
        <p:nvPicPr>
          <p:cNvPr id="27" name="Picture 26">
            <a:extLst>
              <a:ext uri="{FF2B5EF4-FFF2-40B4-BE49-F238E27FC236}">
                <a16:creationId xmlns:a16="http://schemas.microsoft.com/office/drawing/2014/main" id="{1D6AC40D-1734-48D4-9860-EF7F01D56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9650" y="2321917"/>
            <a:ext cx="1603252" cy="334021"/>
          </a:xfrm>
          <a:prstGeom prst="rect">
            <a:avLst/>
          </a:prstGeom>
        </p:spPr>
      </p:pic>
      <p:pic>
        <p:nvPicPr>
          <p:cNvPr id="28" name="Picture 27">
            <a:extLst>
              <a:ext uri="{FF2B5EF4-FFF2-40B4-BE49-F238E27FC236}">
                <a16:creationId xmlns:a16="http://schemas.microsoft.com/office/drawing/2014/main" id="{B253BDF0-90A9-4661-A757-C82F1227C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553" y="2345345"/>
            <a:ext cx="1603252" cy="334021"/>
          </a:xfrm>
          <a:prstGeom prst="rect">
            <a:avLst/>
          </a:prstGeom>
        </p:spPr>
      </p:pic>
      <p:sp>
        <p:nvSpPr>
          <p:cNvPr id="4" name="TextBox 3">
            <a:extLst>
              <a:ext uri="{FF2B5EF4-FFF2-40B4-BE49-F238E27FC236}">
                <a16:creationId xmlns:a16="http://schemas.microsoft.com/office/drawing/2014/main" id="{01AD62EF-8BAE-40DF-BE50-FF837A83ED3B}"/>
              </a:ext>
            </a:extLst>
          </p:cNvPr>
          <p:cNvSpPr txBox="1"/>
          <p:nvPr/>
        </p:nvSpPr>
        <p:spPr>
          <a:xfrm>
            <a:off x="839788" y="4635303"/>
            <a:ext cx="467933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Air quantity, mine gasses, coal dust, coal quality, and other contributing factors will affect fire movement and fire progression. </a:t>
            </a:r>
          </a:p>
        </p:txBody>
      </p:sp>
      <p:sp>
        <p:nvSpPr>
          <p:cNvPr id="29" name="TextBox 28">
            <a:extLst>
              <a:ext uri="{FF2B5EF4-FFF2-40B4-BE49-F238E27FC236}">
                <a16:creationId xmlns:a16="http://schemas.microsoft.com/office/drawing/2014/main" id="{6A9D9472-7DE6-4FA4-AFCA-67AE4DE9A634}"/>
              </a:ext>
            </a:extLst>
          </p:cNvPr>
          <p:cNvSpPr txBox="1"/>
          <p:nvPr/>
        </p:nvSpPr>
        <p:spPr>
          <a:xfrm>
            <a:off x="829801" y="3045456"/>
            <a:ext cx="467933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It is estimated that fire can progress in size by doubling every five minutes. </a:t>
            </a:r>
          </a:p>
        </p:txBody>
      </p:sp>
    </p:spTree>
    <p:extLst>
      <p:ext uri="{BB962C8B-B14F-4D97-AF65-F5344CB8AC3E}">
        <p14:creationId xmlns:p14="http://schemas.microsoft.com/office/powerpoint/2010/main" val="122908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24C73-5948-4CF7-8E7C-7D78F71282EB}"/>
              </a:ext>
            </a:extLst>
          </p:cNvPr>
          <p:cNvSpPr>
            <a:spLocks noGrp="1"/>
          </p:cNvSpPr>
          <p:nvPr>
            <p:ph type="title"/>
          </p:nvPr>
        </p:nvSpPr>
        <p:spPr/>
        <p:txBody>
          <a:bodyPr/>
          <a:lstStyle/>
          <a:p>
            <a:r>
              <a:rPr lang="en-US" b="1" dirty="0"/>
              <a:t>Understanding Fire Movement and Progression</a:t>
            </a:r>
          </a:p>
        </p:txBody>
      </p:sp>
      <p:pic>
        <p:nvPicPr>
          <p:cNvPr id="8" name="Picture 7" descr="A picture containing diagram&#10;&#10;Description automatically generated">
            <a:extLst>
              <a:ext uri="{FF2B5EF4-FFF2-40B4-BE49-F238E27FC236}">
                <a16:creationId xmlns:a16="http://schemas.microsoft.com/office/drawing/2014/main" id="{567D658A-3498-4F52-9E04-9343E0C12A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4427" y="1681163"/>
            <a:ext cx="3810780" cy="5175308"/>
          </a:xfrm>
          <a:prstGeom prst="rect">
            <a:avLst/>
          </a:prstGeom>
        </p:spPr>
      </p:pic>
      <p:pic>
        <p:nvPicPr>
          <p:cNvPr id="9" name="Picture 8" descr="A picture containing dog&#10;&#10;Description automatically generated">
            <a:extLst>
              <a:ext uri="{FF2B5EF4-FFF2-40B4-BE49-F238E27FC236}">
                <a16:creationId xmlns:a16="http://schemas.microsoft.com/office/drawing/2014/main" id="{CF5D1E1C-DD19-493B-B4D0-1D9A9F2B2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7300" y="3788260"/>
            <a:ext cx="229140" cy="323546"/>
          </a:xfrm>
          <a:prstGeom prst="rect">
            <a:avLst/>
          </a:prstGeom>
        </p:spPr>
      </p:pic>
      <p:pic>
        <p:nvPicPr>
          <p:cNvPr id="10" name="Picture 9" descr="A picture containing dog&#10;&#10;Description automatically generated">
            <a:extLst>
              <a:ext uri="{FF2B5EF4-FFF2-40B4-BE49-F238E27FC236}">
                <a16:creationId xmlns:a16="http://schemas.microsoft.com/office/drawing/2014/main" id="{67D5B7EA-E522-4464-AC02-F7D329CC4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4352" y="3712308"/>
            <a:ext cx="1247775" cy="323546"/>
          </a:xfrm>
          <a:prstGeom prst="rect">
            <a:avLst/>
          </a:prstGeom>
        </p:spPr>
      </p:pic>
      <p:pic>
        <p:nvPicPr>
          <p:cNvPr id="11" name="Picture 10" descr="A picture containing dog&#10;&#10;Description automatically generated">
            <a:extLst>
              <a:ext uri="{FF2B5EF4-FFF2-40B4-BE49-F238E27FC236}">
                <a16:creationId xmlns:a16="http://schemas.microsoft.com/office/drawing/2014/main" id="{122C40F6-FF38-4DFB-820E-C7503515D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4659" y="3353742"/>
            <a:ext cx="391781" cy="360122"/>
          </a:xfrm>
          <a:prstGeom prst="rect">
            <a:avLst/>
          </a:prstGeom>
        </p:spPr>
      </p:pic>
      <p:pic>
        <p:nvPicPr>
          <p:cNvPr id="12" name="Picture 11" descr="A picture containing dog&#10;&#10;Description automatically generated">
            <a:extLst>
              <a:ext uri="{FF2B5EF4-FFF2-40B4-BE49-F238E27FC236}">
                <a16:creationId xmlns:a16="http://schemas.microsoft.com/office/drawing/2014/main" id="{5B216F8D-2259-4FF4-87B0-C2206796A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68" y="4025451"/>
            <a:ext cx="391781" cy="360122"/>
          </a:xfrm>
          <a:prstGeom prst="rect">
            <a:avLst/>
          </a:prstGeom>
        </p:spPr>
      </p:pic>
      <p:sp>
        <p:nvSpPr>
          <p:cNvPr id="24" name="Text Placeholder 2">
            <a:extLst>
              <a:ext uri="{FF2B5EF4-FFF2-40B4-BE49-F238E27FC236}">
                <a16:creationId xmlns:a16="http://schemas.microsoft.com/office/drawing/2014/main" id="{5B26065D-181C-4BB0-BDDA-F8BCFD0CF84D}"/>
              </a:ext>
            </a:extLst>
          </p:cNvPr>
          <p:cNvSpPr txBox="1">
            <a:spLocks/>
          </p:cNvSpPr>
          <p:nvPr/>
        </p:nvSpPr>
        <p:spPr>
          <a:xfrm>
            <a:off x="938213" y="1948513"/>
            <a:ext cx="5157787" cy="82391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This is an example of how fire can travel and progress with outby air direction.</a:t>
            </a:r>
          </a:p>
        </p:txBody>
      </p:sp>
      <p:sp>
        <p:nvSpPr>
          <p:cNvPr id="25" name="TextBox 24">
            <a:extLst>
              <a:ext uri="{FF2B5EF4-FFF2-40B4-BE49-F238E27FC236}">
                <a16:creationId xmlns:a16="http://schemas.microsoft.com/office/drawing/2014/main" id="{C0DCEF30-2937-4DD3-88F8-8E8AC96A144A}"/>
              </a:ext>
            </a:extLst>
          </p:cNvPr>
          <p:cNvSpPr txBox="1"/>
          <p:nvPr/>
        </p:nvSpPr>
        <p:spPr>
          <a:xfrm>
            <a:off x="941000" y="3821173"/>
            <a:ext cx="467933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Air quantity, mine gasses, coal dust, coal quality, and other contributing factors will affect fire movement and fire progression. </a:t>
            </a:r>
          </a:p>
        </p:txBody>
      </p:sp>
      <p:sp>
        <p:nvSpPr>
          <p:cNvPr id="26" name="TextBox 25">
            <a:extLst>
              <a:ext uri="{FF2B5EF4-FFF2-40B4-BE49-F238E27FC236}">
                <a16:creationId xmlns:a16="http://schemas.microsoft.com/office/drawing/2014/main" id="{9F5E8606-407D-4D18-A72D-F10B7FBACC4E}"/>
              </a:ext>
            </a:extLst>
          </p:cNvPr>
          <p:cNvSpPr txBox="1"/>
          <p:nvPr/>
        </p:nvSpPr>
        <p:spPr>
          <a:xfrm>
            <a:off x="941000" y="2938170"/>
            <a:ext cx="46793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It is estimated that fire can progress in size by doubling every five minutes. </a:t>
            </a:r>
          </a:p>
        </p:txBody>
      </p:sp>
      <p:sp>
        <p:nvSpPr>
          <p:cNvPr id="27" name="TextBox 26">
            <a:extLst>
              <a:ext uri="{FF2B5EF4-FFF2-40B4-BE49-F238E27FC236}">
                <a16:creationId xmlns:a16="http://schemas.microsoft.com/office/drawing/2014/main" id="{B7335C63-999D-4B97-8FB6-39C0BBD89924}"/>
              </a:ext>
            </a:extLst>
          </p:cNvPr>
          <p:cNvSpPr txBox="1"/>
          <p:nvPr/>
        </p:nvSpPr>
        <p:spPr>
          <a:xfrm>
            <a:off x="941000" y="4980192"/>
            <a:ext cx="467933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As a fire intensifies and the temperature increases permanent stoppings may not stop fire movement. If a stopping is not properly plastered and cap wedges or other building materials are exposed, they may burn causing the stopping to collapse.      </a:t>
            </a:r>
          </a:p>
        </p:txBody>
      </p:sp>
      <p:pic>
        <p:nvPicPr>
          <p:cNvPr id="28" name="Picture 27" descr="A picture containing dog&#10;&#10;Description automatically generated">
            <a:extLst>
              <a:ext uri="{FF2B5EF4-FFF2-40B4-BE49-F238E27FC236}">
                <a16:creationId xmlns:a16="http://schemas.microsoft.com/office/drawing/2014/main" id="{41979D9E-6ED0-4AC2-B06B-A63196C82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0155" y="3006726"/>
            <a:ext cx="391781" cy="1067288"/>
          </a:xfrm>
          <a:prstGeom prst="rect">
            <a:avLst/>
          </a:prstGeom>
        </p:spPr>
      </p:pic>
      <p:pic>
        <p:nvPicPr>
          <p:cNvPr id="29" name="Picture 28" descr="A picture containing dog&#10;&#10;Description automatically generated">
            <a:extLst>
              <a:ext uri="{FF2B5EF4-FFF2-40B4-BE49-F238E27FC236}">
                <a16:creationId xmlns:a16="http://schemas.microsoft.com/office/drawing/2014/main" id="{CAB5ADE9-2A88-440E-A176-CA787AC49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0154" y="1708552"/>
            <a:ext cx="391781" cy="1267313"/>
          </a:xfrm>
          <a:prstGeom prst="rect">
            <a:avLst/>
          </a:prstGeom>
        </p:spPr>
      </p:pic>
      <p:pic>
        <p:nvPicPr>
          <p:cNvPr id="30" name="Picture 29" descr="A picture containing dog&#10;&#10;Description automatically generated">
            <a:extLst>
              <a:ext uri="{FF2B5EF4-FFF2-40B4-BE49-F238E27FC236}">
                <a16:creationId xmlns:a16="http://schemas.microsoft.com/office/drawing/2014/main" id="{74C5CAF6-8654-4975-BD38-418270C5E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8015" y="3006726"/>
            <a:ext cx="391781" cy="1058498"/>
          </a:xfrm>
          <a:prstGeom prst="rect">
            <a:avLst/>
          </a:prstGeom>
        </p:spPr>
      </p:pic>
      <p:pic>
        <p:nvPicPr>
          <p:cNvPr id="31" name="Picture 30" descr="A picture containing dog&#10;&#10;Description automatically generated">
            <a:extLst>
              <a:ext uri="{FF2B5EF4-FFF2-40B4-BE49-F238E27FC236}">
                <a16:creationId xmlns:a16="http://schemas.microsoft.com/office/drawing/2014/main" id="{D40771AF-DBF8-47F5-B38F-2647537F7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8014" y="4074014"/>
            <a:ext cx="391781" cy="1009686"/>
          </a:xfrm>
          <a:prstGeom prst="rect">
            <a:avLst/>
          </a:prstGeom>
        </p:spPr>
      </p:pic>
      <p:pic>
        <p:nvPicPr>
          <p:cNvPr id="32" name="Picture 31" descr="A picture containing dog&#10;&#10;Description automatically generated">
            <a:extLst>
              <a:ext uri="{FF2B5EF4-FFF2-40B4-BE49-F238E27FC236}">
                <a16:creationId xmlns:a16="http://schemas.microsoft.com/office/drawing/2014/main" id="{70897DC2-9666-4792-8F6E-78DB3AB33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3982" y="5074356"/>
            <a:ext cx="391781" cy="1058498"/>
          </a:xfrm>
          <a:prstGeom prst="rect">
            <a:avLst/>
          </a:prstGeom>
        </p:spPr>
      </p:pic>
      <p:pic>
        <p:nvPicPr>
          <p:cNvPr id="33" name="Picture 32" descr="A picture containing dog&#10;&#10;Description automatically generated">
            <a:extLst>
              <a:ext uri="{FF2B5EF4-FFF2-40B4-BE49-F238E27FC236}">
                <a16:creationId xmlns:a16="http://schemas.microsoft.com/office/drawing/2014/main" id="{F5369B44-AE9E-4081-82DE-447415BD8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3759" y="4451015"/>
            <a:ext cx="391781" cy="976829"/>
          </a:xfrm>
          <a:prstGeom prst="rect">
            <a:avLst/>
          </a:prstGeom>
        </p:spPr>
      </p:pic>
      <p:pic>
        <p:nvPicPr>
          <p:cNvPr id="34" name="Picture 33" descr="A picture containing dog&#10;&#10;Description automatically generated">
            <a:extLst>
              <a:ext uri="{FF2B5EF4-FFF2-40B4-BE49-F238E27FC236}">
                <a16:creationId xmlns:a16="http://schemas.microsoft.com/office/drawing/2014/main" id="{B963BC50-BB1F-4C94-A8E6-33F10E93E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3759" y="5436193"/>
            <a:ext cx="391781" cy="1056682"/>
          </a:xfrm>
          <a:prstGeom prst="rect">
            <a:avLst/>
          </a:prstGeom>
        </p:spPr>
      </p:pic>
      <p:pic>
        <p:nvPicPr>
          <p:cNvPr id="35" name="Picture 34" descr="A picture containing dog&#10;&#10;Description automatically generated">
            <a:extLst>
              <a:ext uri="{FF2B5EF4-FFF2-40B4-BE49-F238E27FC236}">
                <a16:creationId xmlns:a16="http://schemas.microsoft.com/office/drawing/2014/main" id="{73556D0C-A201-4206-87C6-834471838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5761" y="3030250"/>
            <a:ext cx="1247775" cy="323546"/>
          </a:xfrm>
          <a:prstGeom prst="rect">
            <a:avLst/>
          </a:prstGeom>
        </p:spPr>
      </p:pic>
      <p:pic>
        <p:nvPicPr>
          <p:cNvPr id="36" name="Picture 35" descr="A picture containing dog&#10;&#10;Description automatically generated">
            <a:extLst>
              <a:ext uri="{FF2B5EF4-FFF2-40B4-BE49-F238E27FC236}">
                <a16:creationId xmlns:a16="http://schemas.microsoft.com/office/drawing/2014/main" id="{DDA384AA-DE88-49A5-8BA3-A0635ED063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461" y="4399450"/>
            <a:ext cx="1247775" cy="323546"/>
          </a:xfrm>
          <a:prstGeom prst="rect">
            <a:avLst/>
          </a:prstGeom>
        </p:spPr>
      </p:pic>
      <p:pic>
        <p:nvPicPr>
          <p:cNvPr id="37" name="Picture 36" descr="A picture containing dog&#10;&#10;Description automatically generated">
            <a:extLst>
              <a:ext uri="{FF2B5EF4-FFF2-40B4-BE49-F238E27FC236}">
                <a16:creationId xmlns:a16="http://schemas.microsoft.com/office/drawing/2014/main" id="{0CE893E1-0E12-4DA1-AE0C-E920C8FD2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656" y="3727801"/>
            <a:ext cx="1482161" cy="323546"/>
          </a:xfrm>
          <a:prstGeom prst="rect">
            <a:avLst/>
          </a:prstGeom>
        </p:spPr>
      </p:pic>
      <p:pic>
        <p:nvPicPr>
          <p:cNvPr id="38" name="Picture 37" descr="A picture containing dog&#10;&#10;Description automatically generated">
            <a:extLst>
              <a:ext uri="{FF2B5EF4-FFF2-40B4-BE49-F238E27FC236}">
                <a16:creationId xmlns:a16="http://schemas.microsoft.com/office/drawing/2014/main" id="{B89578B3-3A5E-4E21-B8F5-ADF58C292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353" y="4385573"/>
            <a:ext cx="1247775" cy="323546"/>
          </a:xfrm>
          <a:prstGeom prst="rect">
            <a:avLst/>
          </a:prstGeom>
        </p:spPr>
      </p:pic>
      <p:pic>
        <p:nvPicPr>
          <p:cNvPr id="39" name="Picture 38" descr="A picture containing dog&#10;&#10;Description automatically generated">
            <a:extLst>
              <a:ext uri="{FF2B5EF4-FFF2-40B4-BE49-F238E27FC236}">
                <a16:creationId xmlns:a16="http://schemas.microsoft.com/office/drawing/2014/main" id="{BF7036B8-66A8-42BE-970A-3F9FB8E44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464" y="3010216"/>
            <a:ext cx="1599144" cy="323546"/>
          </a:xfrm>
          <a:prstGeom prst="rect">
            <a:avLst/>
          </a:prstGeom>
        </p:spPr>
      </p:pic>
    </p:spTree>
    <p:extLst>
      <p:ext uri="{BB962C8B-B14F-4D97-AF65-F5344CB8AC3E}">
        <p14:creationId xmlns:p14="http://schemas.microsoft.com/office/powerpoint/2010/main" val="160030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par>
                                <p:cTn id="41" presetID="10"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par>
                                <p:cTn id="44" presetID="10" presetClass="entr" presetSubtype="0"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par>
                                <p:cTn id="47" presetID="10"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10"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par>
                                <p:cTn id="56" presetID="10"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57F8-D573-465E-A490-F1F1891AAEE6}"/>
              </a:ext>
            </a:extLst>
          </p:cNvPr>
          <p:cNvSpPr>
            <a:spLocks noGrp="1"/>
          </p:cNvSpPr>
          <p:nvPr>
            <p:ph type="title"/>
          </p:nvPr>
        </p:nvSpPr>
        <p:spPr/>
        <p:txBody>
          <a:bodyPr/>
          <a:lstStyle/>
          <a:p>
            <a:r>
              <a:rPr lang="en-US" b="1" dirty="0"/>
              <a:t>Fire Development</a:t>
            </a:r>
          </a:p>
        </p:txBody>
      </p:sp>
      <p:sp>
        <p:nvSpPr>
          <p:cNvPr id="10" name="Text Placeholder 2">
            <a:extLst>
              <a:ext uri="{FF2B5EF4-FFF2-40B4-BE49-F238E27FC236}">
                <a16:creationId xmlns:a16="http://schemas.microsoft.com/office/drawing/2014/main" id="{58304332-848F-442A-94D4-ACA59B9A62BB}"/>
              </a:ext>
            </a:extLst>
          </p:cNvPr>
          <p:cNvSpPr txBox="1">
            <a:spLocks/>
          </p:cNvSpPr>
          <p:nvPr/>
        </p:nvSpPr>
        <p:spPr>
          <a:xfrm>
            <a:off x="839787" y="2806686"/>
            <a:ext cx="5157787" cy="102009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666666"/>
              </a:solidFill>
              <a:effectLst/>
              <a:uLnTx/>
              <a:uFillTx/>
              <a:latin typeface="Open Sans"/>
              <a:ea typeface="+mn-ea"/>
              <a:cs typeface="+mn-cs"/>
            </a:endParaRPr>
          </a:p>
        </p:txBody>
      </p:sp>
      <p:sp>
        <p:nvSpPr>
          <p:cNvPr id="12" name="TextBox 11">
            <a:extLst>
              <a:ext uri="{FF2B5EF4-FFF2-40B4-BE49-F238E27FC236}">
                <a16:creationId xmlns:a16="http://schemas.microsoft.com/office/drawing/2014/main" id="{8240ED93-3E35-40C4-B618-6112FE0F3F0D}"/>
              </a:ext>
            </a:extLst>
          </p:cNvPr>
          <p:cNvSpPr txBox="1"/>
          <p:nvPr/>
        </p:nvSpPr>
        <p:spPr>
          <a:xfrm>
            <a:off x="562774" y="1509450"/>
            <a:ext cx="4913852"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a:ea typeface="+mn-ea"/>
                <a:cs typeface="+mn-cs"/>
              </a:rPr>
              <a:t>Growth</a:t>
            </a:r>
            <a:r>
              <a:rPr kumimoji="0" lang="en-US" sz="2400" b="0" i="0" u="none" strike="noStrike" kern="1200" cap="none" spc="0" normalizeH="0" baseline="0" noProof="0" dirty="0">
                <a:ln>
                  <a:noFill/>
                </a:ln>
                <a:solidFill>
                  <a:prstClr val="black"/>
                </a:solidFill>
                <a:effectLst/>
                <a:uLnTx/>
                <a:uFillTx/>
                <a:latin typeface="Open Sans"/>
                <a:ea typeface="+mn-ea"/>
                <a:cs typeface="+mn-cs"/>
              </a:rPr>
              <a:t> – The </a:t>
            </a:r>
            <a:r>
              <a:rPr kumimoji="0" lang="en-US" sz="2400" b="0" i="1" u="none" strike="noStrike" kern="1200" cap="none" spc="0" normalizeH="0" baseline="0" noProof="0" dirty="0">
                <a:ln>
                  <a:noFill/>
                </a:ln>
                <a:solidFill>
                  <a:prstClr val="black"/>
                </a:solidFill>
                <a:effectLst/>
                <a:uLnTx/>
                <a:uFillTx/>
                <a:latin typeface="Open Sans"/>
                <a:ea typeface="+mn-ea"/>
                <a:cs typeface="+mn-cs"/>
              </a:rPr>
              <a:t>growth stage</a:t>
            </a:r>
            <a:r>
              <a:rPr kumimoji="0" lang="en-US" sz="2400" b="0" i="0" u="none" strike="noStrike" kern="1200" cap="none" spc="0" normalizeH="0" baseline="0" noProof="0" dirty="0">
                <a:ln>
                  <a:noFill/>
                </a:ln>
                <a:solidFill>
                  <a:prstClr val="black"/>
                </a:solidFill>
                <a:effectLst/>
                <a:uLnTx/>
                <a:uFillTx/>
                <a:latin typeface="Open Sans"/>
                <a:ea typeface="+mn-ea"/>
                <a:cs typeface="+mn-cs"/>
              </a:rPr>
              <a:t> is where the structures fire load and oxygen are used as fuel for the fire. There are numerous factors affecting the growth stage including where the fire started, what combustibles are near it, ceiling height and the potential for “thermal layering”.  It is during this shortest of the 4 stages when a deadly “flashover” can occur; potentially trapping, injuring or killing firefighters.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4965EDC-47B9-4827-BFD8-E29DFF2058DB}"/>
              </a:ext>
            </a:extLst>
          </p:cNvPr>
          <p:cNvSpPr txBox="1"/>
          <p:nvPr/>
        </p:nvSpPr>
        <p:spPr>
          <a:xfrm>
            <a:off x="565104" y="1509450"/>
            <a:ext cx="4913852"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a:ea typeface="+mn-ea"/>
                <a:cs typeface="+mn-cs"/>
              </a:rPr>
              <a:t>Incipient (Ignition)</a:t>
            </a:r>
            <a:r>
              <a:rPr kumimoji="0" lang="en-US" sz="2400" b="0" i="0" u="none" strike="noStrike" kern="1200" cap="none" spc="0" normalizeH="0" baseline="0" noProof="0" dirty="0">
                <a:ln>
                  <a:noFill/>
                </a:ln>
                <a:solidFill>
                  <a:prstClr val="black"/>
                </a:solidFill>
                <a:effectLst/>
                <a:uLnTx/>
                <a:uFillTx/>
                <a:latin typeface="Open Sans"/>
                <a:ea typeface="+mn-ea"/>
                <a:cs typeface="+mn-cs"/>
              </a:rPr>
              <a:t> – This first stage begins when heat, oxygen and a fuel source combine and have a chemical reaction resulting in fire.  This is also known as “ignition” and is usually represented by a very small fire which often (and hopefully) goes out on its own, before the following stages are reached.  Recognizing a fire in this stage provides your best chance at suppression or escape.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DFB5C604-65EA-469B-B718-D5528936E308}"/>
              </a:ext>
            </a:extLst>
          </p:cNvPr>
          <p:cNvSpPr txBox="1"/>
          <p:nvPr/>
        </p:nvSpPr>
        <p:spPr>
          <a:xfrm>
            <a:off x="562774" y="1509450"/>
            <a:ext cx="4913852"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a:ea typeface="+mn-ea"/>
                <a:cs typeface="+mn-cs"/>
              </a:rPr>
              <a:t>Fully Developed</a:t>
            </a:r>
            <a:r>
              <a:rPr kumimoji="0" lang="en-US" sz="2400" b="0" i="0" u="none" strike="noStrike" kern="1200" cap="none" spc="0" normalizeH="0" baseline="0" noProof="0" dirty="0">
                <a:ln>
                  <a:noFill/>
                </a:ln>
                <a:solidFill>
                  <a:prstClr val="black"/>
                </a:solidFill>
                <a:effectLst/>
                <a:uLnTx/>
                <a:uFillTx/>
                <a:latin typeface="Open Sans"/>
                <a:ea typeface="+mn-ea"/>
                <a:cs typeface="+mn-cs"/>
              </a:rPr>
              <a:t> – When the growth stage has reached its max and all combustible materials have been ignited, a fire is considered </a:t>
            </a:r>
            <a:r>
              <a:rPr kumimoji="0" lang="en-US" sz="2400" b="0" i="1" u="none" strike="noStrike" kern="1200" cap="none" spc="0" normalizeH="0" baseline="0" noProof="0" dirty="0">
                <a:ln>
                  <a:noFill/>
                </a:ln>
                <a:solidFill>
                  <a:prstClr val="black"/>
                </a:solidFill>
                <a:effectLst/>
                <a:uLnTx/>
                <a:uFillTx/>
                <a:latin typeface="Open Sans"/>
                <a:ea typeface="+mn-ea"/>
                <a:cs typeface="+mn-cs"/>
              </a:rPr>
              <a:t>fully developed</a:t>
            </a:r>
            <a:r>
              <a:rPr kumimoji="0" lang="en-US" sz="2400" b="0" i="0" u="none" strike="noStrike" kern="1200" cap="none" spc="0" normalizeH="0" baseline="0" noProof="0" dirty="0">
                <a:ln>
                  <a:noFill/>
                </a:ln>
                <a:solidFill>
                  <a:prstClr val="black"/>
                </a:solidFill>
                <a:effectLst/>
                <a:uLnTx/>
                <a:uFillTx/>
                <a:latin typeface="Open Sans"/>
                <a:ea typeface="+mn-ea"/>
                <a:cs typeface="+mn-cs"/>
              </a:rPr>
              <a:t>.  This is the hottest phase of a fire and the most dangerous for anybody trapped within.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461AF142-352C-41DB-91D0-17889D772168}"/>
              </a:ext>
            </a:extLst>
          </p:cNvPr>
          <p:cNvSpPr txBox="1"/>
          <p:nvPr/>
        </p:nvSpPr>
        <p:spPr>
          <a:xfrm>
            <a:off x="562774" y="1509450"/>
            <a:ext cx="4913852"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a:ea typeface="+mn-ea"/>
                <a:cs typeface="+mn-cs"/>
              </a:rPr>
              <a:t>Decay</a:t>
            </a:r>
            <a:r>
              <a:rPr kumimoji="0" lang="en-US" sz="2400" b="0" i="0" u="none" strike="noStrike" kern="1200" cap="none" spc="0" normalizeH="0" baseline="0" noProof="0" dirty="0">
                <a:ln>
                  <a:noFill/>
                </a:ln>
                <a:solidFill>
                  <a:prstClr val="black"/>
                </a:solidFill>
                <a:effectLst/>
                <a:uLnTx/>
                <a:uFillTx/>
                <a:latin typeface="Open Sans"/>
                <a:ea typeface="+mn-ea"/>
                <a:cs typeface="+mn-cs"/>
              </a:rPr>
              <a:t> – Usually the longest stage of a fire, the </a:t>
            </a:r>
            <a:r>
              <a:rPr kumimoji="0" lang="en-US" sz="2400" b="0" i="1" u="none" strike="noStrike" kern="1200" cap="none" spc="0" normalizeH="0" baseline="0" noProof="0" dirty="0">
                <a:ln>
                  <a:noFill/>
                </a:ln>
                <a:solidFill>
                  <a:prstClr val="black"/>
                </a:solidFill>
                <a:effectLst/>
                <a:uLnTx/>
                <a:uFillTx/>
                <a:latin typeface="Open Sans"/>
                <a:ea typeface="+mn-ea"/>
                <a:cs typeface="+mn-cs"/>
              </a:rPr>
              <a:t>decay stage</a:t>
            </a:r>
            <a:r>
              <a:rPr kumimoji="0" lang="en-US" sz="2400" b="0" i="0" u="none" strike="noStrike" kern="1200" cap="none" spc="0" normalizeH="0" baseline="0" noProof="0" dirty="0">
                <a:ln>
                  <a:noFill/>
                </a:ln>
                <a:solidFill>
                  <a:prstClr val="black"/>
                </a:solidFill>
                <a:effectLst/>
                <a:uLnTx/>
                <a:uFillTx/>
                <a:latin typeface="Open Sans"/>
                <a:ea typeface="+mn-ea"/>
                <a:cs typeface="+mn-cs"/>
              </a:rPr>
              <a:t> is characterized a significant decrease in oxygen or fuel, putting an end to the fire.  Two common dangers during this stage are first – the existence of non-flaming combustibles, which can potentially start a new fire if not fully extinguished.  Second, there is the danger of a backdraft when oxygen is reintroduced to a volatile, confined space.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descr="Chart&#10;&#10;Description automatically generated">
            <a:extLst>
              <a:ext uri="{FF2B5EF4-FFF2-40B4-BE49-F238E27FC236}">
                <a16:creationId xmlns:a16="http://schemas.microsoft.com/office/drawing/2014/main" id="{04595C2A-063A-4835-A2D2-AC18BC16A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7574" y="1967420"/>
            <a:ext cx="6012832" cy="4347037"/>
          </a:xfrm>
          <a:prstGeom prst="rect">
            <a:avLst/>
          </a:prstGeom>
        </p:spPr>
      </p:pic>
    </p:spTree>
    <p:extLst>
      <p:ext uri="{BB962C8B-B14F-4D97-AF65-F5344CB8AC3E}">
        <p14:creationId xmlns:p14="http://schemas.microsoft.com/office/powerpoint/2010/main" val="406721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ppt_x"/>
                                          </p:val>
                                        </p:tav>
                                        <p:tav tm="100000">
                                          <p:val>
                                            <p:strVal val="#ppt_x"/>
                                          </p:val>
                                        </p:tav>
                                      </p:tavLst>
                                    </p:anim>
                                    <p:anim calcmode="lin" valueType="num">
                                      <p:cBhvr additive="base">
                                        <p:cTn id="8" dur="2000" fill="hold"/>
                                        <p:tgtEl>
                                          <p:spTgt spid="1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0FD14-91E2-4512-9810-522232A5CAE7}"/>
              </a:ext>
            </a:extLst>
          </p:cNvPr>
          <p:cNvSpPr>
            <a:spLocks noGrp="1"/>
          </p:cNvSpPr>
          <p:nvPr>
            <p:ph type="title"/>
          </p:nvPr>
        </p:nvSpPr>
        <p:spPr/>
        <p:txBody>
          <a:bodyPr/>
          <a:lstStyle/>
          <a:p>
            <a:r>
              <a:rPr lang="en-US" b="1" dirty="0"/>
              <a:t>Decision Making</a:t>
            </a:r>
          </a:p>
        </p:txBody>
      </p:sp>
      <p:pic>
        <p:nvPicPr>
          <p:cNvPr id="7" name="Picture 2">
            <a:extLst>
              <a:ext uri="{FF2B5EF4-FFF2-40B4-BE49-F238E27FC236}">
                <a16:creationId xmlns:a16="http://schemas.microsoft.com/office/drawing/2014/main" id="{81CBE3A5-A591-49BA-8351-8A9521880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1071" y="1138238"/>
            <a:ext cx="3204905" cy="240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text, electronics, cellphone&#10;&#10;Description automatically generated">
            <a:extLst>
              <a:ext uri="{FF2B5EF4-FFF2-40B4-BE49-F238E27FC236}">
                <a16:creationId xmlns:a16="http://schemas.microsoft.com/office/drawing/2014/main" id="{F3BF21CF-D926-4476-9094-D5B59137C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5976" y="2416277"/>
            <a:ext cx="1908998" cy="2714215"/>
          </a:xfrm>
          <a:prstGeom prst="rect">
            <a:avLst/>
          </a:prstGeom>
        </p:spPr>
      </p:pic>
      <p:pic>
        <p:nvPicPr>
          <p:cNvPr id="9" name="Picture 2">
            <a:extLst>
              <a:ext uri="{FF2B5EF4-FFF2-40B4-BE49-F238E27FC236}">
                <a16:creationId xmlns:a16="http://schemas.microsoft.com/office/drawing/2014/main" id="{41E9A92A-AFC3-41FC-ABE6-ACDCD51F9A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5695" y="3541917"/>
            <a:ext cx="3743325" cy="280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EF39B81-FEF4-4611-87B0-99AFE23FFD32}"/>
              </a:ext>
            </a:extLst>
          </p:cNvPr>
          <p:cNvSpPr txBox="1"/>
          <p:nvPr/>
        </p:nvSpPr>
        <p:spPr>
          <a:xfrm>
            <a:off x="549224" y="1649089"/>
            <a:ext cx="482801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When a fire is detected, Call for HELP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and contact the responsible person!</a:t>
            </a:r>
          </a:p>
        </p:txBody>
      </p:sp>
      <p:sp>
        <p:nvSpPr>
          <p:cNvPr id="11" name="TextBox 10">
            <a:extLst>
              <a:ext uri="{FF2B5EF4-FFF2-40B4-BE49-F238E27FC236}">
                <a16:creationId xmlns:a16="http://schemas.microsoft.com/office/drawing/2014/main" id="{6A48AB33-0D76-442A-A659-453D32994893}"/>
              </a:ext>
            </a:extLst>
          </p:cNvPr>
          <p:cNvSpPr txBox="1"/>
          <p:nvPr/>
        </p:nvSpPr>
        <p:spPr>
          <a:xfrm>
            <a:off x="549224" y="3080251"/>
            <a:ext cx="551843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Follow all your company’s approved plans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and operating guidelines!</a:t>
            </a:r>
          </a:p>
        </p:txBody>
      </p:sp>
    </p:spTree>
    <p:extLst>
      <p:ext uri="{BB962C8B-B14F-4D97-AF65-F5344CB8AC3E}">
        <p14:creationId xmlns:p14="http://schemas.microsoft.com/office/powerpoint/2010/main" val="328891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35570-1C1F-4366-BA83-97F21918B40E}"/>
              </a:ext>
            </a:extLst>
          </p:cNvPr>
          <p:cNvSpPr>
            <a:spLocks noGrp="1"/>
          </p:cNvSpPr>
          <p:nvPr>
            <p:ph type="title"/>
          </p:nvPr>
        </p:nvSpPr>
        <p:spPr/>
        <p:txBody>
          <a:bodyPr/>
          <a:lstStyle/>
          <a:p>
            <a:r>
              <a:rPr lang="en-US" b="1" dirty="0"/>
              <a:t>Decision Making</a:t>
            </a:r>
          </a:p>
        </p:txBody>
      </p:sp>
      <p:pic>
        <p:nvPicPr>
          <p:cNvPr id="8" name="Content Placeholder 7" descr="A picture containing indoor, floor, nature&#10;&#10;Description automatically generated">
            <a:extLst>
              <a:ext uri="{FF2B5EF4-FFF2-40B4-BE49-F238E27FC236}">
                <a16:creationId xmlns:a16="http://schemas.microsoft.com/office/drawing/2014/main" id="{9F45B7E3-F7F0-4FD1-87F7-46B995CEDAB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998906" y="1363517"/>
            <a:ext cx="6194188" cy="3388848"/>
          </a:xfrm>
        </p:spPr>
      </p:pic>
      <p:sp>
        <p:nvSpPr>
          <p:cNvPr id="9" name="TextBox 8">
            <a:extLst>
              <a:ext uri="{FF2B5EF4-FFF2-40B4-BE49-F238E27FC236}">
                <a16:creationId xmlns:a16="http://schemas.microsoft.com/office/drawing/2014/main" id="{DA71ACF7-4AFE-42DF-B4E9-BC39EBE9B362}"/>
              </a:ext>
            </a:extLst>
          </p:cNvPr>
          <p:cNvSpPr txBox="1"/>
          <p:nvPr/>
        </p:nvSpPr>
        <p:spPr>
          <a:xfrm>
            <a:off x="1319500" y="4899169"/>
            <a:ext cx="955300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When a fire is detected, a decision must be made!</a:t>
            </a:r>
          </a:p>
        </p:txBody>
      </p:sp>
      <p:sp>
        <p:nvSpPr>
          <p:cNvPr id="10" name="TextBox 9">
            <a:extLst>
              <a:ext uri="{FF2B5EF4-FFF2-40B4-BE49-F238E27FC236}">
                <a16:creationId xmlns:a16="http://schemas.microsoft.com/office/drawing/2014/main" id="{2E6160F9-7108-4984-8D1D-C1CF3309F158}"/>
              </a:ext>
            </a:extLst>
          </p:cNvPr>
          <p:cNvSpPr txBox="1"/>
          <p:nvPr/>
        </p:nvSpPr>
        <p:spPr>
          <a:xfrm>
            <a:off x="2183133" y="5692305"/>
            <a:ext cx="789466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Can I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safely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extinguish this fire, or should everyone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evacuate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53683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3C43D-ABF6-4999-B839-EE256697653B}"/>
              </a:ext>
            </a:extLst>
          </p:cNvPr>
          <p:cNvSpPr>
            <a:spLocks noGrp="1"/>
          </p:cNvSpPr>
          <p:nvPr>
            <p:ph type="title"/>
          </p:nvPr>
        </p:nvSpPr>
        <p:spPr/>
        <p:txBody>
          <a:bodyPr/>
          <a:lstStyle/>
          <a:p>
            <a:r>
              <a:rPr lang="en-US" b="1" dirty="0"/>
              <a:t>Decision Making</a:t>
            </a:r>
          </a:p>
        </p:txBody>
      </p:sp>
      <p:pic>
        <p:nvPicPr>
          <p:cNvPr id="12" name="Content Placeholder 11" descr="A picture containing outdoor, nature, sunset&#10;&#10;Description automatically generated">
            <a:extLst>
              <a:ext uri="{FF2B5EF4-FFF2-40B4-BE49-F238E27FC236}">
                <a16:creationId xmlns:a16="http://schemas.microsoft.com/office/drawing/2014/main" id="{D1B931C1-D561-49A0-8D4E-9DF38159B64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72908" y="2145478"/>
            <a:ext cx="5157787" cy="3438524"/>
          </a:xfrm>
        </p:spPr>
      </p:pic>
      <p:sp>
        <p:nvSpPr>
          <p:cNvPr id="13" name="TextBox 12">
            <a:extLst>
              <a:ext uri="{FF2B5EF4-FFF2-40B4-BE49-F238E27FC236}">
                <a16:creationId xmlns:a16="http://schemas.microsoft.com/office/drawing/2014/main" id="{F0389435-5844-4D0E-A64A-9C0A3FAF4067}"/>
              </a:ext>
            </a:extLst>
          </p:cNvPr>
          <p:cNvSpPr txBox="1"/>
          <p:nvPr/>
        </p:nvSpPr>
        <p:spPr>
          <a:xfrm>
            <a:off x="836612" y="1690688"/>
            <a:ext cx="4733925"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Without the proper PPE and Training you should only attempt to extinguish a fire that is in the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Incipient (Ignition) Stage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4" name="TextBox 13">
            <a:extLst>
              <a:ext uri="{FF2B5EF4-FFF2-40B4-BE49-F238E27FC236}">
                <a16:creationId xmlns:a16="http://schemas.microsoft.com/office/drawing/2014/main" id="{D9E06E46-7ED0-479E-BE9B-D892341503D3}"/>
              </a:ext>
            </a:extLst>
          </p:cNvPr>
          <p:cNvSpPr txBox="1"/>
          <p:nvPr/>
        </p:nvSpPr>
        <p:spPr>
          <a:xfrm>
            <a:off x="836612" y="4638535"/>
            <a:ext cx="465613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If the fire progresses to the Growth Stage and you feel the fire is out of control everyone needs to evacuate the area to fresh air!</a:t>
            </a:r>
          </a:p>
        </p:txBody>
      </p:sp>
    </p:spTree>
    <p:extLst>
      <p:ext uri="{BB962C8B-B14F-4D97-AF65-F5344CB8AC3E}">
        <p14:creationId xmlns:p14="http://schemas.microsoft.com/office/powerpoint/2010/main" val="181128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8CCA4-4D80-421F-A27E-F7A25551586B}"/>
              </a:ext>
            </a:extLst>
          </p:cNvPr>
          <p:cNvSpPr>
            <a:spLocks noGrp="1"/>
          </p:cNvSpPr>
          <p:nvPr>
            <p:ph type="title"/>
          </p:nvPr>
        </p:nvSpPr>
        <p:spPr/>
        <p:txBody>
          <a:bodyPr/>
          <a:lstStyle/>
          <a:p>
            <a:r>
              <a:rPr lang="en-US" b="1" dirty="0"/>
              <a:t>Direct Fire Attack</a:t>
            </a:r>
          </a:p>
        </p:txBody>
      </p:sp>
      <p:sp>
        <p:nvSpPr>
          <p:cNvPr id="3" name="Content Placeholder 2">
            <a:extLst>
              <a:ext uri="{FF2B5EF4-FFF2-40B4-BE49-F238E27FC236}">
                <a16:creationId xmlns:a16="http://schemas.microsoft.com/office/drawing/2014/main" id="{7A226CA2-8B3F-467E-9FE5-1D1E105E3E63}"/>
              </a:ext>
            </a:extLst>
          </p:cNvPr>
          <p:cNvSpPr>
            <a:spLocks noGrp="1"/>
          </p:cNvSpPr>
          <p:nvPr>
            <p:ph idx="1"/>
          </p:nvPr>
        </p:nvSpPr>
        <p:spPr>
          <a:xfrm>
            <a:off x="485862" y="1690688"/>
            <a:ext cx="3826079" cy="2598213"/>
          </a:xfrm>
        </p:spPr>
        <p:txBody>
          <a:bodyPr>
            <a:normAutofit/>
          </a:bodyPr>
          <a:lstStyle/>
          <a:p>
            <a:pPr marL="0" indent="0">
              <a:buNone/>
            </a:pPr>
            <a:r>
              <a:rPr lang="en-US" sz="2400" b="1" i="0" u="none" strike="noStrike" dirty="0">
                <a:solidFill>
                  <a:srgbClr val="222222"/>
                </a:solidFill>
                <a:effectLst/>
                <a:latin typeface="Verdana" panose="020B0604030504040204" pitchFamily="34" charset="0"/>
              </a:rPr>
              <a:t>Direct attack </a:t>
            </a:r>
            <a:r>
              <a:rPr lang="en-US" sz="2400" b="0" i="0" u="none" strike="noStrike" dirty="0">
                <a:solidFill>
                  <a:srgbClr val="222222"/>
                </a:solidFill>
                <a:effectLst/>
                <a:latin typeface="Verdana" panose="020B0604030504040204" pitchFamily="34" charset="0"/>
              </a:rPr>
              <a:t>is a firefighting operation involving the application of extinguishing agents directly onto the burning fuel.</a:t>
            </a:r>
            <a:endParaRPr lang="en-US" sz="2400" dirty="0"/>
          </a:p>
        </p:txBody>
      </p:sp>
      <p:pic>
        <p:nvPicPr>
          <p:cNvPr id="4" name="Content Placeholder 4">
            <a:extLst>
              <a:ext uri="{FF2B5EF4-FFF2-40B4-BE49-F238E27FC236}">
                <a16:creationId xmlns:a16="http://schemas.microsoft.com/office/drawing/2014/main" id="{0DE17089-60D0-491A-BFC3-0894EEE2F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0114" y="1690688"/>
            <a:ext cx="4430086" cy="2466510"/>
          </a:xfrm>
          <a:prstGeom prst="rect">
            <a:avLst/>
          </a:prstGeom>
        </p:spPr>
      </p:pic>
      <p:pic>
        <p:nvPicPr>
          <p:cNvPr id="6" name="Picture 5" descr="A picture containing snow, person&#10;&#10;Description automatically generated">
            <a:extLst>
              <a:ext uri="{FF2B5EF4-FFF2-40B4-BE49-F238E27FC236}">
                <a16:creationId xmlns:a16="http://schemas.microsoft.com/office/drawing/2014/main" id="{D56A76C5-0383-43F9-B477-9CB60CBE4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016" y="4157198"/>
            <a:ext cx="4619045" cy="2598213"/>
          </a:xfrm>
          <a:prstGeom prst="rect">
            <a:avLst/>
          </a:prstGeom>
        </p:spPr>
      </p:pic>
      <p:pic>
        <p:nvPicPr>
          <p:cNvPr id="9" name="Picture 8" descr="A picture containing ground, person&#10;&#10;Description automatically generated">
            <a:extLst>
              <a:ext uri="{FF2B5EF4-FFF2-40B4-BE49-F238E27FC236}">
                <a16:creationId xmlns:a16="http://schemas.microsoft.com/office/drawing/2014/main" id="{8C6BEC2D-D04B-4A9E-9CE0-2F1F01F88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681" y="4157198"/>
            <a:ext cx="3725335" cy="2095501"/>
          </a:xfrm>
          <a:prstGeom prst="rect">
            <a:avLst/>
          </a:prstGeom>
        </p:spPr>
      </p:pic>
      <p:sp>
        <p:nvSpPr>
          <p:cNvPr id="5" name="TextBox 4">
            <a:extLst>
              <a:ext uri="{FF2B5EF4-FFF2-40B4-BE49-F238E27FC236}">
                <a16:creationId xmlns:a16="http://schemas.microsoft.com/office/drawing/2014/main" id="{266F44D1-A42F-4EAC-BDB8-7CFEED1BFAB8}"/>
              </a:ext>
            </a:extLst>
          </p:cNvPr>
          <p:cNvSpPr txBox="1"/>
          <p:nvPr/>
        </p:nvSpPr>
        <p:spPr>
          <a:xfrm>
            <a:off x="181449" y="4691134"/>
            <a:ext cx="33311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When using the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direct attack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try to position yourself in the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upwind (fresh air)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side of the fire.</a:t>
            </a:r>
          </a:p>
        </p:txBody>
      </p:sp>
    </p:spTree>
    <p:extLst>
      <p:ext uri="{BB962C8B-B14F-4D97-AF65-F5344CB8AC3E}">
        <p14:creationId xmlns:p14="http://schemas.microsoft.com/office/powerpoint/2010/main" val="141158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CE487-9E53-4DD2-9903-187C181F9E01}"/>
              </a:ext>
            </a:extLst>
          </p:cNvPr>
          <p:cNvSpPr>
            <a:spLocks noGrp="1"/>
          </p:cNvSpPr>
          <p:nvPr>
            <p:ph type="title"/>
          </p:nvPr>
        </p:nvSpPr>
        <p:spPr/>
        <p:txBody>
          <a:bodyPr/>
          <a:lstStyle/>
          <a:p>
            <a:r>
              <a:rPr lang="en-US" b="1" dirty="0"/>
              <a:t>Using a Fire Extinguisher</a:t>
            </a:r>
          </a:p>
        </p:txBody>
      </p:sp>
      <p:pic>
        <p:nvPicPr>
          <p:cNvPr id="4" name="Picture 6" descr="Illustration of the P.A.S.S. Technique: 1 - Enlarged image of pull pin and tamper seal; 2 -  A wireframe man using a fire extinguisher is aiming at the base of a wood fire; 3 - He is squeezing the hose and an arrow is pointing to the fire; 4 - Arrows indicate the sweep directions. - Copyright WARNING: Not all materials on this Web site were created by the federal government. Some content — including both images and text — may be the copyrighted property of others and used by the DOL under a license. Such content generally is accompanied by a copyright notice. It is your responsibility to obtain any necessary permission from the owner's of such material prior to making use of it. You may contact the DOL for details on specific content, but we cannot guarantee the copyright status of such items. Please consult the U.S.Copyright Office at the Library of Congress — http://www.copyright.gov — to search for copyrighted materials.">
            <a:extLst>
              <a:ext uri="{FF2B5EF4-FFF2-40B4-BE49-F238E27FC236}">
                <a16:creationId xmlns:a16="http://schemas.microsoft.com/office/drawing/2014/main" id="{7F488B5E-7202-4E80-944F-F581052A18B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94537" y="1884540"/>
            <a:ext cx="4577302" cy="460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5B2F02A-3D30-4848-9FF7-5B2497BA4BB3}"/>
              </a:ext>
            </a:extLst>
          </p:cNvPr>
          <p:cNvSpPr/>
          <p:nvPr/>
        </p:nvSpPr>
        <p:spPr>
          <a:xfrm>
            <a:off x="2779289" y="1690688"/>
            <a:ext cx="740908" cy="4708981"/>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0" b="0" i="0" u="none" strike="noStrike" kern="1200" cap="none" spc="0" normalizeH="0" baseline="0" noProof="0" dirty="0">
                <a:ln w="18415" cmpd="sng">
                  <a:solidFill>
                    <a:srgbClr val="FFFFFF"/>
                  </a:solidFill>
                  <a:prstDash val="solid"/>
                </a:ln>
                <a:solidFill>
                  <a:srgbClr val="C00000"/>
                </a:solidFill>
                <a:effectLst>
                  <a:outerShdw blurRad="63500" dir="3600000" algn="tl" rotWithShape="0">
                    <a:srgbClr val="000000">
                      <a:alpha val="70000"/>
                    </a:srgbClr>
                  </a:outerShdw>
                </a:effectLst>
                <a:uLnTx/>
                <a:uFillTx/>
                <a:latin typeface="Calibri" panose="020F0502020204030204"/>
                <a:ea typeface="+mn-ea"/>
                <a:cs typeface="Arial" charset="0"/>
              </a:rPr>
              <a:t>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0" b="0" i="0" u="none" strike="noStrike" kern="1200" cap="none" spc="0" normalizeH="0" baseline="0" noProof="0" dirty="0">
                <a:ln w="18415" cmpd="sng">
                  <a:solidFill>
                    <a:srgbClr val="FFFFFF"/>
                  </a:solidFill>
                  <a:prstDash val="solid"/>
                </a:ln>
                <a:solidFill>
                  <a:srgbClr val="C00000"/>
                </a:solidFill>
                <a:effectLst>
                  <a:outerShdw blurRad="63500" dir="3600000" algn="tl" rotWithShape="0">
                    <a:srgbClr val="000000">
                      <a:alpha val="70000"/>
                    </a:srgbClr>
                  </a:outerShdw>
                </a:effectLst>
                <a:uLnTx/>
                <a:uFillTx/>
                <a:latin typeface="Calibri" panose="020F0502020204030204"/>
                <a:ea typeface="+mn-ea"/>
                <a:cs typeface="Arial" charset="0"/>
              </a:rPr>
              <a:t>A</a:t>
            </a:r>
            <a:br>
              <a:rPr kumimoji="0" lang="en-US" sz="7500" b="0" i="0" u="none" strike="noStrike" kern="1200" cap="none" spc="0" normalizeH="0" baseline="0" noProof="0" dirty="0">
                <a:ln w="18415" cmpd="sng">
                  <a:solidFill>
                    <a:srgbClr val="FFFFFF"/>
                  </a:solidFill>
                  <a:prstDash val="solid"/>
                </a:ln>
                <a:solidFill>
                  <a:srgbClr val="C00000"/>
                </a:solidFill>
                <a:effectLst>
                  <a:outerShdw blurRad="63500" dir="3600000" algn="tl" rotWithShape="0">
                    <a:srgbClr val="000000">
                      <a:alpha val="70000"/>
                    </a:srgbClr>
                  </a:outerShdw>
                </a:effectLst>
                <a:uLnTx/>
                <a:uFillTx/>
                <a:latin typeface="Calibri" panose="020F0502020204030204"/>
                <a:ea typeface="+mn-ea"/>
                <a:cs typeface="Arial" charset="0"/>
              </a:rPr>
            </a:br>
            <a:r>
              <a:rPr kumimoji="0" lang="en-US" sz="7500" b="0" i="0" u="none" strike="noStrike" kern="1200" cap="none" spc="0" normalizeH="0" baseline="0" noProof="0" dirty="0">
                <a:ln w="18415" cmpd="sng">
                  <a:solidFill>
                    <a:srgbClr val="FFFFFF"/>
                  </a:solidFill>
                  <a:prstDash val="solid"/>
                </a:ln>
                <a:solidFill>
                  <a:srgbClr val="C00000"/>
                </a:solidFill>
                <a:effectLst>
                  <a:outerShdw blurRad="63500" dir="3600000" algn="tl" rotWithShape="0">
                    <a:srgbClr val="000000">
                      <a:alpha val="70000"/>
                    </a:srgbClr>
                  </a:outerShdw>
                </a:effectLst>
                <a:uLnTx/>
                <a:uFillTx/>
                <a:latin typeface="Calibri" panose="020F0502020204030204"/>
                <a:ea typeface="+mn-ea"/>
                <a:cs typeface="Arial" charset="0"/>
              </a:rPr>
              <a:t>S</a:t>
            </a:r>
            <a:br>
              <a:rPr kumimoji="0" lang="en-US" sz="7500" b="0" i="0" u="none" strike="noStrike" kern="1200" cap="none" spc="0" normalizeH="0" baseline="0" noProof="0" dirty="0">
                <a:ln w="18415" cmpd="sng">
                  <a:solidFill>
                    <a:srgbClr val="FFFFFF"/>
                  </a:solidFill>
                  <a:prstDash val="solid"/>
                </a:ln>
                <a:solidFill>
                  <a:srgbClr val="C00000"/>
                </a:solidFill>
                <a:effectLst>
                  <a:outerShdw blurRad="63500" dir="3600000" algn="tl" rotWithShape="0">
                    <a:srgbClr val="000000">
                      <a:alpha val="70000"/>
                    </a:srgbClr>
                  </a:outerShdw>
                </a:effectLst>
                <a:uLnTx/>
                <a:uFillTx/>
                <a:latin typeface="Calibri" panose="020F0502020204030204"/>
                <a:ea typeface="+mn-ea"/>
                <a:cs typeface="Arial" charset="0"/>
              </a:rPr>
            </a:br>
            <a:r>
              <a:rPr kumimoji="0" lang="en-US" sz="7500" b="0" i="0" u="none" strike="noStrike" kern="1200" cap="none" spc="0" normalizeH="0" baseline="0" noProof="0" dirty="0" err="1">
                <a:ln w="18415" cmpd="sng">
                  <a:solidFill>
                    <a:srgbClr val="FFFFFF"/>
                  </a:solidFill>
                  <a:prstDash val="solid"/>
                </a:ln>
                <a:solidFill>
                  <a:srgbClr val="C00000"/>
                </a:solidFill>
                <a:effectLst>
                  <a:outerShdw blurRad="63500" dir="3600000" algn="tl" rotWithShape="0">
                    <a:srgbClr val="000000">
                      <a:alpha val="70000"/>
                    </a:srgbClr>
                  </a:outerShdw>
                </a:effectLst>
                <a:uLnTx/>
                <a:uFillTx/>
                <a:latin typeface="Calibri" panose="020F0502020204030204"/>
                <a:ea typeface="+mn-ea"/>
                <a:cs typeface="Arial" charset="0"/>
              </a:rPr>
              <a:t>S</a:t>
            </a:r>
            <a:endParaRPr kumimoji="0" lang="en-US" sz="7500" b="0" i="0" u="none" strike="noStrike" kern="1200" cap="none" spc="0" normalizeH="0" baseline="0" noProof="0" dirty="0">
              <a:ln w="18415" cmpd="sng">
                <a:solidFill>
                  <a:srgbClr val="FFFFFF"/>
                </a:solidFill>
                <a:prstDash val="solid"/>
              </a:ln>
              <a:solidFill>
                <a:srgbClr val="C00000"/>
              </a:solidFill>
              <a:effectLst>
                <a:outerShdw blurRad="63500" dir="3600000" algn="tl" rotWithShape="0">
                  <a:srgbClr val="000000">
                    <a:alpha val="70000"/>
                  </a:srgbClr>
                </a:outerShdw>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3040455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98A0E-7F08-4B38-ACC7-1082A14BB9F5}"/>
              </a:ext>
            </a:extLst>
          </p:cNvPr>
          <p:cNvSpPr>
            <a:spLocks noGrp="1"/>
          </p:cNvSpPr>
          <p:nvPr>
            <p:ph type="title"/>
          </p:nvPr>
        </p:nvSpPr>
        <p:spPr/>
        <p:txBody>
          <a:bodyPr/>
          <a:lstStyle/>
          <a:p>
            <a:r>
              <a:rPr lang="en-US" b="1" dirty="0"/>
              <a:t>Using a Fire Extinguisher</a:t>
            </a:r>
          </a:p>
        </p:txBody>
      </p:sp>
      <p:pic>
        <p:nvPicPr>
          <p:cNvPr id="5" name="Content Placeholder 4" descr="A picture containing person&#10;&#10;Description automatically generated">
            <a:extLst>
              <a:ext uri="{FF2B5EF4-FFF2-40B4-BE49-F238E27FC236}">
                <a16:creationId xmlns:a16="http://schemas.microsoft.com/office/drawing/2014/main" id="{C5972808-5CDF-408E-86EE-BB345309DF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75800" y="1969498"/>
            <a:ext cx="6650205" cy="3740740"/>
          </a:xfrm>
        </p:spPr>
      </p:pic>
      <p:cxnSp>
        <p:nvCxnSpPr>
          <p:cNvPr id="7" name="Straight Connector 6">
            <a:extLst>
              <a:ext uri="{FF2B5EF4-FFF2-40B4-BE49-F238E27FC236}">
                <a16:creationId xmlns:a16="http://schemas.microsoft.com/office/drawing/2014/main" id="{3A2C4FF1-009D-419A-BBAB-7ED4E3289A44}"/>
              </a:ext>
            </a:extLst>
          </p:cNvPr>
          <p:cNvCxnSpPr>
            <a:cxnSpLocks/>
          </p:cNvCxnSpPr>
          <p:nvPr/>
        </p:nvCxnSpPr>
        <p:spPr>
          <a:xfrm>
            <a:off x="6300132" y="4488110"/>
            <a:ext cx="2902591" cy="1222128"/>
          </a:xfrm>
          <a:prstGeom prst="line">
            <a:avLst/>
          </a:prstGeom>
          <a:ln>
            <a:solidFill>
              <a:srgbClr val="FF0000"/>
            </a:solidFill>
            <a:headEnd type="arrow" w="med" len="med"/>
            <a:tailEnd type="arrow" w="med" len="med"/>
          </a:ln>
        </p:spPr>
        <p:style>
          <a:lnRef idx="3">
            <a:schemeClr val="accent1"/>
          </a:lnRef>
          <a:fillRef idx="0">
            <a:schemeClr val="accent1"/>
          </a:fillRef>
          <a:effectRef idx="2">
            <a:schemeClr val="accent1"/>
          </a:effectRef>
          <a:fontRef idx="minor">
            <a:schemeClr val="tx1"/>
          </a:fontRef>
        </p:style>
      </p:cxnSp>
      <p:sp>
        <p:nvSpPr>
          <p:cNvPr id="11" name="Rectangle 10">
            <a:extLst>
              <a:ext uri="{FF2B5EF4-FFF2-40B4-BE49-F238E27FC236}">
                <a16:creationId xmlns:a16="http://schemas.microsoft.com/office/drawing/2014/main" id="{5482267C-204A-45DD-96A8-F680AF3E2202}"/>
              </a:ext>
            </a:extLst>
          </p:cNvPr>
          <p:cNvSpPr/>
          <p:nvPr/>
        </p:nvSpPr>
        <p:spPr>
          <a:xfrm rot="1342159">
            <a:off x="6663733" y="4596616"/>
            <a:ext cx="2415339"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8 to 10 Feet</a:t>
            </a:r>
          </a:p>
        </p:txBody>
      </p:sp>
      <p:sp>
        <p:nvSpPr>
          <p:cNvPr id="12" name="TextBox 11">
            <a:extLst>
              <a:ext uri="{FF2B5EF4-FFF2-40B4-BE49-F238E27FC236}">
                <a16:creationId xmlns:a16="http://schemas.microsoft.com/office/drawing/2014/main" id="{8B7125FC-3FB4-4E72-B45E-ED76DF9C41F5}"/>
              </a:ext>
            </a:extLst>
          </p:cNvPr>
          <p:cNvSpPr txBox="1"/>
          <p:nvPr/>
        </p:nvSpPr>
        <p:spPr>
          <a:xfrm>
            <a:off x="696284" y="2046914"/>
            <a:ext cx="420288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When using an ABC dry chemical fire extinguisher stand between 8 and 10 feet away from the fire and sweep back and forth at the base of the fire.</a:t>
            </a:r>
          </a:p>
        </p:txBody>
      </p:sp>
      <p:sp>
        <p:nvSpPr>
          <p:cNvPr id="13" name="TextBox 12">
            <a:extLst>
              <a:ext uri="{FF2B5EF4-FFF2-40B4-BE49-F238E27FC236}">
                <a16:creationId xmlns:a16="http://schemas.microsoft.com/office/drawing/2014/main" id="{BF3977CA-DC82-4889-BF2E-51D6700F410B}"/>
              </a:ext>
            </a:extLst>
          </p:cNvPr>
          <p:cNvSpPr txBox="1"/>
          <p:nvPr/>
        </p:nvSpPr>
        <p:spPr>
          <a:xfrm>
            <a:off x="696285" y="3344848"/>
            <a:ext cx="420288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Remember when using an ABC dry chemical fire extinguisher, you only have approximately 1 second per pound of use.  </a:t>
            </a:r>
            <a:r>
              <a:rPr kumimoji="0" lang="en-US" sz="1800" b="1" i="1" u="none" strike="noStrike" kern="1200" cap="none" spc="0" normalizeH="0" baseline="0" noProof="0" dirty="0">
                <a:ln>
                  <a:noFill/>
                </a:ln>
                <a:solidFill>
                  <a:srgbClr val="FF0000"/>
                </a:solidFill>
                <a:effectLst/>
                <a:uLnTx/>
                <a:uFillTx/>
                <a:latin typeface="Calibri" panose="020F0502020204030204"/>
                <a:ea typeface="+mn-ea"/>
                <a:cs typeface="+mn-cs"/>
              </a:rPr>
              <a:t>A 10-pound fire extinguisher will only give you approximately 10 seconds of use.</a:t>
            </a:r>
          </a:p>
        </p:txBody>
      </p:sp>
      <p:sp>
        <p:nvSpPr>
          <p:cNvPr id="14" name="TextBox 13">
            <a:extLst>
              <a:ext uri="{FF2B5EF4-FFF2-40B4-BE49-F238E27FC236}">
                <a16:creationId xmlns:a16="http://schemas.microsoft.com/office/drawing/2014/main" id="{62145421-1935-449E-A75A-3F789A27B7CE}"/>
              </a:ext>
            </a:extLst>
          </p:cNvPr>
          <p:cNvSpPr txBox="1"/>
          <p:nvPr/>
        </p:nvSpPr>
        <p:spPr>
          <a:xfrm>
            <a:off x="696285" y="4919781"/>
            <a:ext cx="406097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After the fire goes out continue to use the fire extinguisher.  Don’t stop using the extinguisher just because you feel the fire is out.</a:t>
            </a:r>
          </a:p>
        </p:txBody>
      </p:sp>
    </p:spTree>
    <p:extLst>
      <p:ext uri="{BB962C8B-B14F-4D97-AF65-F5344CB8AC3E}">
        <p14:creationId xmlns:p14="http://schemas.microsoft.com/office/powerpoint/2010/main" val="43733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1C315-B4F1-4D9E-A3BA-7AF028ED8DBF}"/>
              </a:ext>
            </a:extLst>
          </p:cNvPr>
          <p:cNvSpPr>
            <a:spLocks noGrp="1"/>
          </p:cNvSpPr>
          <p:nvPr>
            <p:ph type="title"/>
          </p:nvPr>
        </p:nvSpPr>
        <p:spPr/>
        <p:txBody>
          <a:bodyPr/>
          <a:lstStyle/>
          <a:p>
            <a:r>
              <a:rPr lang="en-US" b="1" dirty="0"/>
              <a:t>Fire Preparedness </a:t>
            </a:r>
          </a:p>
        </p:txBody>
      </p:sp>
      <p:sp>
        <p:nvSpPr>
          <p:cNvPr id="3" name="Content Placeholder 2">
            <a:extLst>
              <a:ext uri="{FF2B5EF4-FFF2-40B4-BE49-F238E27FC236}">
                <a16:creationId xmlns:a16="http://schemas.microsoft.com/office/drawing/2014/main" id="{9CBAAE3A-F87F-41E5-8C07-E05DC1B3FEE3}"/>
              </a:ext>
            </a:extLst>
          </p:cNvPr>
          <p:cNvSpPr>
            <a:spLocks noGrp="1"/>
          </p:cNvSpPr>
          <p:nvPr>
            <p:ph idx="1"/>
          </p:nvPr>
        </p:nvSpPr>
        <p:spPr/>
        <p:txBody>
          <a:bodyPr>
            <a:normAutofit fontScale="92500" lnSpcReduction="10000"/>
          </a:bodyPr>
          <a:lstStyle/>
          <a:p>
            <a:pPr marL="0" indent="0" eaLnBrk="1" hangingPunct="1">
              <a:spcBef>
                <a:spcPts val="1200"/>
              </a:spcBef>
              <a:buFont typeface="Wingdings 2" panose="05020102010507070707" pitchFamily="18" charset="2"/>
              <a:buNone/>
              <a:defRPr/>
            </a:pPr>
            <a:r>
              <a:rPr lang="en-US" altLang="en-US" sz="2800" b="1" u="sng" dirty="0"/>
              <a:t>#1 Shuttle Car Operator</a:t>
            </a:r>
            <a:endParaRPr lang="en-US" altLang="en-US" sz="2800" b="1" dirty="0"/>
          </a:p>
          <a:p>
            <a:pPr marL="457200" indent="-457200" eaLnBrk="1" hangingPunct="1">
              <a:spcBef>
                <a:spcPts val="1200"/>
              </a:spcBef>
              <a:defRPr/>
            </a:pPr>
            <a:r>
              <a:rPr lang="en-US" altLang="en-US" sz="2800" dirty="0"/>
              <a:t>Go to the section telephone and notify the official in charge on the surface.  Remain at the telephone and maintain communications with surface personnel.</a:t>
            </a:r>
            <a:endParaRPr lang="en-US" altLang="en-US" sz="2800" u="sng" dirty="0"/>
          </a:p>
          <a:p>
            <a:pPr marL="0" indent="0" eaLnBrk="1" hangingPunct="1">
              <a:spcBef>
                <a:spcPts val="1200"/>
              </a:spcBef>
              <a:buFont typeface="Wingdings 2" panose="05020102010507070707" pitchFamily="18" charset="2"/>
              <a:buNone/>
              <a:defRPr/>
            </a:pPr>
            <a:r>
              <a:rPr lang="en-US" altLang="en-US" sz="2800" b="1" u="sng" dirty="0"/>
              <a:t>#2 Shuttle Car Operator</a:t>
            </a:r>
            <a:endParaRPr lang="en-US" altLang="en-US" sz="2800" b="1" dirty="0"/>
          </a:p>
          <a:p>
            <a:pPr marL="457200" indent="-457200" eaLnBrk="1" hangingPunct="1">
              <a:spcBef>
                <a:spcPts val="1200"/>
              </a:spcBef>
              <a:defRPr/>
            </a:pPr>
            <a:r>
              <a:rPr lang="en-US" altLang="en-US" sz="2800" dirty="0"/>
              <a:t>Obtain all available portable fire extinguishers from emergency sled, belt feeder, oil storage station, power center and other locations and take to the fire scene immediately.</a:t>
            </a:r>
          </a:p>
          <a:p>
            <a:pPr marL="0" indent="0" eaLnBrk="1" hangingPunct="1">
              <a:spcBef>
                <a:spcPts val="1200"/>
              </a:spcBef>
              <a:buFont typeface="Wingdings 2" panose="05020102010507070707" pitchFamily="18" charset="2"/>
              <a:buNone/>
              <a:defRPr/>
            </a:pPr>
            <a:r>
              <a:rPr lang="en-US" altLang="en-US" sz="2800" b="1" u="sng" dirty="0"/>
              <a:t>Scoop Operator/Utility Person</a:t>
            </a:r>
          </a:p>
          <a:p>
            <a:pPr marL="457200" indent="-457200" eaLnBrk="1" hangingPunct="1">
              <a:spcBef>
                <a:spcPts val="1200"/>
              </a:spcBef>
              <a:defRPr/>
            </a:pPr>
            <a:r>
              <a:rPr lang="en-US" altLang="en-US" sz="2800" dirty="0"/>
              <a:t>Obtain rock dust from the supply location and transport to the fire scene immediately.</a:t>
            </a:r>
            <a:endParaRPr lang="en-US" altLang="en-US" sz="2800" u="sng" dirty="0"/>
          </a:p>
          <a:p>
            <a:endParaRPr lang="en-US" dirty="0"/>
          </a:p>
        </p:txBody>
      </p:sp>
      <p:sp>
        <p:nvSpPr>
          <p:cNvPr id="4" name="TextBox 3">
            <a:extLst>
              <a:ext uri="{FF2B5EF4-FFF2-40B4-BE49-F238E27FC236}">
                <a16:creationId xmlns:a16="http://schemas.microsoft.com/office/drawing/2014/main" id="{BD6C20C4-AC50-4451-8262-65849E044296}"/>
              </a:ext>
            </a:extLst>
          </p:cNvPr>
          <p:cNvSpPr txBox="1"/>
          <p:nvPr/>
        </p:nvSpPr>
        <p:spPr>
          <a:xfrm>
            <a:off x="7116808" y="766296"/>
            <a:ext cx="18094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EXAMPLE </a:t>
            </a:r>
          </a:p>
        </p:txBody>
      </p:sp>
    </p:spTree>
    <p:extLst>
      <p:ext uri="{BB962C8B-B14F-4D97-AF65-F5344CB8AC3E}">
        <p14:creationId xmlns:p14="http://schemas.microsoft.com/office/powerpoint/2010/main" val="115158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1DA2BD-B1B6-43C7-8E6B-10F92690364E}"/>
              </a:ext>
            </a:extLst>
          </p:cNvPr>
          <p:cNvSpPr>
            <a:spLocks noGrp="1"/>
          </p:cNvSpPr>
          <p:nvPr>
            <p:ph type="title"/>
          </p:nvPr>
        </p:nvSpPr>
        <p:spPr/>
        <p:txBody>
          <a:bodyPr/>
          <a:lstStyle/>
          <a:p>
            <a:r>
              <a:rPr lang="en-US" sz="4800" b="1" dirty="0"/>
              <a:t>Using a Hand Line</a:t>
            </a:r>
            <a:r>
              <a:rPr lang="en-US" b="1" dirty="0"/>
              <a:t> </a:t>
            </a:r>
          </a:p>
        </p:txBody>
      </p:sp>
      <p:pic>
        <p:nvPicPr>
          <p:cNvPr id="12" name="Content Placeholder 11">
            <a:extLst>
              <a:ext uri="{FF2B5EF4-FFF2-40B4-BE49-F238E27FC236}">
                <a16:creationId xmlns:a16="http://schemas.microsoft.com/office/drawing/2014/main" id="{A26576E2-E2D7-4671-AAC2-F1D3E42725B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46274" y="1974984"/>
            <a:ext cx="6223506" cy="4073477"/>
          </a:xfrm>
        </p:spPr>
      </p:pic>
      <p:sp>
        <p:nvSpPr>
          <p:cNvPr id="6" name="TextBox 5">
            <a:extLst>
              <a:ext uri="{FF2B5EF4-FFF2-40B4-BE49-F238E27FC236}">
                <a16:creationId xmlns:a16="http://schemas.microsoft.com/office/drawing/2014/main" id="{4676DE8E-627F-43E8-9AB6-D94F1637846D}"/>
              </a:ext>
            </a:extLst>
          </p:cNvPr>
          <p:cNvSpPr txBox="1"/>
          <p:nvPr/>
        </p:nvSpPr>
        <p:spPr>
          <a:xfrm>
            <a:off x="222209" y="2977078"/>
            <a:ext cx="5217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When using a hand line, you should always have help! </a:t>
            </a:r>
          </a:p>
        </p:txBody>
      </p:sp>
      <p:sp>
        <p:nvSpPr>
          <p:cNvPr id="8" name="TextBox 7">
            <a:extLst>
              <a:ext uri="{FF2B5EF4-FFF2-40B4-BE49-F238E27FC236}">
                <a16:creationId xmlns:a16="http://schemas.microsoft.com/office/drawing/2014/main" id="{8271F2F0-E408-4B8F-8084-F0AE69775918}"/>
              </a:ext>
            </a:extLst>
          </p:cNvPr>
          <p:cNvSpPr txBox="1"/>
          <p:nvPr/>
        </p:nvSpPr>
        <p:spPr>
          <a:xfrm>
            <a:off x="222210" y="3441904"/>
            <a:ext cx="521795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You should keep an arm’s length of distance between the nozzleman and the backup person to ensure easier movements.</a:t>
            </a:r>
          </a:p>
        </p:txBody>
      </p:sp>
      <p:sp>
        <p:nvSpPr>
          <p:cNvPr id="9" name="TextBox 8">
            <a:extLst>
              <a:ext uri="{FF2B5EF4-FFF2-40B4-BE49-F238E27FC236}">
                <a16:creationId xmlns:a16="http://schemas.microsoft.com/office/drawing/2014/main" id="{EE05DB72-1BE7-4485-88D7-90307509CEE7}"/>
              </a:ext>
            </a:extLst>
          </p:cNvPr>
          <p:cNvSpPr txBox="1"/>
          <p:nvPr/>
        </p:nvSpPr>
        <p:spPr>
          <a:xfrm>
            <a:off x="222211" y="4463416"/>
            <a:ext cx="52179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You should both hold the hose at the same level and be on the same side of the hose.</a:t>
            </a:r>
          </a:p>
        </p:txBody>
      </p:sp>
      <p:sp>
        <p:nvSpPr>
          <p:cNvPr id="10" name="TextBox 9">
            <a:extLst>
              <a:ext uri="{FF2B5EF4-FFF2-40B4-BE49-F238E27FC236}">
                <a16:creationId xmlns:a16="http://schemas.microsoft.com/office/drawing/2014/main" id="{CDAF7E4C-53B6-47EB-8A11-5CA9A89A3861}"/>
              </a:ext>
            </a:extLst>
          </p:cNvPr>
          <p:cNvSpPr txBox="1"/>
          <p:nvPr/>
        </p:nvSpPr>
        <p:spPr>
          <a:xfrm>
            <a:off x="222212" y="5207929"/>
            <a:ext cx="521795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nozzleman should hold the nozzle at a full arm’s length out in front of him or her to ensure easier movements.</a:t>
            </a:r>
          </a:p>
        </p:txBody>
      </p:sp>
      <p:pic>
        <p:nvPicPr>
          <p:cNvPr id="11" name="Picture 10">
            <a:extLst>
              <a:ext uri="{FF2B5EF4-FFF2-40B4-BE49-F238E27FC236}">
                <a16:creationId xmlns:a16="http://schemas.microsoft.com/office/drawing/2014/main" id="{F9C753A5-1850-41EF-B438-9830BFDA5D4D}"/>
              </a:ext>
            </a:extLst>
          </p:cNvPr>
          <p:cNvPicPr>
            <a:picLocks noChangeAspect="1"/>
          </p:cNvPicPr>
          <p:nvPr/>
        </p:nvPicPr>
        <p:blipFill>
          <a:blip r:embed="rId3"/>
          <a:stretch>
            <a:fillRect/>
          </a:stretch>
        </p:blipFill>
        <p:spPr>
          <a:xfrm rot="18914219">
            <a:off x="8789099" y="2668093"/>
            <a:ext cx="859944" cy="929869"/>
          </a:xfrm>
          <a:prstGeom prst="rect">
            <a:avLst/>
          </a:prstGeom>
        </p:spPr>
      </p:pic>
      <p:pic>
        <p:nvPicPr>
          <p:cNvPr id="13" name="Picture 12">
            <a:extLst>
              <a:ext uri="{FF2B5EF4-FFF2-40B4-BE49-F238E27FC236}">
                <a16:creationId xmlns:a16="http://schemas.microsoft.com/office/drawing/2014/main" id="{CCE8D858-DC76-411C-B42A-B94089D80CE0}"/>
              </a:ext>
            </a:extLst>
          </p:cNvPr>
          <p:cNvPicPr>
            <a:picLocks noChangeAspect="1"/>
          </p:cNvPicPr>
          <p:nvPr/>
        </p:nvPicPr>
        <p:blipFill>
          <a:blip r:embed="rId4"/>
          <a:stretch>
            <a:fillRect/>
          </a:stretch>
        </p:blipFill>
        <p:spPr>
          <a:xfrm>
            <a:off x="7061175" y="3197633"/>
            <a:ext cx="1274174" cy="1265783"/>
          </a:xfrm>
          <a:prstGeom prst="rect">
            <a:avLst/>
          </a:prstGeom>
        </p:spPr>
      </p:pic>
      <p:sp>
        <p:nvSpPr>
          <p:cNvPr id="2" name="TextBox 1">
            <a:extLst>
              <a:ext uri="{FF2B5EF4-FFF2-40B4-BE49-F238E27FC236}">
                <a16:creationId xmlns:a16="http://schemas.microsoft.com/office/drawing/2014/main" id="{662CD1DC-B793-4312-A70D-A812499C135B}"/>
              </a:ext>
            </a:extLst>
          </p:cNvPr>
          <p:cNvSpPr txBox="1"/>
          <p:nvPr/>
        </p:nvSpPr>
        <p:spPr>
          <a:xfrm>
            <a:off x="222208" y="1678567"/>
            <a:ext cx="52179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fire tap should be flushed before the firehose is connected.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Before the nozzle is connected to the firehose the firehose should first be flushed. </a:t>
            </a:r>
          </a:p>
        </p:txBody>
      </p:sp>
    </p:spTree>
    <p:extLst>
      <p:ext uri="{BB962C8B-B14F-4D97-AF65-F5344CB8AC3E}">
        <p14:creationId xmlns:p14="http://schemas.microsoft.com/office/powerpoint/2010/main" val="27378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80">
                                          <p:stCondLst>
                                            <p:cond delay="0"/>
                                          </p:stCondLst>
                                        </p:cTn>
                                        <p:tgtEl>
                                          <p:spTgt spid="8"/>
                                        </p:tgtEl>
                                      </p:cBhvr>
                                    </p:animEffect>
                                    <p:anim calcmode="lin" valueType="num">
                                      <p:cBhvr>
                                        <p:cTn id="1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3" dur="26">
                                          <p:stCondLst>
                                            <p:cond delay="650"/>
                                          </p:stCondLst>
                                        </p:cTn>
                                        <p:tgtEl>
                                          <p:spTgt spid="8"/>
                                        </p:tgtEl>
                                      </p:cBhvr>
                                      <p:to x="100000" y="60000"/>
                                    </p:animScale>
                                    <p:animScale>
                                      <p:cBhvr>
                                        <p:cTn id="24" dur="166" decel="50000">
                                          <p:stCondLst>
                                            <p:cond delay="676"/>
                                          </p:stCondLst>
                                        </p:cTn>
                                        <p:tgtEl>
                                          <p:spTgt spid="8"/>
                                        </p:tgtEl>
                                      </p:cBhvr>
                                      <p:to x="100000" y="100000"/>
                                    </p:animScale>
                                    <p:animScale>
                                      <p:cBhvr>
                                        <p:cTn id="25" dur="26">
                                          <p:stCondLst>
                                            <p:cond delay="1312"/>
                                          </p:stCondLst>
                                        </p:cTn>
                                        <p:tgtEl>
                                          <p:spTgt spid="8"/>
                                        </p:tgtEl>
                                      </p:cBhvr>
                                      <p:to x="100000" y="80000"/>
                                    </p:animScale>
                                    <p:animScale>
                                      <p:cBhvr>
                                        <p:cTn id="26" dur="166" decel="50000">
                                          <p:stCondLst>
                                            <p:cond delay="1338"/>
                                          </p:stCondLst>
                                        </p:cTn>
                                        <p:tgtEl>
                                          <p:spTgt spid="8"/>
                                        </p:tgtEl>
                                      </p:cBhvr>
                                      <p:to x="100000" y="100000"/>
                                    </p:animScale>
                                    <p:animScale>
                                      <p:cBhvr>
                                        <p:cTn id="27" dur="26">
                                          <p:stCondLst>
                                            <p:cond delay="1642"/>
                                          </p:stCondLst>
                                        </p:cTn>
                                        <p:tgtEl>
                                          <p:spTgt spid="8"/>
                                        </p:tgtEl>
                                      </p:cBhvr>
                                      <p:to x="100000" y="90000"/>
                                    </p:animScale>
                                    <p:animScale>
                                      <p:cBhvr>
                                        <p:cTn id="28" dur="166" decel="50000">
                                          <p:stCondLst>
                                            <p:cond delay="1668"/>
                                          </p:stCondLst>
                                        </p:cTn>
                                        <p:tgtEl>
                                          <p:spTgt spid="8"/>
                                        </p:tgtEl>
                                      </p:cBhvr>
                                      <p:to x="100000" y="100000"/>
                                    </p:animScale>
                                    <p:animScale>
                                      <p:cBhvr>
                                        <p:cTn id="29" dur="26">
                                          <p:stCondLst>
                                            <p:cond delay="1808"/>
                                          </p:stCondLst>
                                        </p:cTn>
                                        <p:tgtEl>
                                          <p:spTgt spid="8"/>
                                        </p:tgtEl>
                                      </p:cBhvr>
                                      <p:to x="100000" y="95000"/>
                                    </p:animScale>
                                    <p:animScale>
                                      <p:cBhvr>
                                        <p:cTn id="30" dur="166" decel="50000">
                                          <p:stCondLst>
                                            <p:cond delay="1834"/>
                                          </p:stCondLst>
                                        </p:cTn>
                                        <p:tgtEl>
                                          <p:spTgt spid="8"/>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80">
                                          <p:stCondLst>
                                            <p:cond delay="0"/>
                                          </p:stCondLst>
                                        </p:cTn>
                                        <p:tgtEl>
                                          <p:spTgt spid="11"/>
                                        </p:tgtEl>
                                      </p:cBhvr>
                                    </p:animEffect>
                                    <p:anim calcmode="lin" valueType="num">
                                      <p:cBhvr>
                                        <p:cTn id="3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9" dur="26">
                                          <p:stCondLst>
                                            <p:cond delay="650"/>
                                          </p:stCondLst>
                                        </p:cTn>
                                        <p:tgtEl>
                                          <p:spTgt spid="11"/>
                                        </p:tgtEl>
                                      </p:cBhvr>
                                      <p:to x="100000" y="60000"/>
                                    </p:animScale>
                                    <p:animScale>
                                      <p:cBhvr>
                                        <p:cTn id="40" dur="166" decel="50000">
                                          <p:stCondLst>
                                            <p:cond delay="676"/>
                                          </p:stCondLst>
                                        </p:cTn>
                                        <p:tgtEl>
                                          <p:spTgt spid="11"/>
                                        </p:tgtEl>
                                      </p:cBhvr>
                                      <p:to x="100000" y="100000"/>
                                    </p:animScale>
                                    <p:animScale>
                                      <p:cBhvr>
                                        <p:cTn id="41" dur="26">
                                          <p:stCondLst>
                                            <p:cond delay="1312"/>
                                          </p:stCondLst>
                                        </p:cTn>
                                        <p:tgtEl>
                                          <p:spTgt spid="11"/>
                                        </p:tgtEl>
                                      </p:cBhvr>
                                      <p:to x="100000" y="80000"/>
                                    </p:animScale>
                                    <p:animScale>
                                      <p:cBhvr>
                                        <p:cTn id="42" dur="166" decel="50000">
                                          <p:stCondLst>
                                            <p:cond delay="1338"/>
                                          </p:stCondLst>
                                        </p:cTn>
                                        <p:tgtEl>
                                          <p:spTgt spid="11"/>
                                        </p:tgtEl>
                                      </p:cBhvr>
                                      <p:to x="100000" y="100000"/>
                                    </p:animScale>
                                    <p:animScale>
                                      <p:cBhvr>
                                        <p:cTn id="43" dur="26">
                                          <p:stCondLst>
                                            <p:cond delay="1642"/>
                                          </p:stCondLst>
                                        </p:cTn>
                                        <p:tgtEl>
                                          <p:spTgt spid="11"/>
                                        </p:tgtEl>
                                      </p:cBhvr>
                                      <p:to x="100000" y="90000"/>
                                    </p:animScale>
                                    <p:animScale>
                                      <p:cBhvr>
                                        <p:cTn id="44" dur="166" decel="50000">
                                          <p:stCondLst>
                                            <p:cond delay="1668"/>
                                          </p:stCondLst>
                                        </p:cTn>
                                        <p:tgtEl>
                                          <p:spTgt spid="11"/>
                                        </p:tgtEl>
                                      </p:cBhvr>
                                      <p:to x="100000" y="100000"/>
                                    </p:animScale>
                                    <p:animScale>
                                      <p:cBhvr>
                                        <p:cTn id="45" dur="26">
                                          <p:stCondLst>
                                            <p:cond delay="1808"/>
                                          </p:stCondLst>
                                        </p:cTn>
                                        <p:tgtEl>
                                          <p:spTgt spid="11"/>
                                        </p:tgtEl>
                                      </p:cBhvr>
                                      <p:to x="100000" y="95000"/>
                                    </p:animScale>
                                    <p:animScale>
                                      <p:cBhvr>
                                        <p:cTn id="46" dur="166" decel="50000">
                                          <p:stCondLst>
                                            <p:cond delay="1834"/>
                                          </p:stCondLst>
                                        </p:cTn>
                                        <p:tgtEl>
                                          <p:spTgt spid="11"/>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down)">
                                      <p:cBhvr>
                                        <p:cTn id="56" dur="580">
                                          <p:stCondLst>
                                            <p:cond delay="0"/>
                                          </p:stCondLst>
                                        </p:cTn>
                                        <p:tgtEl>
                                          <p:spTgt spid="10"/>
                                        </p:tgtEl>
                                      </p:cBhvr>
                                    </p:animEffect>
                                    <p:anim calcmode="lin" valueType="num">
                                      <p:cBhvr>
                                        <p:cTn id="5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2" dur="26">
                                          <p:stCondLst>
                                            <p:cond delay="650"/>
                                          </p:stCondLst>
                                        </p:cTn>
                                        <p:tgtEl>
                                          <p:spTgt spid="10"/>
                                        </p:tgtEl>
                                      </p:cBhvr>
                                      <p:to x="100000" y="60000"/>
                                    </p:animScale>
                                    <p:animScale>
                                      <p:cBhvr>
                                        <p:cTn id="63" dur="166" decel="50000">
                                          <p:stCondLst>
                                            <p:cond delay="676"/>
                                          </p:stCondLst>
                                        </p:cTn>
                                        <p:tgtEl>
                                          <p:spTgt spid="10"/>
                                        </p:tgtEl>
                                      </p:cBhvr>
                                      <p:to x="100000" y="100000"/>
                                    </p:animScale>
                                    <p:animScale>
                                      <p:cBhvr>
                                        <p:cTn id="64" dur="26">
                                          <p:stCondLst>
                                            <p:cond delay="1312"/>
                                          </p:stCondLst>
                                        </p:cTn>
                                        <p:tgtEl>
                                          <p:spTgt spid="10"/>
                                        </p:tgtEl>
                                      </p:cBhvr>
                                      <p:to x="100000" y="80000"/>
                                    </p:animScale>
                                    <p:animScale>
                                      <p:cBhvr>
                                        <p:cTn id="65" dur="166" decel="50000">
                                          <p:stCondLst>
                                            <p:cond delay="1338"/>
                                          </p:stCondLst>
                                        </p:cTn>
                                        <p:tgtEl>
                                          <p:spTgt spid="10"/>
                                        </p:tgtEl>
                                      </p:cBhvr>
                                      <p:to x="100000" y="100000"/>
                                    </p:animScale>
                                    <p:animScale>
                                      <p:cBhvr>
                                        <p:cTn id="66" dur="26">
                                          <p:stCondLst>
                                            <p:cond delay="1642"/>
                                          </p:stCondLst>
                                        </p:cTn>
                                        <p:tgtEl>
                                          <p:spTgt spid="10"/>
                                        </p:tgtEl>
                                      </p:cBhvr>
                                      <p:to x="100000" y="90000"/>
                                    </p:animScale>
                                    <p:animScale>
                                      <p:cBhvr>
                                        <p:cTn id="67" dur="166" decel="50000">
                                          <p:stCondLst>
                                            <p:cond delay="1668"/>
                                          </p:stCondLst>
                                        </p:cTn>
                                        <p:tgtEl>
                                          <p:spTgt spid="10"/>
                                        </p:tgtEl>
                                      </p:cBhvr>
                                      <p:to x="100000" y="100000"/>
                                    </p:animScale>
                                    <p:animScale>
                                      <p:cBhvr>
                                        <p:cTn id="68" dur="26">
                                          <p:stCondLst>
                                            <p:cond delay="1808"/>
                                          </p:stCondLst>
                                        </p:cTn>
                                        <p:tgtEl>
                                          <p:spTgt spid="10"/>
                                        </p:tgtEl>
                                      </p:cBhvr>
                                      <p:to x="100000" y="95000"/>
                                    </p:animScale>
                                    <p:animScale>
                                      <p:cBhvr>
                                        <p:cTn id="69" dur="166" decel="50000">
                                          <p:stCondLst>
                                            <p:cond delay="1834"/>
                                          </p:stCondLst>
                                        </p:cTn>
                                        <p:tgtEl>
                                          <p:spTgt spid="10"/>
                                        </p:tgtEl>
                                      </p:cBhvr>
                                      <p:to x="100000" y="100000"/>
                                    </p:animScale>
                                  </p:childTnLst>
                                </p:cTn>
                              </p:par>
                              <p:par>
                                <p:cTn id="70" presetID="26" presetClass="entr" presetSubtype="0"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down)">
                                      <p:cBhvr>
                                        <p:cTn id="72" dur="580">
                                          <p:stCondLst>
                                            <p:cond delay="0"/>
                                          </p:stCondLst>
                                        </p:cTn>
                                        <p:tgtEl>
                                          <p:spTgt spid="13"/>
                                        </p:tgtEl>
                                      </p:cBhvr>
                                    </p:animEffect>
                                    <p:anim calcmode="lin" valueType="num">
                                      <p:cBhvr>
                                        <p:cTn id="7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78" dur="26">
                                          <p:stCondLst>
                                            <p:cond delay="650"/>
                                          </p:stCondLst>
                                        </p:cTn>
                                        <p:tgtEl>
                                          <p:spTgt spid="13"/>
                                        </p:tgtEl>
                                      </p:cBhvr>
                                      <p:to x="100000" y="60000"/>
                                    </p:animScale>
                                    <p:animScale>
                                      <p:cBhvr>
                                        <p:cTn id="79" dur="166" decel="50000">
                                          <p:stCondLst>
                                            <p:cond delay="676"/>
                                          </p:stCondLst>
                                        </p:cTn>
                                        <p:tgtEl>
                                          <p:spTgt spid="13"/>
                                        </p:tgtEl>
                                      </p:cBhvr>
                                      <p:to x="100000" y="100000"/>
                                    </p:animScale>
                                    <p:animScale>
                                      <p:cBhvr>
                                        <p:cTn id="80" dur="26">
                                          <p:stCondLst>
                                            <p:cond delay="1312"/>
                                          </p:stCondLst>
                                        </p:cTn>
                                        <p:tgtEl>
                                          <p:spTgt spid="13"/>
                                        </p:tgtEl>
                                      </p:cBhvr>
                                      <p:to x="100000" y="80000"/>
                                    </p:animScale>
                                    <p:animScale>
                                      <p:cBhvr>
                                        <p:cTn id="81" dur="166" decel="50000">
                                          <p:stCondLst>
                                            <p:cond delay="1338"/>
                                          </p:stCondLst>
                                        </p:cTn>
                                        <p:tgtEl>
                                          <p:spTgt spid="13"/>
                                        </p:tgtEl>
                                      </p:cBhvr>
                                      <p:to x="100000" y="100000"/>
                                    </p:animScale>
                                    <p:animScale>
                                      <p:cBhvr>
                                        <p:cTn id="82" dur="26">
                                          <p:stCondLst>
                                            <p:cond delay="1642"/>
                                          </p:stCondLst>
                                        </p:cTn>
                                        <p:tgtEl>
                                          <p:spTgt spid="13"/>
                                        </p:tgtEl>
                                      </p:cBhvr>
                                      <p:to x="100000" y="90000"/>
                                    </p:animScale>
                                    <p:animScale>
                                      <p:cBhvr>
                                        <p:cTn id="83" dur="166" decel="50000">
                                          <p:stCondLst>
                                            <p:cond delay="1668"/>
                                          </p:stCondLst>
                                        </p:cTn>
                                        <p:tgtEl>
                                          <p:spTgt spid="13"/>
                                        </p:tgtEl>
                                      </p:cBhvr>
                                      <p:to x="100000" y="100000"/>
                                    </p:animScale>
                                    <p:animScale>
                                      <p:cBhvr>
                                        <p:cTn id="84" dur="26">
                                          <p:stCondLst>
                                            <p:cond delay="1808"/>
                                          </p:stCondLst>
                                        </p:cTn>
                                        <p:tgtEl>
                                          <p:spTgt spid="13"/>
                                        </p:tgtEl>
                                      </p:cBhvr>
                                      <p:to x="100000" y="95000"/>
                                    </p:animScale>
                                    <p:animScale>
                                      <p:cBhvr>
                                        <p:cTn id="8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2"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66653-D626-427D-8515-775530A0EFCF}"/>
              </a:ext>
            </a:extLst>
          </p:cNvPr>
          <p:cNvSpPr>
            <a:spLocks noGrp="1"/>
          </p:cNvSpPr>
          <p:nvPr>
            <p:ph type="title"/>
          </p:nvPr>
        </p:nvSpPr>
        <p:spPr>
          <a:xfrm>
            <a:off x="839788" y="365125"/>
            <a:ext cx="5530532" cy="1325563"/>
          </a:xfrm>
        </p:spPr>
        <p:txBody>
          <a:bodyPr>
            <a:normAutofit/>
          </a:bodyPr>
          <a:lstStyle/>
          <a:p>
            <a:r>
              <a:rPr lang="en-US" sz="5400" b="1" dirty="0"/>
              <a:t>Using a Hand Line</a:t>
            </a:r>
          </a:p>
        </p:txBody>
      </p:sp>
      <p:pic>
        <p:nvPicPr>
          <p:cNvPr id="7" name="Content Placeholder 13">
            <a:extLst>
              <a:ext uri="{FF2B5EF4-FFF2-40B4-BE49-F238E27FC236}">
                <a16:creationId xmlns:a16="http://schemas.microsoft.com/office/drawing/2014/main" id="{4CA74D46-EE10-4B24-8A9C-F05261AE7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0936" y="4156994"/>
            <a:ext cx="3407362" cy="2230224"/>
          </a:xfrm>
          <a:prstGeom prst="rect">
            <a:avLst/>
          </a:prstGeom>
        </p:spPr>
      </p:pic>
      <p:sp>
        <p:nvSpPr>
          <p:cNvPr id="16" name="TextBox 15">
            <a:extLst>
              <a:ext uri="{FF2B5EF4-FFF2-40B4-BE49-F238E27FC236}">
                <a16:creationId xmlns:a16="http://schemas.microsoft.com/office/drawing/2014/main" id="{4527DC00-D3EE-422B-934A-27D28EBD4AFC}"/>
              </a:ext>
            </a:extLst>
          </p:cNvPr>
          <p:cNvSpPr txBox="1"/>
          <p:nvPr/>
        </p:nvSpPr>
        <p:spPr>
          <a:xfrm>
            <a:off x="268448" y="4522968"/>
            <a:ext cx="650985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Adjust the fog pattern to where the water pattern is slightly wider than the fire.</a:t>
            </a:r>
          </a:p>
        </p:txBody>
      </p:sp>
      <p:sp>
        <p:nvSpPr>
          <p:cNvPr id="17" name="TextBox 16">
            <a:extLst>
              <a:ext uri="{FF2B5EF4-FFF2-40B4-BE49-F238E27FC236}">
                <a16:creationId xmlns:a16="http://schemas.microsoft.com/office/drawing/2014/main" id="{F9D6A029-73A4-4507-B94D-CDC06B5198A7}"/>
              </a:ext>
            </a:extLst>
          </p:cNvPr>
          <p:cNvSpPr txBox="1"/>
          <p:nvPr/>
        </p:nvSpPr>
        <p:spPr>
          <a:xfrm>
            <a:off x="268448" y="1850276"/>
            <a:ext cx="5033394"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When using a hand line stand approximately 15ft to 20ft (or as safely as possible) away from the fire.</a:t>
            </a:r>
          </a:p>
        </p:txBody>
      </p:sp>
      <p:pic>
        <p:nvPicPr>
          <p:cNvPr id="4" name="Picture 3" descr="A picture containing outdoor, person&#10;&#10;Description automatically generated">
            <a:extLst>
              <a:ext uri="{FF2B5EF4-FFF2-40B4-BE49-F238E27FC236}">
                <a16:creationId xmlns:a16="http://schemas.microsoft.com/office/drawing/2014/main" id="{7856C65D-9320-411E-BA59-915DEC88A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9252" y="1737830"/>
            <a:ext cx="4667644" cy="2625550"/>
          </a:xfrm>
          <a:prstGeom prst="rect">
            <a:avLst/>
          </a:prstGeom>
        </p:spPr>
      </p:pic>
    </p:spTree>
    <p:extLst>
      <p:ext uri="{BB962C8B-B14F-4D97-AF65-F5344CB8AC3E}">
        <p14:creationId xmlns:p14="http://schemas.microsoft.com/office/powerpoint/2010/main" val="357854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E0C7-D03C-454B-9949-32B0CFB9E903}"/>
              </a:ext>
            </a:extLst>
          </p:cNvPr>
          <p:cNvSpPr>
            <a:spLocks noGrp="1"/>
          </p:cNvSpPr>
          <p:nvPr>
            <p:ph type="title"/>
          </p:nvPr>
        </p:nvSpPr>
        <p:spPr/>
        <p:txBody>
          <a:bodyPr/>
          <a:lstStyle/>
          <a:p>
            <a:r>
              <a:rPr lang="en-US" b="1" dirty="0"/>
              <a:t>Using a Hand Line</a:t>
            </a:r>
          </a:p>
        </p:txBody>
      </p:sp>
      <p:pic>
        <p:nvPicPr>
          <p:cNvPr id="8" name="Picture 7" descr="A picture containing ground, person&#10;&#10;Description automatically generated">
            <a:extLst>
              <a:ext uri="{FF2B5EF4-FFF2-40B4-BE49-F238E27FC236}">
                <a16:creationId xmlns:a16="http://schemas.microsoft.com/office/drawing/2014/main" id="{A978ED8F-CD2D-456D-A6D0-C803E8ECC8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690688"/>
            <a:ext cx="3575051" cy="2681288"/>
          </a:xfrm>
          <a:prstGeom prst="rect">
            <a:avLst/>
          </a:prstGeom>
        </p:spPr>
      </p:pic>
      <p:pic>
        <p:nvPicPr>
          <p:cNvPr id="4" name="Picture 3" descr="A firefighter holding a hose&#10;&#10;Description automatically generated with medium confidence">
            <a:extLst>
              <a:ext uri="{FF2B5EF4-FFF2-40B4-BE49-F238E27FC236}">
                <a16:creationId xmlns:a16="http://schemas.microsoft.com/office/drawing/2014/main" id="{D1CD3815-7B01-4AA2-83C0-206919DE8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3368" y="3894931"/>
            <a:ext cx="4021932" cy="2681288"/>
          </a:xfrm>
          <a:prstGeom prst="rect">
            <a:avLst/>
          </a:prstGeom>
        </p:spPr>
      </p:pic>
      <p:sp>
        <p:nvSpPr>
          <p:cNvPr id="5" name="TextBox 4">
            <a:extLst>
              <a:ext uri="{FF2B5EF4-FFF2-40B4-BE49-F238E27FC236}">
                <a16:creationId xmlns:a16="http://schemas.microsoft.com/office/drawing/2014/main" id="{83D6EBF9-EA3B-4C78-9BF1-27FFB9829D7C}"/>
              </a:ext>
            </a:extLst>
          </p:cNvPr>
          <p:cNvSpPr txBox="1"/>
          <p:nvPr/>
        </p:nvSpPr>
        <p:spPr>
          <a:xfrm>
            <a:off x="306388" y="1992124"/>
            <a:ext cx="558958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straight stream pattern can cause the fire to spread and allow the heat and flame to wrap around  and burn the individual. </a:t>
            </a:r>
          </a:p>
        </p:txBody>
      </p:sp>
      <p:sp>
        <p:nvSpPr>
          <p:cNvPr id="6" name="TextBox 5">
            <a:extLst>
              <a:ext uri="{FF2B5EF4-FFF2-40B4-BE49-F238E27FC236}">
                <a16:creationId xmlns:a16="http://schemas.microsoft.com/office/drawing/2014/main" id="{B4F1235B-672D-429F-955C-EEEB6D18EDC4}"/>
              </a:ext>
            </a:extLst>
          </p:cNvPr>
          <p:cNvSpPr txBox="1"/>
          <p:nvPr/>
        </p:nvSpPr>
        <p:spPr>
          <a:xfrm>
            <a:off x="306388" y="4233267"/>
            <a:ext cx="5056187"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full fog pattern is used to protect the individual but is not the most effective to extinguish the fire.</a:t>
            </a:r>
          </a:p>
        </p:txBody>
      </p:sp>
    </p:spTree>
    <p:extLst>
      <p:ext uri="{BB962C8B-B14F-4D97-AF65-F5344CB8AC3E}">
        <p14:creationId xmlns:p14="http://schemas.microsoft.com/office/powerpoint/2010/main" val="149185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53AD6-3401-4F52-AE81-5B6111BFFD3D}"/>
              </a:ext>
            </a:extLst>
          </p:cNvPr>
          <p:cNvSpPr>
            <a:spLocks noGrp="1"/>
          </p:cNvSpPr>
          <p:nvPr>
            <p:ph type="title"/>
          </p:nvPr>
        </p:nvSpPr>
        <p:spPr/>
        <p:txBody>
          <a:bodyPr/>
          <a:lstStyle/>
          <a:p>
            <a:r>
              <a:rPr lang="en-US" b="1" dirty="0"/>
              <a:t>Using a Hand Line With a Foam Inductor</a:t>
            </a:r>
          </a:p>
        </p:txBody>
      </p:sp>
      <p:pic>
        <p:nvPicPr>
          <p:cNvPr id="8" name="Picture 7" descr="A child riding a bicycle in the snow&#10;&#10;Description automatically generated with low confidence">
            <a:extLst>
              <a:ext uri="{FF2B5EF4-FFF2-40B4-BE49-F238E27FC236}">
                <a16:creationId xmlns:a16="http://schemas.microsoft.com/office/drawing/2014/main" id="{ACBBF16D-3C5D-4119-BE94-12E2743E2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1100" y="2105025"/>
            <a:ext cx="7078133" cy="3981450"/>
          </a:xfrm>
          <a:prstGeom prst="rect">
            <a:avLst/>
          </a:prstGeom>
        </p:spPr>
      </p:pic>
      <p:sp>
        <p:nvSpPr>
          <p:cNvPr id="9" name="TextBox 8">
            <a:extLst>
              <a:ext uri="{FF2B5EF4-FFF2-40B4-BE49-F238E27FC236}">
                <a16:creationId xmlns:a16="http://schemas.microsoft.com/office/drawing/2014/main" id="{69564278-FB34-4B13-83A2-F98522B05719}"/>
              </a:ext>
            </a:extLst>
          </p:cNvPr>
          <p:cNvSpPr txBox="1"/>
          <p:nvPr/>
        </p:nvSpPr>
        <p:spPr>
          <a:xfrm>
            <a:off x="466726" y="2371725"/>
            <a:ext cx="411480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When using a foam inductor, you should always follow the manufacture recommendations!</a:t>
            </a:r>
          </a:p>
        </p:txBody>
      </p:sp>
    </p:spTree>
    <p:extLst>
      <p:ext uri="{BB962C8B-B14F-4D97-AF65-F5344CB8AC3E}">
        <p14:creationId xmlns:p14="http://schemas.microsoft.com/office/powerpoint/2010/main" val="13524937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B3776-DE4B-4F79-B81F-EBC8498AEAF8}"/>
              </a:ext>
            </a:extLst>
          </p:cNvPr>
          <p:cNvSpPr>
            <a:spLocks noGrp="1"/>
          </p:cNvSpPr>
          <p:nvPr>
            <p:ph type="title"/>
          </p:nvPr>
        </p:nvSpPr>
        <p:spPr/>
        <p:txBody>
          <a:bodyPr/>
          <a:lstStyle/>
          <a:p>
            <a:r>
              <a:rPr lang="en-US" b="1" dirty="0"/>
              <a:t>Hand Line Foam Inductor </a:t>
            </a:r>
          </a:p>
        </p:txBody>
      </p:sp>
      <p:sp>
        <p:nvSpPr>
          <p:cNvPr id="3" name="Text Placeholder 2">
            <a:extLst>
              <a:ext uri="{FF2B5EF4-FFF2-40B4-BE49-F238E27FC236}">
                <a16:creationId xmlns:a16="http://schemas.microsoft.com/office/drawing/2014/main" id="{6E79F05F-7C0A-4B06-A4A9-CFC5AAEE2003}"/>
              </a:ext>
            </a:extLst>
          </p:cNvPr>
          <p:cNvSpPr>
            <a:spLocks noGrp="1"/>
          </p:cNvSpPr>
          <p:nvPr>
            <p:ph type="body" idx="1"/>
          </p:nvPr>
        </p:nvSpPr>
        <p:spPr/>
        <p:txBody>
          <a:bodyPr/>
          <a:lstStyle/>
          <a:p>
            <a:r>
              <a:rPr lang="en-US" dirty="0"/>
              <a:t>Flow Regulator </a:t>
            </a:r>
          </a:p>
        </p:txBody>
      </p:sp>
      <p:pic>
        <p:nvPicPr>
          <p:cNvPr id="8" name="Content Placeholder 7" descr="A close-up of a drill&#10;&#10;Description automatically generated with low confidence">
            <a:extLst>
              <a:ext uri="{FF2B5EF4-FFF2-40B4-BE49-F238E27FC236}">
                <a16:creationId xmlns:a16="http://schemas.microsoft.com/office/drawing/2014/main" id="{25ED2E89-8FC3-4DBB-8FE7-FB4614B1BD2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62289" y="2505075"/>
            <a:ext cx="4552687" cy="2671762"/>
          </a:xfrm>
        </p:spPr>
      </p:pic>
      <p:sp>
        <p:nvSpPr>
          <p:cNvPr id="5" name="Text Placeholder 4">
            <a:extLst>
              <a:ext uri="{FF2B5EF4-FFF2-40B4-BE49-F238E27FC236}">
                <a16:creationId xmlns:a16="http://schemas.microsoft.com/office/drawing/2014/main" id="{2EEA9353-5A9E-419C-BB5E-DF7FEDCC0BC3}"/>
              </a:ext>
            </a:extLst>
          </p:cNvPr>
          <p:cNvSpPr>
            <a:spLocks noGrp="1"/>
          </p:cNvSpPr>
          <p:nvPr>
            <p:ph type="body" sz="quarter" idx="3"/>
          </p:nvPr>
        </p:nvSpPr>
        <p:spPr>
          <a:xfrm>
            <a:off x="6581777" y="1626394"/>
            <a:ext cx="5183188" cy="823912"/>
          </a:xfrm>
        </p:spPr>
        <p:txBody>
          <a:bodyPr/>
          <a:lstStyle/>
          <a:p>
            <a:r>
              <a:rPr lang="en-US" dirty="0"/>
              <a:t>Nozzle Types </a:t>
            </a:r>
          </a:p>
        </p:txBody>
      </p:sp>
      <p:pic>
        <p:nvPicPr>
          <p:cNvPr id="10" name="Content Placeholder 9" descr="A picture containing indoor&#10;&#10;Description automatically generated">
            <a:extLst>
              <a:ext uri="{FF2B5EF4-FFF2-40B4-BE49-F238E27FC236}">
                <a16:creationId xmlns:a16="http://schemas.microsoft.com/office/drawing/2014/main" id="{7574A8E8-5174-4F14-ADCE-6F3C4DA5B519}"/>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rot="5400000">
            <a:off x="7617486" y="1564616"/>
            <a:ext cx="2671763" cy="4552686"/>
          </a:xfrm>
        </p:spPr>
      </p:pic>
      <p:sp>
        <p:nvSpPr>
          <p:cNvPr id="4" name="TextBox 3">
            <a:extLst>
              <a:ext uri="{FF2B5EF4-FFF2-40B4-BE49-F238E27FC236}">
                <a16:creationId xmlns:a16="http://schemas.microsoft.com/office/drawing/2014/main" id="{669E6D15-9E77-41A9-BBB5-3668DD2C3BDB}"/>
              </a:ext>
            </a:extLst>
          </p:cNvPr>
          <p:cNvSpPr txBox="1"/>
          <p:nvPr/>
        </p:nvSpPr>
        <p:spPr>
          <a:xfrm>
            <a:off x="886626" y="5188684"/>
            <a:ext cx="455268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Rated Flow 12 GPM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Minimum operating condition 7 GPM (40 psi)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Max Operating condition 27 GPM (500 psi)</a:t>
            </a:r>
          </a:p>
        </p:txBody>
      </p:sp>
      <p:sp>
        <p:nvSpPr>
          <p:cNvPr id="6" name="TextBox 5">
            <a:extLst>
              <a:ext uri="{FF2B5EF4-FFF2-40B4-BE49-F238E27FC236}">
                <a16:creationId xmlns:a16="http://schemas.microsoft.com/office/drawing/2014/main" id="{9AEF7985-1D8A-481A-96C8-1E64C00D3D59}"/>
              </a:ext>
            </a:extLst>
          </p:cNvPr>
          <p:cNvSpPr txBox="1"/>
          <p:nvPr/>
        </p:nvSpPr>
        <p:spPr>
          <a:xfrm>
            <a:off x="6677024" y="5267325"/>
            <a:ext cx="455268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C8310C6-2ECC-4917-97A6-B094972D2614}"/>
              </a:ext>
            </a:extLst>
          </p:cNvPr>
          <p:cNvSpPr txBox="1"/>
          <p:nvPr/>
        </p:nvSpPr>
        <p:spPr>
          <a:xfrm>
            <a:off x="8040611" y="5357809"/>
            <a:ext cx="160421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Medium Expansion Nozzle</a:t>
            </a:r>
          </a:p>
        </p:txBody>
      </p:sp>
      <p:cxnSp>
        <p:nvCxnSpPr>
          <p:cNvPr id="11" name="Straight Arrow Connector 10">
            <a:extLst>
              <a:ext uri="{FF2B5EF4-FFF2-40B4-BE49-F238E27FC236}">
                <a16:creationId xmlns:a16="http://schemas.microsoft.com/office/drawing/2014/main" id="{C9CBD23B-23F2-4295-A6A2-3536DF16D382}"/>
              </a:ext>
            </a:extLst>
          </p:cNvPr>
          <p:cNvCxnSpPr/>
          <p:nvPr/>
        </p:nvCxnSpPr>
        <p:spPr>
          <a:xfrm flipV="1">
            <a:off x="8694821" y="4724400"/>
            <a:ext cx="0" cy="7239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A27A420-6EB5-41E6-A2F8-D728807D2E3A}"/>
              </a:ext>
            </a:extLst>
          </p:cNvPr>
          <p:cNvSpPr txBox="1"/>
          <p:nvPr/>
        </p:nvSpPr>
        <p:spPr>
          <a:xfrm>
            <a:off x="5514977" y="4331368"/>
            <a:ext cx="1066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Straight Stream Nozzle</a:t>
            </a:r>
          </a:p>
        </p:txBody>
      </p:sp>
      <p:cxnSp>
        <p:nvCxnSpPr>
          <p:cNvPr id="14" name="Straight Arrow Connector 13">
            <a:extLst>
              <a:ext uri="{FF2B5EF4-FFF2-40B4-BE49-F238E27FC236}">
                <a16:creationId xmlns:a16="http://schemas.microsoft.com/office/drawing/2014/main" id="{B26A2219-C869-4BAB-966A-8C860B742DEA}"/>
              </a:ext>
            </a:extLst>
          </p:cNvPr>
          <p:cNvCxnSpPr/>
          <p:nvPr/>
        </p:nvCxnSpPr>
        <p:spPr>
          <a:xfrm flipV="1">
            <a:off x="6296526" y="4331368"/>
            <a:ext cx="1034716" cy="3930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FD3793F-2CE6-4894-962F-74BAAD1286E2}"/>
              </a:ext>
            </a:extLst>
          </p:cNvPr>
          <p:cNvSpPr txBox="1"/>
          <p:nvPr/>
        </p:nvSpPr>
        <p:spPr>
          <a:xfrm>
            <a:off x="10280490" y="5267321"/>
            <a:ext cx="11835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Low Expansion Nozzle </a:t>
            </a:r>
          </a:p>
        </p:txBody>
      </p:sp>
      <p:cxnSp>
        <p:nvCxnSpPr>
          <p:cNvPr id="17" name="Straight Arrow Connector 16">
            <a:extLst>
              <a:ext uri="{FF2B5EF4-FFF2-40B4-BE49-F238E27FC236}">
                <a16:creationId xmlns:a16="http://schemas.microsoft.com/office/drawing/2014/main" id="{EF62817D-009B-4199-99E8-D53099C8C529}"/>
              </a:ext>
            </a:extLst>
          </p:cNvPr>
          <p:cNvCxnSpPr/>
          <p:nvPr/>
        </p:nvCxnSpPr>
        <p:spPr>
          <a:xfrm flipH="1" flipV="1">
            <a:off x="10403305" y="4451684"/>
            <a:ext cx="309314" cy="7251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E095270-F5C7-44E4-849B-2CEDF87F9D3C}"/>
              </a:ext>
            </a:extLst>
          </p:cNvPr>
          <p:cNvSpPr txBox="1"/>
          <p:nvPr/>
        </p:nvSpPr>
        <p:spPr>
          <a:xfrm>
            <a:off x="8040611" y="6190655"/>
            <a:ext cx="18493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9ft @ 100psi</a:t>
            </a:r>
          </a:p>
        </p:txBody>
      </p:sp>
      <p:sp>
        <p:nvSpPr>
          <p:cNvPr id="19" name="TextBox 18">
            <a:extLst>
              <a:ext uri="{FF2B5EF4-FFF2-40B4-BE49-F238E27FC236}">
                <a16:creationId xmlns:a16="http://schemas.microsoft.com/office/drawing/2014/main" id="{A13C884F-9B7A-4B69-BB18-1375413FA2A7}"/>
              </a:ext>
            </a:extLst>
          </p:cNvPr>
          <p:cNvSpPr txBox="1"/>
          <p:nvPr/>
        </p:nvSpPr>
        <p:spPr>
          <a:xfrm>
            <a:off x="10291012" y="6069085"/>
            <a:ext cx="15159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37ft @100psi</a:t>
            </a:r>
          </a:p>
        </p:txBody>
      </p:sp>
      <p:sp>
        <p:nvSpPr>
          <p:cNvPr id="20" name="TextBox 19">
            <a:extLst>
              <a:ext uri="{FF2B5EF4-FFF2-40B4-BE49-F238E27FC236}">
                <a16:creationId xmlns:a16="http://schemas.microsoft.com/office/drawing/2014/main" id="{2DF1E36A-63F3-40F3-82E9-083554494A10}"/>
              </a:ext>
            </a:extLst>
          </p:cNvPr>
          <p:cNvSpPr txBox="1"/>
          <p:nvPr/>
        </p:nvSpPr>
        <p:spPr>
          <a:xfrm>
            <a:off x="5614749" y="5250226"/>
            <a:ext cx="1578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50ft @ 100psi</a:t>
            </a:r>
          </a:p>
        </p:txBody>
      </p:sp>
      <p:sp>
        <p:nvSpPr>
          <p:cNvPr id="21" name="TextBox 20">
            <a:extLst>
              <a:ext uri="{FF2B5EF4-FFF2-40B4-BE49-F238E27FC236}">
                <a16:creationId xmlns:a16="http://schemas.microsoft.com/office/drawing/2014/main" id="{416ED94F-29C3-4C51-A134-E61BE860B700}"/>
              </a:ext>
            </a:extLst>
          </p:cNvPr>
          <p:cNvSpPr txBox="1"/>
          <p:nvPr/>
        </p:nvSpPr>
        <p:spPr>
          <a:xfrm>
            <a:off x="3162970" y="1838683"/>
            <a:ext cx="28854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Green – Class A percentage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Red – Class B Percentage </a:t>
            </a:r>
          </a:p>
        </p:txBody>
      </p:sp>
    </p:spTree>
    <p:extLst>
      <p:ext uri="{BB962C8B-B14F-4D97-AF65-F5344CB8AC3E}">
        <p14:creationId xmlns:p14="http://schemas.microsoft.com/office/powerpoint/2010/main" val="151694248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4118-1D2F-4B9F-A39C-1A4788806E25}"/>
              </a:ext>
            </a:extLst>
          </p:cNvPr>
          <p:cNvSpPr>
            <a:spLocks noGrp="1"/>
          </p:cNvSpPr>
          <p:nvPr>
            <p:ph type="title"/>
          </p:nvPr>
        </p:nvSpPr>
        <p:spPr/>
        <p:txBody>
          <a:bodyPr/>
          <a:lstStyle/>
          <a:p>
            <a:r>
              <a:rPr lang="en-US" b="1" dirty="0"/>
              <a:t>Fire Fighting with Foam </a:t>
            </a:r>
          </a:p>
        </p:txBody>
      </p:sp>
      <p:sp>
        <p:nvSpPr>
          <p:cNvPr id="3" name="Text Placeholder 2">
            <a:extLst>
              <a:ext uri="{FF2B5EF4-FFF2-40B4-BE49-F238E27FC236}">
                <a16:creationId xmlns:a16="http://schemas.microsoft.com/office/drawing/2014/main" id="{2F8B47BA-9C52-4308-A4D7-F1D4D3B10208}"/>
              </a:ext>
            </a:extLst>
          </p:cNvPr>
          <p:cNvSpPr>
            <a:spLocks noGrp="1"/>
          </p:cNvSpPr>
          <p:nvPr>
            <p:ph type="body" idx="1"/>
          </p:nvPr>
        </p:nvSpPr>
        <p:spPr>
          <a:xfrm>
            <a:off x="535032" y="1376796"/>
            <a:ext cx="5157787" cy="823912"/>
          </a:xfrm>
        </p:spPr>
        <p:txBody>
          <a:bodyPr>
            <a:normAutofit/>
          </a:bodyPr>
          <a:lstStyle/>
          <a:p>
            <a:r>
              <a:rPr lang="en-US" sz="3200" dirty="0"/>
              <a:t>Class A Foams </a:t>
            </a:r>
          </a:p>
        </p:txBody>
      </p:sp>
      <p:sp>
        <p:nvSpPr>
          <p:cNvPr id="4" name="Content Placeholder 3">
            <a:extLst>
              <a:ext uri="{FF2B5EF4-FFF2-40B4-BE49-F238E27FC236}">
                <a16:creationId xmlns:a16="http://schemas.microsoft.com/office/drawing/2014/main" id="{B128379D-8A5B-4201-9BBB-4BAFB3C3C027}"/>
              </a:ext>
            </a:extLst>
          </p:cNvPr>
          <p:cNvSpPr>
            <a:spLocks noGrp="1"/>
          </p:cNvSpPr>
          <p:nvPr>
            <p:ph sz="half" idx="2"/>
          </p:nvPr>
        </p:nvSpPr>
        <p:spPr>
          <a:xfrm>
            <a:off x="363050" y="2224088"/>
            <a:ext cx="5157787" cy="3684588"/>
          </a:xfrm>
        </p:spPr>
        <p:txBody>
          <a:bodyPr>
            <a:noAutofit/>
          </a:bodyPr>
          <a:lstStyle/>
          <a:p>
            <a:r>
              <a:rPr lang="en-US" sz="2400" u="none" strike="noStrike" dirty="0">
                <a:effectLst/>
                <a:latin typeface="arial" panose="020B0604020202020204" pitchFamily="34" charset="0"/>
              </a:rPr>
              <a:t>Class A Foam is specially formulated to make water more effective for firefighting. The surfactants in Class A foam significantly reduce water's surface tension and, when mixed with air, create a superior foam blanket that surrounds fuels with a thick layer of water.</a:t>
            </a:r>
            <a:endParaRPr lang="en-US" sz="2400" dirty="0"/>
          </a:p>
        </p:txBody>
      </p:sp>
      <p:sp>
        <p:nvSpPr>
          <p:cNvPr id="5" name="Text Placeholder 4">
            <a:extLst>
              <a:ext uri="{FF2B5EF4-FFF2-40B4-BE49-F238E27FC236}">
                <a16:creationId xmlns:a16="http://schemas.microsoft.com/office/drawing/2014/main" id="{1ABCF8FD-4202-4D65-9D83-73FC06A5392A}"/>
              </a:ext>
            </a:extLst>
          </p:cNvPr>
          <p:cNvSpPr>
            <a:spLocks noGrp="1"/>
          </p:cNvSpPr>
          <p:nvPr>
            <p:ph type="body" sz="quarter" idx="3"/>
          </p:nvPr>
        </p:nvSpPr>
        <p:spPr>
          <a:xfrm>
            <a:off x="5568504" y="1417095"/>
            <a:ext cx="5183188" cy="823912"/>
          </a:xfrm>
        </p:spPr>
        <p:txBody>
          <a:bodyPr>
            <a:normAutofit/>
          </a:bodyPr>
          <a:lstStyle/>
          <a:p>
            <a:r>
              <a:rPr lang="en-US" sz="3200" dirty="0"/>
              <a:t>Class B Foams </a:t>
            </a:r>
          </a:p>
        </p:txBody>
      </p:sp>
      <p:sp>
        <p:nvSpPr>
          <p:cNvPr id="6" name="Content Placeholder 5">
            <a:extLst>
              <a:ext uri="{FF2B5EF4-FFF2-40B4-BE49-F238E27FC236}">
                <a16:creationId xmlns:a16="http://schemas.microsoft.com/office/drawing/2014/main" id="{9EBB8ED5-95A0-4753-87D9-7CC1422E6B20}"/>
              </a:ext>
            </a:extLst>
          </p:cNvPr>
          <p:cNvSpPr>
            <a:spLocks noGrp="1"/>
          </p:cNvSpPr>
          <p:nvPr>
            <p:ph sz="quarter" idx="4"/>
          </p:nvPr>
        </p:nvSpPr>
        <p:spPr>
          <a:xfrm>
            <a:off x="5421923" y="2200708"/>
            <a:ext cx="5183188" cy="3684588"/>
          </a:xfrm>
        </p:spPr>
        <p:txBody>
          <a:bodyPr>
            <a:normAutofit/>
          </a:bodyPr>
          <a:lstStyle/>
          <a:p>
            <a:r>
              <a:rPr lang="en-US" sz="2400" u="none" strike="noStrike" dirty="0">
                <a:effectLst/>
                <a:latin typeface="arial" panose="020B0604020202020204" pitchFamily="34" charset="0"/>
              </a:rPr>
              <a:t>Class B firefighting foams are commercial surfactant solutions that have been (and continue to be) stored and used for fire suppression, fire training, and flammable vapor suppression</a:t>
            </a:r>
            <a:endParaRPr lang="en-US" sz="2400" dirty="0"/>
          </a:p>
        </p:txBody>
      </p:sp>
      <p:sp>
        <p:nvSpPr>
          <p:cNvPr id="7" name="TextBox 6">
            <a:extLst>
              <a:ext uri="{FF2B5EF4-FFF2-40B4-BE49-F238E27FC236}">
                <a16:creationId xmlns:a16="http://schemas.microsoft.com/office/drawing/2014/main" id="{1854A4E9-6CE5-4809-82B7-45F0BB78A04D}"/>
              </a:ext>
            </a:extLst>
          </p:cNvPr>
          <p:cNvSpPr txBox="1"/>
          <p:nvPr/>
        </p:nvSpPr>
        <p:spPr>
          <a:xfrm>
            <a:off x="6499249" y="4425242"/>
            <a:ext cx="3908479"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Low Expansion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Ratio 20:1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Effective most class B fires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High Expansion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Ratio 200:1 – 1000:1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Used for most confined spaces</a:t>
            </a:r>
          </a:p>
        </p:txBody>
      </p:sp>
    </p:spTree>
    <p:extLst>
      <p:ext uri="{BB962C8B-B14F-4D97-AF65-F5344CB8AC3E}">
        <p14:creationId xmlns:p14="http://schemas.microsoft.com/office/powerpoint/2010/main" val="16794138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FF6BC-50EC-4426-B923-0DB48179BC61}"/>
              </a:ext>
            </a:extLst>
          </p:cNvPr>
          <p:cNvSpPr>
            <a:spLocks noGrp="1"/>
          </p:cNvSpPr>
          <p:nvPr>
            <p:ph type="title"/>
          </p:nvPr>
        </p:nvSpPr>
        <p:spPr>
          <a:xfrm>
            <a:off x="838200" y="155922"/>
            <a:ext cx="10515600" cy="1325563"/>
          </a:xfrm>
        </p:spPr>
        <p:txBody>
          <a:bodyPr/>
          <a:lstStyle/>
          <a:p>
            <a:r>
              <a:rPr lang="en-US" b="1" dirty="0"/>
              <a:t>Hand Line Foam Inductor </a:t>
            </a:r>
          </a:p>
        </p:txBody>
      </p:sp>
      <p:sp>
        <p:nvSpPr>
          <p:cNvPr id="5" name="Text Placeholder 4">
            <a:extLst>
              <a:ext uri="{FF2B5EF4-FFF2-40B4-BE49-F238E27FC236}">
                <a16:creationId xmlns:a16="http://schemas.microsoft.com/office/drawing/2014/main" id="{1C3983BF-DCEF-429D-A2C5-8E3759CC8A1E}"/>
              </a:ext>
            </a:extLst>
          </p:cNvPr>
          <p:cNvSpPr>
            <a:spLocks noGrp="1"/>
          </p:cNvSpPr>
          <p:nvPr>
            <p:ph type="body" sz="quarter" idx="3"/>
          </p:nvPr>
        </p:nvSpPr>
        <p:spPr>
          <a:xfrm>
            <a:off x="507318" y="5714061"/>
            <a:ext cx="5183188" cy="823912"/>
          </a:xfrm>
        </p:spPr>
        <p:txBody>
          <a:bodyPr>
            <a:normAutofit fontScale="85000" lnSpcReduction="20000"/>
          </a:bodyPr>
          <a:lstStyle/>
          <a:p>
            <a:r>
              <a:rPr lang="en-US" b="0" dirty="0"/>
              <a:t>Foam Prevents air from mixing with vapors, it eliminates vapor release, separates flames, and cools the fuel surface</a:t>
            </a:r>
          </a:p>
        </p:txBody>
      </p:sp>
      <p:pic>
        <p:nvPicPr>
          <p:cNvPr id="10" name="Content Placeholder 9">
            <a:extLst>
              <a:ext uri="{FF2B5EF4-FFF2-40B4-BE49-F238E27FC236}">
                <a16:creationId xmlns:a16="http://schemas.microsoft.com/office/drawing/2014/main" id="{28F70D9A-C43E-4694-A37A-0D85799ECF8B}"/>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07318" y="2348683"/>
            <a:ext cx="5183188" cy="3283086"/>
          </a:xfrm>
        </p:spPr>
      </p:pic>
      <p:pic>
        <p:nvPicPr>
          <p:cNvPr id="9" name="Picture 8" descr="A screen shot of a video game&#10;&#10;Description automatically generated with low confidence">
            <a:extLst>
              <a:ext uri="{FF2B5EF4-FFF2-40B4-BE49-F238E27FC236}">
                <a16:creationId xmlns:a16="http://schemas.microsoft.com/office/drawing/2014/main" id="{163A295B-537A-40EA-8B80-32DD10A98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484" y="2348683"/>
            <a:ext cx="5299198" cy="3283086"/>
          </a:xfrm>
          <a:prstGeom prst="rect">
            <a:avLst/>
          </a:prstGeom>
        </p:spPr>
      </p:pic>
      <p:sp>
        <p:nvSpPr>
          <p:cNvPr id="7" name="TextBox 6">
            <a:extLst>
              <a:ext uri="{FF2B5EF4-FFF2-40B4-BE49-F238E27FC236}">
                <a16:creationId xmlns:a16="http://schemas.microsoft.com/office/drawing/2014/main" id="{130BDDD7-14D0-45DC-8AE6-22CDDEDD46E8}"/>
              </a:ext>
            </a:extLst>
          </p:cNvPr>
          <p:cNvSpPr txBox="1"/>
          <p:nvPr/>
        </p:nvSpPr>
        <p:spPr>
          <a:xfrm>
            <a:off x="7774669" y="1861821"/>
            <a:ext cx="35791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How Foam Works </a:t>
            </a:r>
          </a:p>
        </p:txBody>
      </p:sp>
      <p:sp>
        <p:nvSpPr>
          <p:cNvPr id="3" name="TextBox 2">
            <a:extLst>
              <a:ext uri="{FF2B5EF4-FFF2-40B4-BE49-F238E27FC236}">
                <a16:creationId xmlns:a16="http://schemas.microsoft.com/office/drawing/2014/main" id="{D85D5D73-55F1-4970-B086-0D6184C6B98E}"/>
              </a:ext>
            </a:extLst>
          </p:cNvPr>
          <p:cNvSpPr txBox="1"/>
          <p:nvPr/>
        </p:nvSpPr>
        <p:spPr>
          <a:xfrm>
            <a:off x="433136" y="1148354"/>
            <a:ext cx="70794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Fire fighting foam packs are great tools to have readily available in areas that are susceptible to fires, such as belt heads, take-ups, oil storage areas etc.….</a:t>
            </a:r>
          </a:p>
        </p:txBody>
      </p:sp>
    </p:spTree>
    <p:extLst>
      <p:ext uri="{BB962C8B-B14F-4D97-AF65-F5344CB8AC3E}">
        <p14:creationId xmlns:p14="http://schemas.microsoft.com/office/powerpoint/2010/main" val="173923489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E36F6-F64E-45C1-AC9D-2996EF4D9754}"/>
              </a:ext>
            </a:extLst>
          </p:cNvPr>
          <p:cNvSpPr>
            <a:spLocks noGrp="1"/>
          </p:cNvSpPr>
          <p:nvPr>
            <p:ph type="title"/>
          </p:nvPr>
        </p:nvSpPr>
        <p:spPr/>
        <p:txBody>
          <a:bodyPr/>
          <a:lstStyle/>
          <a:p>
            <a:r>
              <a:rPr lang="en-US" b="1" dirty="0"/>
              <a:t>Using a Hand Line With a Foam Inductor</a:t>
            </a:r>
          </a:p>
        </p:txBody>
      </p:sp>
      <p:pic>
        <p:nvPicPr>
          <p:cNvPr id="8" name="Picture 7" descr="A picture containing snow&#10;&#10;Description automatically generated">
            <a:extLst>
              <a:ext uri="{FF2B5EF4-FFF2-40B4-BE49-F238E27FC236}">
                <a16:creationId xmlns:a16="http://schemas.microsoft.com/office/drawing/2014/main" id="{01079AE5-D20B-4149-8C39-28222D641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7775" y="2124074"/>
            <a:ext cx="6993467" cy="3933825"/>
          </a:xfrm>
          <a:prstGeom prst="rect">
            <a:avLst/>
          </a:prstGeom>
        </p:spPr>
      </p:pic>
      <p:sp>
        <p:nvSpPr>
          <p:cNvPr id="9" name="TextBox 8">
            <a:extLst>
              <a:ext uri="{FF2B5EF4-FFF2-40B4-BE49-F238E27FC236}">
                <a16:creationId xmlns:a16="http://schemas.microsoft.com/office/drawing/2014/main" id="{082E2775-CD72-4782-8A45-5CAD03E6CBB8}"/>
              </a:ext>
            </a:extLst>
          </p:cNvPr>
          <p:cNvSpPr txBox="1"/>
          <p:nvPr/>
        </p:nvSpPr>
        <p:spPr>
          <a:xfrm>
            <a:off x="361951" y="2200275"/>
            <a:ext cx="4429124"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After applying foam, precautions should be taken to never walk through or disturb the applied foam.  This will allow the barrier to be broken and oxygen to regain entry to the fire area. </a:t>
            </a:r>
          </a:p>
        </p:txBody>
      </p:sp>
    </p:spTree>
    <p:extLst>
      <p:ext uri="{BB962C8B-B14F-4D97-AF65-F5344CB8AC3E}">
        <p14:creationId xmlns:p14="http://schemas.microsoft.com/office/powerpoint/2010/main" val="16227448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998EB-AF19-4ABB-9C71-94051C1BFD07}"/>
              </a:ext>
            </a:extLst>
          </p:cNvPr>
          <p:cNvSpPr>
            <a:spLocks noGrp="1"/>
          </p:cNvSpPr>
          <p:nvPr>
            <p:ph type="title"/>
          </p:nvPr>
        </p:nvSpPr>
        <p:spPr/>
        <p:txBody>
          <a:bodyPr/>
          <a:lstStyle/>
          <a:p>
            <a:r>
              <a:rPr lang="en-US" b="1" dirty="0"/>
              <a:t>Indirect Fire Attack</a:t>
            </a:r>
          </a:p>
        </p:txBody>
      </p:sp>
      <p:pic>
        <p:nvPicPr>
          <p:cNvPr id="5" name="Content Placeholder 4">
            <a:extLst>
              <a:ext uri="{FF2B5EF4-FFF2-40B4-BE49-F238E27FC236}">
                <a16:creationId xmlns:a16="http://schemas.microsoft.com/office/drawing/2014/main" id="{1E5953C6-125F-4B7F-BBEE-767F5F7D2AC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25"/>
          <a:stretch/>
        </p:blipFill>
        <p:spPr>
          <a:xfrm>
            <a:off x="5563496" y="1967324"/>
            <a:ext cx="6418778" cy="3540155"/>
          </a:xfrm>
        </p:spPr>
      </p:pic>
      <p:sp>
        <p:nvSpPr>
          <p:cNvPr id="3" name="TextBox 2">
            <a:extLst>
              <a:ext uri="{FF2B5EF4-FFF2-40B4-BE49-F238E27FC236}">
                <a16:creationId xmlns:a16="http://schemas.microsoft.com/office/drawing/2014/main" id="{7E7464CD-7A19-49CD-8901-FCCCF4F83FC4}"/>
              </a:ext>
            </a:extLst>
          </p:cNvPr>
          <p:cNvSpPr txBox="1"/>
          <p:nvPr/>
        </p:nvSpPr>
        <p:spPr>
          <a:xfrm>
            <a:off x="209726" y="1690688"/>
            <a:ext cx="5335398"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Indirect attack</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is a firefighting operation involving the application of extinguishing agents to reduce the buildup of heat released from a fire without applying the agent directly onto the burning fuel (P. 1830, NFPA Glossary of Terms, 2018 Edition.) This form of fire attack involves directing fire streams toward the ceiling of a compartment to generate a large amount of steam to cool the compartment. Converting the water to steam displaces oxygen, absorbs the heat of the fire, and cools the hot gas layer sufficiently enough for firefighters to safely enter and make a direct attack on the fire.</a:t>
            </a:r>
          </a:p>
        </p:txBody>
      </p:sp>
    </p:spTree>
    <p:extLst>
      <p:ext uri="{BB962C8B-B14F-4D97-AF65-F5344CB8AC3E}">
        <p14:creationId xmlns:p14="http://schemas.microsoft.com/office/powerpoint/2010/main" val="18308822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E2CC8-F148-490F-905C-7BDFDD1864C9}"/>
              </a:ext>
            </a:extLst>
          </p:cNvPr>
          <p:cNvSpPr>
            <a:spLocks noGrp="1"/>
          </p:cNvSpPr>
          <p:nvPr>
            <p:ph type="title"/>
          </p:nvPr>
        </p:nvSpPr>
        <p:spPr/>
        <p:txBody>
          <a:bodyPr/>
          <a:lstStyle/>
          <a:p>
            <a:r>
              <a:rPr lang="en-US" b="1" dirty="0"/>
              <a:t>Indirect Fire Attack</a:t>
            </a:r>
          </a:p>
        </p:txBody>
      </p:sp>
      <p:sp>
        <p:nvSpPr>
          <p:cNvPr id="3" name="Content Placeholder 2">
            <a:extLst>
              <a:ext uri="{FF2B5EF4-FFF2-40B4-BE49-F238E27FC236}">
                <a16:creationId xmlns:a16="http://schemas.microsoft.com/office/drawing/2014/main" id="{65033F83-A1A4-4EE0-AA96-753B133D6C86}"/>
              </a:ext>
            </a:extLst>
          </p:cNvPr>
          <p:cNvSpPr>
            <a:spLocks noGrp="1"/>
          </p:cNvSpPr>
          <p:nvPr>
            <p:ph idx="1"/>
          </p:nvPr>
        </p:nvSpPr>
        <p:spPr>
          <a:xfrm>
            <a:off x="833903" y="1475663"/>
            <a:ext cx="5998828" cy="498125"/>
          </a:xfrm>
        </p:spPr>
        <p:txBody>
          <a:bodyPr/>
          <a:lstStyle/>
          <a:p>
            <a:pPr marL="0" indent="0">
              <a:buNone/>
            </a:pPr>
            <a:r>
              <a:rPr lang="en-US" dirty="0"/>
              <a:t>Examples of Indirect Fire Attack devices:</a:t>
            </a:r>
          </a:p>
        </p:txBody>
      </p:sp>
      <p:pic>
        <p:nvPicPr>
          <p:cNvPr id="5" name="Picture 4" descr="A picture containing items, toy&#10;&#10;Description automatically generated">
            <a:extLst>
              <a:ext uri="{FF2B5EF4-FFF2-40B4-BE49-F238E27FC236}">
                <a16:creationId xmlns:a16="http://schemas.microsoft.com/office/drawing/2014/main" id="{0D0006B0-7E09-4767-96B1-74AAB50DE50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3533" y="2411194"/>
            <a:ext cx="3547701" cy="3124199"/>
          </a:xfrm>
          <a:prstGeom prst="rect">
            <a:avLst/>
          </a:prstGeom>
        </p:spPr>
      </p:pic>
      <p:pic>
        <p:nvPicPr>
          <p:cNvPr id="7" name="Picture 6">
            <a:extLst>
              <a:ext uri="{FF2B5EF4-FFF2-40B4-BE49-F238E27FC236}">
                <a16:creationId xmlns:a16="http://schemas.microsoft.com/office/drawing/2014/main" id="{35A5B2C9-0667-42C8-B55D-FDFECAA03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30429" y="2801719"/>
            <a:ext cx="3124199" cy="2343149"/>
          </a:xfrm>
          <a:prstGeom prst="rect">
            <a:avLst/>
          </a:prstGeom>
        </p:spPr>
      </p:pic>
      <p:sp>
        <p:nvSpPr>
          <p:cNvPr id="8" name="TextBox 7">
            <a:extLst>
              <a:ext uri="{FF2B5EF4-FFF2-40B4-BE49-F238E27FC236}">
                <a16:creationId xmlns:a16="http://schemas.microsoft.com/office/drawing/2014/main" id="{2357345F-45C3-47F4-AA7D-BA8D52696B3E}"/>
              </a:ext>
            </a:extLst>
          </p:cNvPr>
          <p:cNvSpPr txBox="1"/>
          <p:nvPr/>
        </p:nvSpPr>
        <p:spPr>
          <a:xfrm>
            <a:off x="2688615" y="2041862"/>
            <a:ext cx="15474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Water Curtain</a:t>
            </a:r>
          </a:p>
        </p:txBody>
      </p:sp>
      <p:sp>
        <p:nvSpPr>
          <p:cNvPr id="9" name="TextBox 8">
            <a:extLst>
              <a:ext uri="{FF2B5EF4-FFF2-40B4-BE49-F238E27FC236}">
                <a16:creationId xmlns:a16="http://schemas.microsoft.com/office/drawing/2014/main" id="{9BD74B84-690A-4578-9B65-C4636E313D34}"/>
              </a:ext>
            </a:extLst>
          </p:cNvPr>
          <p:cNvSpPr txBox="1"/>
          <p:nvPr/>
        </p:nvSpPr>
        <p:spPr>
          <a:xfrm>
            <a:off x="6822604" y="2041862"/>
            <a:ext cx="26095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Remote Oscillating Nozzle</a:t>
            </a:r>
          </a:p>
        </p:txBody>
      </p:sp>
      <p:sp>
        <p:nvSpPr>
          <p:cNvPr id="4" name="TextBox 3">
            <a:extLst>
              <a:ext uri="{FF2B5EF4-FFF2-40B4-BE49-F238E27FC236}">
                <a16:creationId xmlns:a16="http://schemas.microsoft.com/office/drawing/2014/main" id="{402F5DAB-D6D1-4E0C-87AA-30F9CCB6F242}"/>
              </a:ext>
            </a:extLst>
          </p:cNvPr>
          <p:cNvSpPr txBox="1"/>
          <p:nvPr/>
        </p:nvSpPr>
        <p:spPr>
          <a:xfrm>
            <a:off x="1081830" y="5557300"/>
            <a:ext cx="100283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Indirect fire attack devices can use large amounts of water.  Remember because this could take away your water supply for the use of direct fire attack!</a:t>
            </a:r>
          </a:p>
        </p:txBody>
      </p:sp>
    </p:spTree>
    <p:extLst>
      <p:ext uri="{BB962C8B-B14F-4D97-AF65-F5344CB8AC3E}">
        <p14:creationId xmlns:p14="http://schemas.microsoft.com/office/powerpoint/2010/main" val="46961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797D5-BD84-4C94-B1E0-DE76388DA696}"/>
              </a:ext>
            </a:extLst>
          </p:cNvPr>
          <p:cNvSpPr>
            <a:spLocks noGrp="1"/>
          </p:cNvSpPr>
          <p:nvPr>
            <p:ph type="title"/>
          </p:nvPr>
        </p:nvSpPr>
        <p:spPr/>
        <p:txBody>
          <a:bodyPr/>
          <a:lstStyle/>
          <a:p>
            <a:r>
              <a:rPr lang="en-US" dirty="0"/>
              <a:t>Fire Preparedness </a:t>
            </a:r>
          </a:p>
        </p:txBody>
      </p:sp>
      <p:sp>
        <p:nvSpPr>
          <p:cNvPr id="3" name="Content Placeholder 2">
            <a:extLst>
              <a:ext uri="{FF2B5EF4-FFF2-40B4-BE49-F238E27FC236}">
                <a16:creationId xmlns:a16="http://schemas.microsoft.com/office/drawing/2014/main" id="{E78EBEB1-D64D-4F67-8388-8992946CDF05}"/>
              </a:ext>
            </a:extLst>
          </p:cNvPr>
          <p:cNvSpPr>
            <a:spLocks noGrp="1"/>
          </p:cNvSpPr>
          <p:nvPr>
            <p:ph idx="1"/>
          </p:nvPr>
        </p:nvSpPr>
        <p:spPr>
          <a:xfrm>
            <a:off x="682336" y="1617807"/>
            <a:ext cx="10515600" cy="4351338"/>
          </a:xfrm>
        </p:spPr>
        <p:txBody>
          <a:bodyPr>
            <a:noAutofit/>
          </a:bodyPr>
          <a:lstStyle/>
          <a:p>
            <a:pPr marL="0" indent="0" eaLnBrk="1" hangingPunct="1">
              <a:lnSpc>
                <a:spcPct val="80000"/>
              </a:lnSpc>
              <a:spcBef>
                <a:spcPts val="1200"/>
              </a:spcBef>
              <a:buFont typeface="Wingdings 2" panose="05020102010507070707" pitchFamily="18" charset="2"/>
              <a:buNone/>
              <a:defRPr/>
            </a:pPr>
            <a:r>
              <a:rPr lang="en-US" altLang="en-US" b="1" u="sng" dirty="0"/>
              <a:t>Operator’s Side Roof Bolter</a:t>
            </a:r>
          </a:p>
          <a:p>
            <a:pPr marL="457200" indent="-457200" eaLnBrk="1" hangingPunct="1">
              <a:spcBef>
                <a:spcPts val="1200"/>
              </a:spcBef>
              <a:defRPr/>
            </a:pPr>
            <a:r>
              <a:rPr lang="en-US" altLang="en-US" dirty="0"/>
              <a:t>Go to the fire scene immediately, make a quick check of ventilation, obtain necessary materials and construct ventilation controls in the fire area as directed by the person in charge of the fire fighting activities.  </a:t>
            </a:r>
            <a:endParaRPr lang="en-US" altLang="en-US" u="sng" dirty="0"/>
          </a:p>
          <a:p>
            <a:pPr marL="0" indent="0" eaLnBrk="1" hangingPunct="1">
              <a:lnSpc>
                <a:spcPct val="80000"/>
              </a:lnSpc>
              <a:spcBef>
                <a:spcPts val="1200"/>
              </a:spcBef>
              <a:buFont typeface="Wingdings 2" panose="05020102010507070707" pitchFamily="18" charset="2"/>
              <a:buNone/>
              <a:defRPr/>
            </a:pPr>
            <a:r>
              <a:rPr lang="en-US" altLang="en-US" b="1" u="sng" dirty="0"/>
              <a:t>Electrician/Repairman</a:t>
            </a:r>
          </a:p>
          <a:p>
            <a:pPr marL="457200" indent="-457200" eaLnBrk="1" hangingPunct="1">
              <a:spcBef>
                <a:spcPts val="1200"/>
              </a:spcBef>
              <a:defRPr/>
            </a:pPr>
            <a:r>
              <a:rPr lang="en-US" altLang="en-US" dirty="0"/>
              <a:t>Obtain tools that may be needed in the fire fighting activities and make them available to the person in charge.  Perform duties as directed and act as a messenger between the person in charge and the #1 Coal Haulage Operator stationed at the mine telephone.  Coordinate de-energization of electrical power with the Right Side Continuous Miner Operator.</a:t>
            </a:r>
            <a:endParaRPr lang="en-US" altLang="en-US" u="sng" dirty="0"/>
          </a:p>
          <a:p>
            <a:endParaRPr lang="en-US" dirty="0"/>
          </a:p>
          <a:p>
            <a:pPr marL="0" indent="0">
              <a:buNone/>
            </a:pPr>
            <a:endParaRPr lang="en-US" dirty="0"/>
          </a:p>
        </p:txBody>
      </p:sp>
      <p:sp>
        <p:nvSpPr>
          <p:cNvPr id="4" name="TextBox 3">
            <a:extLst>
              <a:ext uri="{FF2B5EF4-FFF2-40B4-BE49-F238E27FC236}">
                <a16:creationId xmlns:a16="http://schemas.microsoft.com/office/drawing/2014/main" id="{8EE2FD78-4AEB-440C-8F59-2BFAA329261F}"/>
              </a:ext>
            </a:extLst>
          </p:cNvPr>
          <p:cNvSpPr txBox="1"/>
          <p:nvPr/>
        </p:nvSpPr>
        <p:spPr>
          <a:xfrm>
            <a:off x="7116808" y="766296"/>
            <a:ext cx="18094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EXAMPLE </a:t>
            </a:r>
          </a:p>
        </p:txBody>
      </p:sp>
    </p:spTree>
    <p:extLst>
      <p:ext uri="{BB962C8B-B14F-4D97-AF65-F5344CB8AC3E}">
        <p14:creationId xmlns:p14="http://schemas.microsoft.com/office/powerpoint/2010/main" val="14167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E8438-6CB1-4375-BA14-AA02E9690A4C}"/>
              </a:ext>
            </a:extLst>
          </p:cNvPr>
          <p:cNvSpPr>
            <a:spLocks noGrp="1"/>
          </p:cNvSpPr>
          <p:nvPr>
            <p:ph type="title"/>
          </p:nvPr>
        </p:nvSpPr>
        <p:spPr/>
        <p:txBody>
          <a:bodyPr/>
          <a:lstStyle/>
          <a:p>
            <a:r>
              <a:rPr lang="en-US" b="1" dirty="0"/>
              <a:t>Indirect Fire Attack</a:t>
            </a:r>
          </a:p>
        </p:txBody>
      </p:sp>
      <p:pic>
        <p:nvPicPr>
          <p:cNvPr id="8" name="Picture 7" descr="Diagram&#10;&#10;Description automatically generated">
            <a:extLst>
              <a:ext uri="{FF2B5EF4-FFF2-40B4-BE49-F238E27FC236}">
                <a16:creationId xmlns:a16="http://schemas.microsoft.com/office/drawing/2014/main" id="{EA3349A8-EB22-4780-996E-D509D4DFE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765" y="1690688"/>
            <a:ext cx="3806374" cy="5167312"/>
          </a:xfrm>
          <a:prstGeom prst="rect">
            <a:avLst/>
          </a:prstGeom>
        </p:spPr>
      </p:pic>
      <p:pic>
        <p:nvPicPr>
          <p:cNvPr id="9" name="Picture 8" descr="A picture containing dog&#10;&#10;Description automatically generated">
            <a:extLst>
              <a:ext uri="{FF2B5EF4-FFF2-40B4-BE49-F238E27FC236}">
                <a16:creationId xmlns:a16="http://schemas.microsoft.com/office/drawing/2014/main" id="{5328F1A6-4E65-4AE6-91F1-F879A6582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372" y="3762375"/>
            <a:ext cx="242718" cy="323546"/>
          </a:xfrm>
          <a:prstGeom prst="rect">
            <a:avLst/>
          </a:prstGeom>
        </p:spPr>
      </p:pic>
      <p:pic>
        <p:nvPicPr>
          <p:cNvPr id="10" name="Picture 9" descr="A close-up of water droplets&#10;&#10;Description automatically generated with low confidence">
            <a:extLst>
              <a:ext uri="{FF2B5EF4-FFF2-40B4-BE49-F238E27FC236}">
                <a16:creationId xmlns:a16="http://schemas.microsoft.com/office/drawing/2014/main" id="{38827AFF-B742-4A8D-BD0A-D02CFD699E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584055" y="3840717"/>
            <a:ext cx="323546" cy="128762"/>
          </a:xfrm>
          <a:prstGeom prst="rect">
            <a:avLst/>
          </a:prstGeom>
        </p:spPr>
      </p:pic>
      <p:pic>
        <p:nvPicPr>
          <p:cNvPr id="11" name="Picture 10" descr="A close-up of water droplets&#10;&#10;Description automatically generated with low confidence">
            <a:extLst>
              <a:ext uri="{FF2B5EF4-FFF2-40B4-BE49-F238E27FC236}">
                <a16:creationId xmlns:a16="http://schemas.microsoft.com/office/drawing/2014/main" id="{1BFD689D-C600-4E85-A68E-BCD530EE58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429099" y="3840716"/>
            <a:ext cx="323547" cy="128762"/>
          </a:xfrm>
          <a:prstGeom prst="rect">
            <a:avLst/>
          </a:prstGeom>
        </p:spPr>
      </p:pic>
      <p:pic>
        <p:nvPicPr>
          <p:cNvPr id="12" name="Picture 11" descr="A close-up of water droplets&#10;&#10;Description automatically generated with low confidence">
            <a:extLst>
              <a:ext uri="{FF2B5EF4-FFF2-40B4-BE49-F238E27FC236}">
                <a16:creationId xmlns:a16="http://schemas.microsoft.com/office/drawing/2014/main" id="{A60533AF-8B1D-4933-97EA-58AAF80B3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2044" y="3429000"/>
            <a:ext cx="436567" cy="142876"/>
          </a:xfrm>
          <a:prstGeom prst="rect">
            <a:avLst/>
          </a:prstGeom>
        </p:spPr>
      </p:pic>
      <p:sp>
        <p:nvSpPr>
          <p:cNvPr id="13" name="TextBox 12">
            <a:extLst>
              <a:ext uri="{FF2B5EF4-FFF2-40B4-BE49-F238E27FC236}">
                <a16:creationId xmlns:a16="http://schemas.microsoft.com/office/drawing/2014/main" id="{B4EB3BCC-1C52-46F8-A52F-D3249EAB3C56}"/>
              </a:ext>
            </a:extLst>
          </p:cNvPr>
          <p:cNvSpPr txBox="1"/>
          <p:nvPr/>
        </p:nvSpPr>
        <p:spPr>
          <a:xfrm>
            <a:off x="604008" y="2181279"/>
            <a:ext cx="5239390" cy="86793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Installing an Indirect Fire Attack Device with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inby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air direction:</a:t>
            </a:r>
          </a:p>
        </p:txBody>
      </p:sp>
      <p:sp>
        <p:nvSpPr>
          <p:cNvPr id="3" name="Arrow: Up 2">
            <a:extLst>
              <a:ext uri="{FF2B5EF4-FFF2-40B4-BE49-F238E27FC236}">
                <a16:creationId xmlns:a16="http://schemas.microsoft.com/office/drawing/2014/main" id="{8A444553-02D1-49AE-96BC-74082C3CA136}"/>
              </a:ext>
            </a:extLst>
          </p:cNvPr>
          <p:cNvSpPr/>
          <p:nvPr/>
        </p:nvSpPr>
        <p:spPr>
          <a:xfrm>
            <a:off x="7441034" y="5167312"/>
            <a:ext cx="142613" cy="48686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Up 13">
            <a:extLst>
              <a:ext uri="{FF2B5EF4-FFF2-40B4-BE49-F238E27FC236}">
                <a16:creationId xmlns:a16="http://schemas.microsoft.com/office/drawing/2014/main" id="{7DDCF47D-4D0B-4213-A980-E4BED7597AE4}"/>
              </a:ext>
            </a:extLst>
          </p:cNvPr>
          <p:cNvSpPr/>
          <p:nvPr/>
        </p:nvSpPr>
        <p:spPr>
          <a:xfrm>
            <a:off x="8266645" y="5167312"/>
            <a:ext cx="142613" cy="48686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Up 14">
            <a:extLst>
              <a:ext uri="{FF2B5EF4-FFF2-40B4-BE49-F238E27FC236}">
                <a16:creationId xmlns:a16="http://schemas.microsoft.com/office/drawing/2014/main" id="{77BEC541-FB92-4B67-9739-F3469A9981B0}"/>
              </a:ext>
            </a:extLst>
          </p:cNvPr>
          <p:cNvSpPr/>
          <p:nvPr/>
        </p:nvSpPr>
        <p:spPr>
          <a:xfrm>
            <a:off x="9040065" y="5167312"/>
            <a:ext cx="142613" cy="48686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3414058-9941-4DA3-A282-5E08AB9E6E61}"/>
              </a:ext>
            </a:extLst>
          </p:cNvPr>
          <p:cNvSpPr txBox="1"/>
          <p:nvPr/>
        </p:nvSpPr>
        <p:spPr>
          <a:xfrm>
            <a:off x="604008" y="3632906"/>
            <a:ext cx="5239390" cy="1643527"/>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 Indirect Fire Attack Device should be installed as close to the fire area in which you can do so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safely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24651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4"/>
                                        </p:tgtEl>
                                      </p:cBhvr>
                                    </p:animEffect>
                                    <p:animScale>
                                      <p:cBhvr>
                                        <p:cTn id="10" dur="250" autoRev="1" fill="hold"/>
                                        <p:tgtEl>
                                          <p:spTgt spid="14"/>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15"/>
                                        </p:tgtEl>
                                      </p:cBhvr>
                                    </p:animEffect>
                                    <p:animScale>
                                      <p:cBhvr>
                                        <p:cTn id="13" dur="250" autoRev="1" fill="hold"/>
                                        <p:tgtEl>
                                          <p:spTgt spid="1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80">
                                          <p:stCondLst>
                                            <p:cond delay="0"/>
                                          </p:stCondLst>
                                        </p:cTn>
                                        <p:tgtEl>
                                          <p:spTgt spid="16"/>
                                        </p:tgtEl>
                                      </p:cBhvr>
                                    </p:animEffect>
                                    <p:anim calcmode="lin" valueType="num">
                                      <p:cBhvr>
                                        <p:cTn id="3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4" dur="26">
                                          <p:stCondLst>
                                            <p:cond delay="650"/>
                                          </p:stCondLst>
                                        </p:cTn>
                                        <p:tgtEl>
                                          <p:spTgt spid="16"/>
                                        </p:tgtEl>
                                      </p:cBhvr>
                                      <p:to x="100000" y="60000"/>
                                    </p:animScale>
                                    <p:animScale>
                                      <p:cBhvr>
                                        <p:cTn id="45" dur="166" decel="50000">
                                          <p:stCondLst>
                                            <p:cond delay="676"/>
                                          </p:stCondLst>
                                        </p:cTn>
                                        <p:tgtEl>
                                          <p:spTgt spid="16"/>
                                        </p:tgtEl>
                                      </p:cBhvr>
                                      <p:to x="100000" y="100000"/>
                                    </p:animScale>
                                    <p:animScale>
                                      <p:cBhvr>
                                        <p:cTn id="46" dur="26">
                                          <p:stCondLst>
                                            <p:cond delay="1312"/>
                                          </p:stCondLst>
                                        </p:cTn>
                                        <p:tgtEl>
                                          <p:spTgt spid="16"/>
                                        </p:tgtEl>
                                      </p:cBhvr>
                                      <p:to x="100000" y="80000"/>
                                    </p:animScale>
                                    <p:animScale>
                                      <p:cBhvr>
                                        <p:cTn id="47" dur="166" decel="50000">
                                          <p:stCondLst>
                                            <p:cond delay="1338"/>
                                          </p:stCondLst>
                                        </p:cTn>
                                        <p:tgtEl>
                                          <p:spTgt spid="16"/>
                                        </p:tgtEl>
                                      </p:cBhvr>
                                      <p:to x="100000" y="100000"/>
                                    </p:animScale>
                                    <p:animScale>
                                      <p:cBhvr>
                                        <p:cTn id="48" dur="26">
                                          <p:stCondLst>
                                            <p:cond delay="1642"/>
                                          </p:stCondLst>
                                        </p:cTn>
                                        <p:tgtEl>
                                          <p:spTgt spid="16"/>
                                        </p:tgtEl>
                                      </p:cBhvr>
                                      <p:to x="100000" y="90000"/>
                                    </p:animScale>
                                    <p:animScale>
                                      <p:cBhvr>
                                        <p:cTn id="49" dur="166" decel="50000">
                                          <p:stCondLst>
                                            <p:cond delay="1668"/>
                                          </p:stCondLst>
                                        </p:cTn>
                                        <p:tgtEl>
                                          <p:spTgt spid="16"/>
                                        </p:tgtEl>
                                      </p:cBhvr>
                                      <p:to x="100000" y="100000"/>
                                    </p:animScale>
                                    <p:animScale>
                                      <p:cBhvr>
                                        <p:cTn id="50" dur="26">
                                          <p:stCondLst>
                                            <p:cond delay="1808"/>
                                          </p:stCondLst>
                                        </p:cTn>
                                        <p:tgtEl>
                                          <p:spTgt spid="16"/>
                                        </p:tgtEl>
                                      </p:cBhvr>
                                      <p:to x="100000" y="95000"/>
                                    </p:animScale>
                                    <p:animScale>
                                      <p:cBhvr>
                                        <p:cTn id="5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462C7-9A4D-4FAD-A13E-AA438E145DCE}"/>
              </a:ext>
            </a:extLst>
          </p:cNvPr>
          <p:cNvSpPr>
            <a:spLocks noGrp="1"/>
          </p:cNvSpPr>
          <p:nvPr>
            <p:ph type="title"/>
          </p:nvPr>
        </p:nvSpPr>
        <p:spPr/>
        <p:txBody>
          <a:bodyPr/>
          <a:lstStyle/>
          <a:p>
            <a:r>
              <a:rPr lang="en-US" b="1" dirty="0"/>
              <a:t>Indirect Fire Attack</a:t>
            </a:r>
          </a:p>
        </p:txBody>
      </p:sp>
      <p:sp>
        <p:nvSpPr>
          <p:cNvPr id="3" name="Text Placeholder 2">
            <a:extLst>
              <a:ext uri="{FF2B5EF4-FFF2-40B4-BE49-F238E27FC236}">
                <a16:creationId xmlns:a16="http://schemas.microsoft.com/office/drawing/2014/main" id="{02621C50-4980-4B11-A493-0E56F9A72F09}"/>
              </a:ext>
            </a:extLst>
          </p:cNvPr>
          <p:cNvSpPr>
            <a:spLocks noGrp="1"/>
          </p:cNvSpPr>
          <p:nvPr>
            <p:ph type="body" idx="1"/>
          </p:nvPr>
        </p:nvSpPr>
        <p:spPr>
          <a:xfrm>
            <a:off x="839788" y="2050279"/>
            <a:ext cx="5157787" cy="823912"/>
          </a:xfrm>
        </p:spPr>
        <p:txBody>
          <a:bodyPr>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Installing </a:t>
            </a:r>
            <a:r>
              <a:rPr lang="en-US" sz="2800" b="0" dirty="0">
                <a:solidFill>
                  <a:prstClr val="black"/>
                </a:solidFill>
                <a:latin typeface="Calibri" panose="020F0502020204030204"/>
              </a:rPr>
              <a:t>an Indirect Fire Attack Device with </a:t>
            </a:r>
            <a:r>
              <a:rPr lang="en-US" sz="2800" dirty="0">
                <a:solidFill>
                  <a:prstClr val="black"/>
                </a:solidFill>
                <a:latin typeface="Calibri" panose="020F0502020204030204"/>
              </a:rPr>
              <a:t>outby</a:t>
            </a:r>
            <a:r>
              <a:rPr lang="en-US" sz="2800" b="0" dirty="0">
                <a:solidFill>
                  <a:prstClr val="black"/>
                </a:solidFill>
                <a:latin typeface="Calibri" panose="020F0502020204030204"/>
              </a:rPr>
              <a:t> air direction: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cture containing diagram&#10;&#10;Description automatically generated">
            <a:extLst>
              <a:ext uri="{FF2B5EF4-FFF2-40B4-BE49-F238E27FC236}">
                <a16:creationId xmlns:a16="http://schemas.microsoft.com/office/drawing/2014/main" id="{26DBE71F-86AA-438A-A560-4DD2980B89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7474" y="1696686"/>
            <a:ext cx="3800475" cy="5161314"/>
          </a:xfrm>
          <a:prstGeom prst="rect">
            <a:avLst/>
          </a:prstGeom>
        </p:spPr>
      </p:pic>
      <p:pic>
        <p:nvPicPr>
          <p:cNvPr id="9" name="Picture 8" descr="A picture containing dog&#10;&#10;Description automatically generated">
            <a:extLst>
              <a:ext uri="{FF2B5EF4-FFF2-40B4-BE49-F238E27FC236}">
                <a16:creationId xmlns:a16="http://schemas.microsoft.com/office/drawing/2014/main" id="{97C7E508-9B39-4DE1-88E8-430D4651B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0897" y="3762375"/>
            <a:ext cx="242718" cy="323546"/>
          </a:xfrm>
          <a:prstGeom prst="rect">
            <a:avLst/>
          </a:prstGeom>
        </p:spPr>
      </p:pic>
      <p:pic>
        <p:nvPicPr>
          <p:cNvPr id="10" name="Picture 9" descr="A close-up of water droplets&#10;&#10;Description automatically generated with low confidence">
            <a:extLst>
              <a:ext uri="{FF2B5EF4-FFF2-40B4-BE49-F238E27FC236}">
                <a16:creationId xmlns:a16="http://schemas.microsoft.com/office/drawing/2014/main" id="{E343B259-3C26-48B2-94C4-26ECEEDE8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3500" y="4858368"/>
            <a:ext cx="410115" cy="134219"/>
          </a:xfrm>
          <a:prstGeom prst="rect">
            <a:avLst/>
          </a:prstGeom>
        </p:spPr>
      </p:pic>
      <p:pic>
        <p:nvPicPr>
          <p:cNvPr id="11" name="Picture 10" descr="A close-up of water droplets&#10;&#10;Description automatically generated with low confidence">
            <a:extLst>
              <a:ext uri="{FF2B5EF4-FFF2-40B4-BE49-F238E27FC236}">
                <a16:creationId xmlns:a16="http://schemas.microsoft.com/office/drawing/2014/main" id="{B16958F7-54D5-400B-BC34-C1B1503D2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631680" y="4508954"/>
            <a:ext cx="323546" cy="128762"/>
          </a:xfrm>
          <a:prstGeom prst="rect">
            <a:avLst/>
          </a:prstGeom>
        </p:spPr>
      </p:pic>
      <p:sp>
        <p:nvSpPr>
          <p:cNvPr id="12" name="Arrow: Up 11">
            <a:extLst>
              <a:ext uri="{FF2B5EF4-FFF2-40B4-BE49-F238E27FC236}">
                <a16:creationId xmlns:a16="http://schemas.microsoft.com/office/drawing/2014/main" id="{49C0D4DC-DE78-4858-BBBD-19A570BCD3DE}"/>
              </a:ext>
            </a:extLst>
          </p:cNvPr>
          <p:cNvSpPr/>
          <p:nvPr/>
        </p:nvSpPr>
        <p:spPr>
          <a:xfrm rot="10800000">
            <a:off x="7449423" y="5161314"/>
            <a:ext cx="142613" cy="48686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Up 12">
            <a:extLst>
              <a:ext uri="{FF2B5EF4-FFF2-40B4-BE49-F238E27FC236}">
                <a16:creationId xmlns:a16="http://schemas.microsoft.com/office/drawing/2014/main" id="{934C035A-D8A9-4933-8ADB-9640D3B5F11A}"/>
              </a:ext>
            </a:extLst>
          </p:cNvPr>
          <p:cNvSpPr/>
          <p:nvPr/>
        </p:nvSpPr>
        <p:spPr>
          <a:xfrm rot="10800000">
            <a:off x="8296404" y="5161314"/>
            <a:ext cx="142613" cy="48686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Up 13">
            <a:extLst>
              <a:ext uri="{FF2B5EF4-FFF2-40B4-BE49-F238E27FC236}">
                <a16:creationId xmlns:a16="http://schemas.microsoft.com/office/drawing/2014/main" id="{6172F6D7-F741-497A-A95C-739E19D52888}"/>
              </a:ext>
            </a:extLst>
          </p:cNvPr>
          <p:cNvSpPr/>
          <p:nvPr/>
        </p:nvSpPr>
        <p:spPr>
          <a:xfrm rot="10800000">
            <a:off x="9080467" y="5161314"/>
            <a:ext cx="142613" cy="48686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C2483182-DB8D-45D2-A3BB-0A17509F2E61}"/>
              </a:ext>
            </a:extLst>
          </p:cNvPr>
          <p:cNvSpPr txBox="1"/>
          <p:nvPr/>
        </p:nvSpPr>
        <p:spPr>
          <a:xfrm>
            <a:off x="839788" y="3517787"/>
            <a:ext cx="5239390" cy="1643527"/>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 Indirect Fire Attack Device should be installed as close to the fire area in which you can do so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safely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69327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80">
                                          <p:stCondLst>
                                            <p:cond delay="0"/>
                                          </p:stCondLst>
                                        </p:cTn>
                                        <p:tgtEl>
                                          <p:spTgt spid="15"/>
                                        </p:tgtEl>
                                      </p:cBhvr>
                                    </p:animEffect>
                                    <p:anim calcmode="lin" valueType="num">
                                      <p:cBhvr>
                                        <p:cTn id="3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9" dur="26">
                                          <p:stCondLst>
                                            <p:cond delay="650"/>
                                          </p:stCondLst>
                                        </p:cTn>
                                        <p:tgtEl>
                                          <p:spTgt spid="15"/>
                                        </p:tgtEl>
                                      </p:cBhvr>
                                      <p:to x="100000" y="60000"/>
                                    </p:animScale>
                                    <p:animScale>
                                      <p:cBhvr>
                                        <p:cTn id="40" dur="166" decel="50000">
                                          <p:stCondLst>
                                            <p:cond delay="676"/>
                                          </p:stCondLst>
                                        </p:cTn>
                                        <p:tgtEl>
                                          <p:spTgt spid="15"/>
                                        </p:tgtEl>
                                      </p:cBhvr>
                                      <p:to x="100000" y="100000"/>
                                    </p:animScale>
                                    <p:animScale>
                                      <p:cBhvr>
                                        <p:cTn id="41" dur="26">
                                          <p:stCondLst>
                                            <p:cond delay="1312"/>
                                          </p:stCondLst>
                                        </p:cTn>
                                        <p:tgtEl>
                                          <p:spTgt spid="15"/>
                                        </p:tgtEl>
                                      </p:cBhvr>
                                      <p:to x="100000" y="80000"/>
                                    </p:animScale>
                                    <p:animScale>
                                      <p:cBhvr>
                                        <p:cTn id="42" dur="166" decel="50000">
                                          <p:stCondLst>
                                            <p:cond delay="1338"/>
                                          </p:stCondLst>
                                        </p:cTn>
                                        <p:tgtEl>
                                          <p:spTgt spid="15"/>
                                        </p:tgtEl>
                                      </p:cBhvr>
                                      <p:to x="100000" y="100000"/>
                                    </p:animScale>
                                    <p:animScale>
                                      <p:cBhvr>
                                        <p:cTn id="43" dur="26">
                                          <p:stCondLst>
                                            <p:cond delay="1642"/>
                                          </p:stCondLst>
                                        </p:cTn>
                                        <p:tgtEl>
                                          <p:spTgt spid="15"/>
                                        </p:tgtEl>
                                      </p:cBhvr>
                                      <p:to x="100000" y="90000"/>
                                    </p:animScale>
                                    <p:animScale>
                                      <p:cBhvr>
                                        <p:cTn id="44" dur="166" decel="50000">
                                          <p:stCondLst>
                                            <p:cond delay="1668"/>
                                          </p:stCondLst>
                                        </p:cTn>
                                        <p:tgtEl>
                                          <p:spTgt spid="15"/>
                                        </p:tgtEl>
                                      </p:cBhvr>
                                      <p:to x="100000" y="100000"/>
                                    </p:animScale>
                                    <p:animScale>
                                      <p:cBhvr>
                                        <p:cTn id="45" dur="26">
                                          <p:stCondLst>
                                            <p:cond delay="1808"/>
                                          </p:stCondLst>
                                        </p:cTn>
                                        <p:tgtEl>
                                          <p:spTgt spid="15"/>
                                        </p:tgtEl>
                                      </p:cBhvr>
                                      <p:to x="100000" y="95000"/>
                                    </p:animScale>
                                    <p:animScale>
                                      <p:cBhvr>
                                        <p:cTn id="4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9F071-4AEE-4B8A-9FCD-CAD0563811AA}"/>
              </a:ext>
            </a:extLst>
          </p:cNvPr>
          <p:cNvSpPr>
            <a:spLocks noGrp="1"/>
          </p:cNvSpPr>
          <p:nvPr>
            <p:ph type="title"/>
          </p:nvPr>
        </p:nvSpPr>
        <p:spPr/>
        <p:txBody>
          <a:bodyPr/>
          <a:lstStyle/>
          <a:p>
            <a:r>
              <a:rPr lang="en-US" b="1" dirty="0"/>
              <a:t>Indirect Fire Attack</a:t>
            </a:r>
          </a:p>
        </p:txBody>
      </p:sp>
      <p:sp>
        <p:nvSpPr>
          <p:cNvPr id="3" name="Content Placeholder 2">
            <a:extLst>
              <a:ext uri="{FF2B5EF4-FFF2-40B4-BE49-F238E27FC236}">
                <a16:creationId xmlns:a16="http://schemas.microsoft.com/office/drawing/2014/main" id="{93792561-3CB0-4C8E-B9B2-2269D3E18825}"/>
              </a:ext>
            </a:extLst>
          </p:cNvPr>
          <p:cNvSpPr>
            <a:spLocks noGrp="1"/>
          </p:cNvSpPr>
          <p:nvPr>
            <p:ph idx="1"/>
          </p:nvPr>
        </p:nvSpPr>
        <p:spPr>
          <a:xfrm>
            <a:off x="838200" y="1825625"/>
            <a:ext cx="4774035" cy="481347"/>
          </a:xfrm>
        </p:spPr>
        <p:txBody>
          <a:bodyPr/>
          <a:lstStyle/>
          <a:p>
            <a:pPr marL="0" indent="0">
              <a:buNone/>
            </a:pPr>
            <a:r>
              <a:rPr lang="en-US" b="1" dirty="0"/>
              <a:t>Building a Seal:</a:t>
            </a:r>
          </a:p>
        </p:txBody>
      </p:sp>
      <p:sp>
        <p:nvSpPr>
          <p:cNvPr id="4" name="TextBox 3">
            <a:extLst>
              <a:ext uri="{FF2B5EF4-FFF2-40B4-BE49-F238E27FC236}">
                <a16:creationId xmlns:a16="http://schemas.microsoft.com/office/drawing/2014/main" id="{994C53C6-3291-4B1A-80EE-B7A860514B5A}"/>
              </a:ext>
            </a:extLst>
          </p:cNvPr>
          <p:cNvSpPr txBox="1"/>
          <p:nvPr/>
        </p:nvSpPr>
        <p:spPr>
          <a:xfrm>
            <a:off x="838200" y="2534494"/>
            <a:ext cx="698033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 some cases, the fire area can be sealed to contain the fire to a specific area and to exclude oxygen from the fire and eventually smother it. </a:t>
            </a:r>
          </a:p>
        </p:txBody>
      </p:sp>
      <p:sp>
        <p:nvSpPr>
          <p:cNvPr id="5" name="TextBox 4">
            <a:extLst>
              <a:ext uri="{FF2B5EF4-FFF2-40B4-BE49-F238E27FC236}">
                <a16:creationId xmlns:a16="http://schemas.microsoft.com/office/drawing/2014/main" id="{84BC2C4B-BA2F-4446-9206-8BDBAAEEC111}"/>
              </a:ext>
            </a:extLst>
          </p:cNvPr>
          <p:cNvSpPr txBox="1"/>
          <p:nvPr/>
        </p:nvSpPr>
        <p:spPr>
          <a:xfrm>
            <a:off x="838200" y="3540533"/>
            <a:ext cx="682094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Temporary seals are often installed before permanent seals are erected in order to seal off a fire area as quickly as possible using accessible materials such as curtain and pogo sticks or timbers.</a:t>
            </a:r>
          </a:p>
        </p:txBody>
      </p:sp>
      <p:sp>
        <p:nvSpPr>
          <p:cNvPr id="6" name="TextBox 5">
            <a:extLst>
              <a:ext uri="{FF2B5EF4-FFF2-40B4-BE49-F238E27FC236}">
                <a16:creationId xmlns:a16="http://schemas.microsoft.com/office/drawing/2014/main" id="{EAA7B8FF-7CB3-4422-A901-578B41D0A138}"/>
              </a:ext>
            </a:extLst>
          </p:cNvPr>
          <p:cNvSpPr txBox="1"/>
          <p:nvPr/>
        </p:nvSpPr>
        <p:spPr>
          <a:xfrm>
            <a:off x="838200" y="4601275"/>
            <a:ext cx="67111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Usually, permanent seals are erected just outby the temporary seals so determining the location is very important.</a:t>
            </a:r>
          </a:p>
        </p:txBody>
      </p:sp>
      <p:sp>
        <p:nvSpPr>
          <p:cNvPr id="7" name="TextBox 6">
            <a:extLst>
              <a:ext uri="{FF2B5EF4-FFF2-40B4-BE49-F238E27FC236}">
                <a16:creationId xmlns:a16="http://schemas.microsoft.com/office/drawing/2014/main" id="{6065893B-67B2-46AA-98AF-7C6B122BF9A3}"/>
              </a:ext>
            </a:extLst>
          </p:cNvPr>
          <p:cNvSpPr txBox="1"/>
          <p:nvPr/>
        </p:nvSpPr>
        <p:spPr>
          <a:xfrm>
            <a:off x="838200" y="5420425"/>
            <a:ext cx="63756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Temporary seals can be built around a fire area to allow a large expansion foam generator to be used.</a:t>
            </a:r>
          </a:p>
        </p:txBody>
      </p:sp>
      <p:pic>
        <p:nvPicPr>
          <p:cNvPr id="9" name="Picture 8" descr="A picture containing text&#10;&#10;Description automatically generated">
            <a:extLst>
              <a:ext uri="{FF2B5EF4-FFF2-40B4-BE49-F238E27FC236}">
                <a16:creationId xmlns:a16="http://schemas.microsoft.com/office/drawing/2014/main" id="{7A18ECEC-D9EA-4E41-B559-E89191FA7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3769" y="1801295"/>
            <a:ext cx="3182705" cy="2664590"/>
          </a:xfrm>
          <a:prstGeom prst="rect">
            <a:avLst/>
          </a:prstGeom>
        </p:spPr>
      </p:pic>
      <p:pic>
        <p:nvPicPr>
          <p:cNvPr id="10" name="Picture 9" descr="A person shoveling snow&#10;&#10;Description automatically generated with low confidence">
            <a:extLst>
              <a:ext uri="{FF2B5EF4-FFF2-40B4-BE49-F238E27FC236}">
                <a16:creationId xmlns:a16="http://schemas.microsoft.com/office/drawing/2014/main" id="{6A346F21-7449-4A17-9073-7877B5D13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7562" y="4498394"/>
            <a:ext cx="3288373" cy="2036166"/>
          </a:xfrm>
          <a:prstGeom prst="rect">
            <a:avLst/>
          </a:prstGeom>
        </p:spPr>
      </p:pic>
    </p:spTree>
    <p:extLst>
      <p:ext uri="{BB962C8B-B14F-4D97-AF65-F5344CB8AC3E}">
        <p14:creationId xmlns:p14="http://schemas.microsoft.com/office/powerpoint/2010/main" val="58905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80">
                                          <p:stCondLst>
                                            <p:cond delay="0"/>
                                          </p:stCondLst>
                                        </p:cTn>
                                        <p:tgtEl>
                                          <p:spTgt spid="7"/>
                                        </p:tgtEl>
                                      </p:cBhvr>
                                    </p:animEffect>
                                    <p:anim calcmode="lin" valueType="num">
                                      <p:cBhvr>
                                        <p:cTn id="6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gtEl>
                                      </p:cBhvr>
                                      <p:to x="100000" y="60000"/>
                                    </p:animScale>
                                    <p:animScale>
                                      <p:cBhvr>
                                        <p:cTn id="68" dur="166" decel="50000">
                                          <p:stCondLst>
                                            <p:cond delay="676"/>
                                          </p:stCondLst>
                                        </p:cTn>
                                        <p:tgtEl>
                                          <p:spTgt spid="7"/>
                                        </p:tgtEl>
                                      </p:cBhvr>
                                      <p:to x="100000" y="100000"/>
                                    </p:animScale>
                                    <p:animScale>
                                      <p:cBhvr>
                                        <p:cTn id="69" dur="26">
                                          <p:stCondLst>
                                            <p:cond delay="1312"/>
                                          </p:stCondLst>
                                        </p:cTn>
                                        <p:tgtEl>
                                          <p:spTgt spid="7"/>
                                        </p:tgtEl>
                                      </p:cBhvr>
                                      <p:to x="100000" y="80000"/>
                                    </p:animScale>
                                    <p:animScale>
                                      <p:cBhvr>
                                        <p:cTn id="70" dur="166" decel="50000">
                                          <p:stCondLst>
                                            <p:cond delay="1338"/>
                                          </p:stCondLst>
                                        </p:cTn>
                                        <p:tgtEl>
                                          <p:spTgt spid="7"/>
                                        </p:tgtEl>
                                      </p:cBhvr>
                                      <p:to x="100000" y="100000"/>
                                    </p:animScale>
                                    <p:animScale>
                                      <p:cBhvr>
                                        <p:cTn id="71" dur="26">
                                          <p:stCondLst>
                                            <p:cond delay="1642"/>
                                          </p:stCondLst>
                                        </p:cTn>
                                        <p:tgtEl>
                                          <p:spTgt spid="7"/>
                                        </p:tgtEl>
                                      </p:cBhvr>
                                      <p:to x="100000" y="90000"/>
                                    </p:animScale>
                                    <p:animScale>
                                      <p:cBhvr>
                                        <p:cTn id="72" dur="166" decel="50000">
                                          <p:stCondLst>
                                            <p:cond delay="1668"/>
                                          </p:stCondLst>
                                        </p:cTn>
                                        <p:tgtEl>
                                          <p:spTgt spid="7"/>
                                        </p:tgtEl>
                                      </p:cBhvr>
                                      <p:to x="100000" y="100000"/>
                                    </p:animScale>
                                    <p:animScale>
                                      <p:cBhvr>
                                        <p:cTn id="73" dur="26">
                                          <p:stCondLst>
                                            <p:cond delay="1808"/>
                                          </p:stCondLst>
                                        </p:cTn>
                                        <p:tgtEl>
                                          <p:spTgt spid="7"/>
                                        </p:tgtEl>
                                      </p:cBhvr>
                                      <p:to x="100000" y="95000"/>
                                    </p:animScale>
                                    <p:animScale>
                                      <p:cBhvr>
                                        <p:cTn id="74" dur="166" decel="50000">
                                          <p:stCondLst>
                                            <p:cond delay="1834"/>
                                          </p:stCondLst>
                                        </p:cTn>
                                        <p:tgtEl>
                                          <p:spTgt spid="7"/>
                                        </p:tgtEl>
                                      </p:cBhvr>
                                      <p:to x="100000" y="100000"/>
                                    </p:animScale>
                                  </p:childTnLst>
                                </p:cTn>
                              </p:par>
                              <p:par>
                                <p:cTn id="75" presetID="26" presetClass="entr" presetSubtype="0" fill="hold" nodeType="with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down)">
                                      <p:cBhvr>
                                        <p:cTn id="77" dur="580">
                                          <p:stCondLst>
                                            <p:cond delay="0"/>
                                          </p:stCondLst>
                                        </p:cTn>
                                        <p:tgtEl>
                                          <p:spTgt spid="9"/>
                                        </p:tgtEl>
                                      </p:cBhvr>
                                    </p:animEffect>
                                    <p:anim calcmode="lin" valueType="num">
                                      <p:cBhvr>
                                        <p:cTn id="7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3" dur="26">
                                          <p:stCondLst>
                                            <p:cond delay="650"/>
                                          </p:stCondLst>
                                        </p:cTn>
                                        <p:tgtEl>
                                          <p:spTgt spid="9"/>
                                        </p:tgtEl>
                                      </p:cBhvr>
                                      <p:to x="100000" y="60000"/>
                                    </p:animScale>
                                    <p:animScale>
                                      <p:cBhvr>
                                        <p:cTn id="84" dur="166" decel="50000">
                                          <p:stCondLst>
                                            <p:cond delay="676"/>
                                          </p:stCondLst>
                                        </p:cTn>
                                        <p:tgtEl>
                                          <p:spTgt spid="9"/>
                                        </p:tgtEl>
                                      </p:cBhvr>
                                      <p:to x="100000" y="100000"/>
                                    </p:animScale>
                                    <p:animScale>
                                      <p:cBhvr>
                                        <p:cTn id="85" dur="26">
                                          <p:stCondLst>
                                            <p:cond delay="1312"/>
                                          </p:stCondLst>
                                        </p:cTn>
                                        <p:tgtEl>
                                          <p:spTgt spid="9"/>
                                        </p:tgtEl>
                                      </p:cBhvr>
                                      <p:to x="100000" y="80000"/>
                                    </p:animScale>
                                    <p:animScale>
                                      <p:cBhvr>
                                        <p:cTn id="86" dur="166" decel="50000">
                                          <p:stCondLst>
                                            <p:cond delay="1338"/>
                                          </p:stCondLst>
                                        </p:cTn>
                                        <p:tgtEl>
                                          <p:spTgt spid="9"/>
                                        </p:tgtEl>
                                      </p:cBhvr>
                                      <p:to x="100000" y="100000"/>
                                    </p:animScale>
                                    <p:animScale>
                                      <p:cBhvr>
                                        <p:cTn id="87" dur="26">
                                          <p:stCondLst>
                                            <p:cond delay="1642"/>
                                          </p:stCondLst>
                                        </p:cTn>
                                        <p:tgtEl>
                                          <p:spTgt spid="9"/>
                                        </p:tgtEl>
                                      </p:cBhvr>
                                      <p:to x="100000" y="90000"/>
                                    </p:animScale>
                                    <p:animScale>
                                      <p:cBhvr>
                                        <p:cTn id="88" dur="166" decel="50000">
                                          <p:stCondLst>
                                            <p:cond delay="1668"/>
                                          </p:stCondLst>
                                        </p:cTn>
                                        <p:tgtEl>
                                          <p:spTgt spid="9"/>
                                        </p:tgtEl>
                                      </p:cBhvr>
                                      <p:to x="100000" y="100000"/>
                                    </p:animScale>
                                    <p:animScale>
                                      <p:cBhvr>
                                        <p:cTn id="89" dur="26">
                                          <p:stCondLst>
                                            <p:cond delay="1808"/>
                                          </p:stCondLst>
                                        </p:cTn>
                                        <p:tgtEl>
                                          <p:spTgt spid="9"/>
                                        </p:tgtEl>
                                      </p:cBhvr>
                                      <p:to x="100000" y="95000"/>
                                    </p:animScale>
                                    <p:animScale>
                                      <p:cBhvr>
                                        <p:cTn id="90" dur="166" decel="50000">
                                          <p:stCondLst>
                                            <p:cond delay="1834"/>
                                          </p:stCondLst>
                                        </p:cTn>
                                        <p:tgtEl>
                                          <p:spTgt spid="9"/>
                                        </p:tgtEl>
                                      </p:cBhvr>
                                      <p:to x="100000" y="100000"/>
                                    </p:animScale>
                                  </p:childTnLst>
                                </p:cTn>
                              </p:par>
                              <p:par>
                                <p:cTn id="91" presetID="26" presetClass="entr" presetSubtype="0" fill="hold" nodeType="withEffect">
                                  <p:stCondLst>
                                    <p:cond delay="0"/>
                                  </p:stCondLst>
                                  <p:childTnLst>
                                    <p:set>
                                      <p:cBhvr>
                                        <p:cTn id="92" dur="1" fill="hold">
                                          <p:stCondLst>
                                            <p:cond delay="0"/>
                                          </p:stCondLst>
                                        </p:cTn>
                                        <p:tgtEl>
                                          <p:spTgt spid="10"/>
                                        </p:tgtEl>
                                        <p:attrNameLst>
                                          <p:attrName>style.visibility</p:attrName>
                                        </p:attrNameLst>
                                      </p:cBhvr>
                                      <p:to>
                                        <p:strVal val="visible"/>
                                      </p:to>
                                    </p:set>
                                    <p:animEffect transition="in" filter="wipe(down)">
                                      <p:cBhvr>
                                        <p:cTn id="93" dur="580">
                                          <p:stCondLst>
                                            <p:cond delay="0"/>
                                          </p:stCondLst>
                                        </p:cTn>
                                        <p:tgtEl>
                                          <p:spTgt spid="10"/>
                                        </p:tgtEl>
                                      </p:cBhvr>
                                    </p:animEffect>
                                    <p:anim calcmode="lin" valueType="num">
                                      <p:cBhvr>
                                        <p:cTn id="9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99" dur="26">
                                          <p:stCondLst>
                                            <p:cond delay="650"/>
                                          </p:stCondLst>
                                        </p:cTn>
                                        <p:tgtEl>
                                          <p:spTgt spid="10"/>
                                        </p:tgtEl>
                                      </p:cBhvr>
                                      <p:to x="100000" y="60000"/>
                                    </p:animScale>
                                    <p:animScale>
                                      <p:cBhvr>
                                        <p:cTn id="100" dur="166" decel="50000">
                                          <p:stCondLst>
                                            <p:cond delay="676"/>
                                          </p:stCondLst>
                                        </p:cTn>
                                        <p:tgtEl>
                                          <p:spTgt spid="10"/>
                                        </p:tgtEl>
                                      </p:cBhvr>
                                      <p:to x="100000" y="100000"/>
                                    </p:animScale>
                                    <p:animScale>
                                      <p:cBhvr>
                                        <p:cTn id="101" dur="26">
                                          <p:stCondLst>
                                            <p:cond delay="1312"/>
                                          </p:stCondLst>
                                        </p:cTn>
                                        <p:tgtEl>
                                          <p:spTgt spid="10"/>
                                        </p:tgtEl>
                                      </p:cBhvr>
                                      <p:to x="100000" y="80000"/>
                                    </p:animScale>
                                    <p:animScale>
                                      <p:cBhvr>
                                        <p:cTn id="102" dur="166" decel="50000">
                                          <p:stCondLst>
                                            <p:cond delay="1338"/>
                                          </p:stCondLst>
                                        </p:cTn>
                                        <p:tgtEl>
                                          <p:spTgt spid="10"/>
                                        </p:tgtEl>
                                      </p:cBhvr>
                                      <p:to x="100000" y="100000"/>
                                    </p:animScale>
                                    <p:animScale>
                                      <p:cBhvr>
                                        <p:cTn id="103" dur="26">
                                          <p:stCondLst>
                                            <p:cond delay="1642"/>
                                          </p:stCondLst>
                                        </p:cTn>
                                        <p:tgtEl>
                                          <p:spTgt spid="10"/>
                                        </p:tgtEl>
                                      </p:cBhvr>
                                      <p:to x="100000" y="90000"/>
                                    </p:animScale>
                                    <p:animScale>
                                      <p:cBhvr>
                                        <p:cTn id="104" dur="166" decel="50000">
                                          <p:stCondLst>
                                            <p:cond delay="1668"/>
                                          </p:stCondLst>
                                        </p:cTn>
                                        <p:tgtEl>
                                          <p:spTgt spid="10"/>
                                        </p:tgtEl>
                                      </p:cBhvr>
                                      <p:to x="100000" y="100000"/>
                                    </p:animScale>
                                    <p:animScale>
                                      <p:cBhvr>
                                        <p:cTn id="105" dur="26">
                                          <p:stCondLst>
                                            <p:cond delay="1808"/>
                                          </p:stCondLst>
                                        </p:cTn>
                                        <p:tgtEl>
                                          <p:spTgt spid="10"/>
                                        </p:tgtEl>
                                      </p:cBhvr>
                                      <p:to x="100000" y="95000"/>
                                    </p:animScale>
                                    <p:animScale>
                                      <p:cBhvr>
                                        <p:cTn id="10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562ED-A67A-450D-ACBF-B597AE4B4141}"/>
              </a:ext>
            </a:extLst>
          </p:cNvPr>
          <p:cNvSpPr>
            <a:spLocks noGrp="1"/>
          </p:cNvSpPr>
          <p:nvPr>
            <p:ph type="title"/>
          </p:nvPr>
        </p:nvSpPr>
        <p:spPr/>
        <p:txBody>
          <a:bodyPr/>
          <a:lstStyle/>
          <a:p>
            <a:r>
              <a:rPr lang="en-US" dirty="0"/>
              <a:t>Fire Preparedness </a:t>
            </a:r>
          </a:p>
        </p:txBody>
      </p:sp>
      <p:sp>
        <p:nvSpPr>
          <p:cNvPr id="4" name="TextBox 3">
            <a:extLst>
              <a:ext uri="{FF2B5EF4-FFF2-40B4-BE49-F238E27FC236}">
                <a16:creationId xmlns:a16="http://schemas.microsoft.com/office/drawing/2014/main" id="{C06A5FE7-D825-4FCD-B20A-A7248DE476F7}"/>
              </a:ext>
            </a:extLst>
          </p:cNvPr>
          <p:cNvSpPr txBox="1"/>
          <p:nvPr/>
        </p:nvSpPr>
        <p:spPr>
          <a:xfrm>
            <a:off x="967409" y="1789043"/>
            <a:ext cx="10386391" cy="42165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Examiners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Examiners should be knowledgeable of fire protection systems including CO systems installed at their mine. Daily each fire boss shall check the functionality of each CO detection monitor. Positions and placement are also to be examined.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Examiners should check  fire installations to assure all tools and equipment to fight fires are present and functioning correctly.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Examiners should check all fire suppression systems to assure system is functioning correctly, sprays orientation and placement are positioned properly and not obstructed by rock dust build up, belt strings etc..</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962099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BF7E2-5A28-46B8-B4DE-421D0766DAEF}"/>
              </a:ext>
            </a:extLst>
          </p:cNvPr>
          <p:cNvSpPr>
            <a:spLocks noGrp="1"/>
          </p:cNvSpPr>
          <p:nvPr>
            <p:ph type="title"/>
          </p:nvPr>
        </p:nvSpPr>
        <p:spPr/>
        <p:txBody>
          <a:bodyPr/>
          <a:lstStyle/>
          <a:p>
            <a:r>
              <a:rPr lang="en-US" dirty="0"/>
              <a:t>Fire Preparedness </a:t>
            </a:r>
          </a:p>
        </p:txBody>
      </p:sp>
      <p:sp>
        <p:nvSpPr>
          <p:cNvPr id="3" name="Content Placeholder 2">
            <a:extLst>
              <a:ext uri="{FF2B5EF4-FFF2-40B4-BE49-F238E27FC236}">
                <a16:creationId xmlns:a16="http://schemas.microsoft.com/office/drawing/2014/main" id="{59B81C69-846F-4839-9C97-FEDBE348CF93}"/>
              </a:ext>
            </a:extLst>
          </p:cNvPr>
          <p:cNvSpPr>
            <a:spLocks noGrp="1"/>
          </p:cNvSpPr>
          <p:nvPr>
            <p:ph idx="1"/>
          </p:nvPr>
        </p:nvSpPr>
        <p:spPr/>
        <p:txBody>
          <a:bodyPr>
            <a:normAutofit lnSpcReduction="10000"/>
          </a:bodyPr>
          <a:lstStyle/>
          <a:p>
            <a:pPr marL="0" indent="0">
              <a:buNone/>
            </a:pPr>
            <a:r>
              <a:rPr lang="en-US" b="1" u="sng" dirty="0"/>
              <a:t>Examiners Cont</a:t>
            </a:r>
            <a:r>
              <a:rPr lang="en-US" b="1" dirty="0"/>
              <a:t>. </a:t>
            </a:r>
          </a:p>
          <a:p>
            <a:pPr marL="0" indent="0">
              <a:buNone/>
            </a:pPr>
            <a:r>
              <a:rPr lang="en-US" dirty="0"/>
              <a:t>Examiners should assure that fire extinguishers are in working order and proper placement around electrical installations. </a:t>
            </a:r>
          </a:p>
          <a:p>
            <a:pPr marL="0" indent="0">
              <a:buNone/>
            </a:pPr>
            <a:r>
              <a:rPr lang="en-US" dirty="0"/>
              <a:t>Examiners should assure the sufficient rock dust is located around installations. </a:t>
            </a:r>
          </a:p>
          <a:p>
            <a:pPr marL="0" indent="0">
              <a:buNone/>
            </a:pPr>
            <a:r>
              <a:rPr lang="en-US" dirty="0"/>
              <a:t>Examiners should assure that accumulations in or around belt lines shall be corrected </a:t>
            </a:r>
          </a:p>
          <a:p>
            <a:pPr marL="0" indent="0">
              <a:buNone/>
            </a:pPr>
            <a:r>
              <a:rPr lang="en-US" dirty="0"/>
              <a:t>Examiners should correct any locations where belt is causing friction heat due to rubbing. </a:t>
            </a:r>
          </a:p>
          <a:p>
            <a:pPr marL="0" indent="0">
              <a:buNone/>
            </a:pPr>
            <a:r>
              <a:rPr lang="en-US" dirty="0"/>
              <a:t> </a:t>
            </a:r>
          </a:p>
        </p:txBody>
      </p:sp>
    </p:spTree>
    <p:extLst>
      <p:ext uri="{BB962C8B-B14F-4D97-AF65-F5344CB8AC3E}">
        <p14:creationId xmlns:p14="http://schemas.microsoft.com/office/powerpoint/2010/main" val="1460897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C7739-15FE-477E-BE97-ED96A6820A37}"/>
              </a:ext>
            </a:extLst>
          </p:cNvPr>
          <p:cNvSpPr>
            <a:spLocks noGrp="1"/>
          </p:cNvSpPr>
          <p:nvPr>
            <p:ph type="title"/>
          </p:nvPr>
        </p:nvSpPr>
        <p:spPr>
          <a:xfrm>
            <a:off x="838200" y="365125"/>
            <a:ext cx="5118463" cy="1325563"/>
          </a:xfrm>
        </p:spPr>
        <p:txBody>
          <a:bodyPr/>
          <a:lstStyle/>
          <a:p>
            <a:r>
              <a:rPr lang="en-US" b="1" dirty="0"/>
              <a:t>Fire Preparedness </a:t>
            </a:r>
          </a:p>
        </p:txBody>
      </p:sp>
      <p:sp>
        <p:nvSpPr>
          <p:cNvPr id="3" name="Content Placeholder 2">
            <a:extLst>
              <a:ext uri="{FF2B5EF4-FFF2-40B4-BE49-F238E27FC236}">
                <a16:creationId xmlns:a16="http://schemas.microsoft.com/office/drawing/2014/main" id="{F7843943-1C74-4161-8CF1-5E93A6069846}"/>
              </a:ext>
            </a:extLst>
          </p:cNvPr>
          <p:cNvSpPr>
            <a:spLocks noGrp="1"/>
          </p:cNvSpPr>
          <p:nvPr>
            <p:ph idx="1"/>
          </p:nvPr>
        </p:nvSpPr>
        <p:spPr/>
        <p:txBody>
          <a:bodyPr>
            <a:normAutofit lnSpcReduction="10000"/>
          </a:bodyPr>
          <a:lstStyle/>
          <a:p>
            <a:pPr marL="0" indent="0" eaLnBrk="1" hangingPunct="1">
              <a:lnSpc>
                <a:spcPct val="80000"/>
              </a:lnSpc>
              <a:spcBef>
                <a:spcPts val="1200"/>
              </a:spcBef>
              <a:buFont typeface="Wingdings 2" panose="05020102010507070707" pitchFamily="18" charset="2"/>
              <a:buNone/>
              <a:defRPr/>
            </a:pPr>
            <a:r>
              <a:rPr lang="en-US" altLang="en-US" sz="4000" b="1" u="sng" dirty="0"/>
              <a:t>Official In Charge On Surface</a:t>
            </a:r>
          </a:p>
          <a:p>
            <a:pPr marL="457200" indent="-457200" eaLnBrk="1" hangingPunct="1">
              <a:lnSpc>
                <a:spcPct val="110000"/>
              </a:lnSpc>
              <a:spcBef>
                <a:spcPts val="1200"/>
              </a:spcBef>
              <a:defRPr/>
            </a:pPr>
            <a:r>
              <a:rPr lang="en-US" altLang="en-US" sz="3600" dirty="0"/>
              <a:t>Contact the Responsible Person that may be affected and arrange for the orderly evacuation of all personnel not needed for fire fighting or support activities.  Obtain additional fire fighting materials and arrange for a relief fire fighting crew.  Make additional notifications, as necessary.</a:t>
            </a:r>
          </a:p>
          <a:p>
            <a:endParaRPr lang="en-US" dirty="0"/>
          </a:p>
        </p:txBody>
      </p:sp>
      <p:sp>
        <p:nvSpPr>
          <p:cNvPr id="4" name="TextBox 3">
            <a:extLst>
              <a:ext uri="{FF2B5EF4-FFF2-40B4-BE49-F238E27FC236}">
                <a16:creationId xmlns:a16="http://schemas.microsoft.com/office/drawing/2014/main" id="{B1ADC060-D64F-4553-9AB5-A921770A61BD}"/>
              </a:ext>
            </a:extLst>
          </p:cNvPr>
          <p:cNvSpPr txBox="1"/>
          <p:nvPr/>
        </p:nvSpPr>
        <p:spPr>
          <a:xfrm>
            <a:off x="7116808" y="766296"/>
            <a:ext cx="18094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EXAMPLE </a:t>
            </a:r>
          </a:p>
        </p:txBody>
      </p:sp>
    </p:spTree>
    <p:extLst>
      <p:ext uri="{BB962C8B-B14F-4D97-AF65-F5344CB8AC3E}">
        <p14:creationId xmlns:p14="http://schemas.microsoft.com/office/powerpoint/2010/main" val="239657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92367-AB92-495F-BA5F-829C7CEBDE87}"/>
              </a:ext>
            </a:extLst>
          </p:cNvPr>
          <p:cNvSpPr>
            <a:spLocks noGrp="1"/>
          </p:cNvSpPr>
          <p:nvPr>
            <p:ph type="title"/>
          </p:nvPr>
        </p:nvSpPr>
        <p:spPr/>
        <p:txBody>
          <a:bodyPr>
            <a:normAutofit/>
          </a:bodyPr>
          <a:lstStyle/>
          <a:p>
            <a:r>
              <a:rPr lang="en-US" sz="5400" b="1" dirty="0"/>
              <a:t>Fire Preparedness </a:t>
            </a:r>
          </a:p>
        </p:txBody>
      </p:sp>
      <p:sp>
        <p:nvSpPr>
          <p:cNvPr id="3" name="Content Placeholder 2">
            <a:extLst>
              <a:ext uri="{FF2B5EF4-FFF2-40B4-BE49-F238E27FC236}">
                <a16:creationId xmlns:a16="http://schemas.microsoft.com/office/drawing/2014/main" id="{6561715D-2D9C-494B-A4BB-9C03E4257B30}"/>
              </a:ext>
            </a:extLst>
          </p:cNvPr>
          <p:cNvSpPr>
            <a:spLocks noGrp="1"/>
          </p:cNvSpPr>
          <p:nvPr>
            <p:ph idx="1"/>
          </p:nvPr>
        </p:nvSpPr>
        <p:spPr/>
        <p:txBody>
          <a:bodyPr/>
          <a:lstStyle/>
          <a:p>
            <a:r>
              <a:rPr lang="en-US" b="1" dirty="0"/>
              <a:t>22A-2-58 Fire Protection </a:t>
            </a:r>
          </a:p>
          <a:p>
            <a:pPr marL="0" indent="0">
              <a:buNone/>
            </a:pPr>
            <a:r>
              <a:rPr lang="en-US" b="1" dirty="0"/>
              <a:t> (b) Fire Drills and demonstrations of various types of available fire-fighting equipment shall be held for employees at least every six (6) months. </a:t>
            </a:r>
          </a:p>
          <a:p>
            <a:endParaRPr lang="en-US" b="1" dirty="0"/>
          </a:p>
          <a:p>
            <a:r>
              <a:rPr lang="en-US" b="1" dirty="0"/>
              <a:t>22A-2A-704 Fire and Safety Training </a:t>
            </a:r>
          </a:p>
          <a:p>
            <a:pPr marL="0" indent="0">
              <a:buNone/>
            </a:pPr>
            <a:r>
              <a:rPr lang="en-US" b="1" dirty="0"/>
              <a:t>    (a) Rules of the commission shall provide for all underground employees at the mine to receive special instruction related to fighting fires involving diesel fuel. </a:t>
            </a:r>
          </a:p>
        </p:txBody>
      </p:sp>
    </p:spTree>
    <p:extLst>
      <p:ext uri="{BB962C8B-B14F-4D97-AF65-F5344CB8AC3E}">
        <p14:creationId xmlns:p14="http://schemas.microsoft.com/office/powerpoint/2010/main" val="4037679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in a warehouse&#10;&#10;Description automatically generated with low confidence">
            <a:extLst>
              <a:ext uri="{FF2B5EF4-FFF2-40B4-BE49-F238E27FC236}">
                <a16:creationId xmlns:a16="http://schemas.microsoft.com/office/drawing/2014/main" id="{2A7E8202-2E00-44D8-A2BF-2AD978AA6D3D}"/>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0" y="10"/>
            <a:ext cx="12192000" cy="6857990"/>
          </a:xfrm>
          <a:prstGeom prst="rect">
            <a:avLst/>
          </a:prstGeom>
        </p:spPr>
      </p:pic>
      <p:sp>
        <p:nvSpPr>
          <p:cNvPr id="78"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35E71A-DF1C-481D-8095-781B609B6AF4}"/>
              </a:ext>
            </a:extLst>
          </p:cNvPr>
          <p:cNvSpPr>
            <a:spLocks noGrp="1"/>
          </p:cNvSpPr>
          <p:nvPr>
            <p:ph type="title"/>
          </p:nvPr>
        </p:nvSpPr>
        <p:spPr>
          <a:xfrm>
            <a:off x="709448" y="1913950"/>
            <a:ext cx="4204137" cy="1342754"/>
          </a:xfrm>
        </p:spPr>
        <p:txBody>
          <a:bodyPr>
            <a:normAutofit/>
          </a:bodyPr>
          <a:lstStyle/>
          <a:p>
            <a:pPr algn="ctr"/>
            <a:r>
              <a:rPr lang="en-US" sz="3600" b="1" dirty="0"/>
              <a:t>Fire Preparedness </a:t>
            </a:r>
          </a:p>
        </p:txBody>
      </p:sp>
      <p:cxnSp>
        <p:nvCxnSpPr>
          <p:cNvPr id="80" name="Straight Connector 79">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862D594-2A12-4FA5-93B4-9DF4B68D6CA6}"/>
              </a:ext>
            </a:extLst>
          </p:cNvPr>
          <p:cNvSpPr>
            <a:spLocks noGrp="1"/>
          </p:cNvSpPr>
          <p:nvPr>
            <p:ph idx="1"/>
          </p:nvPr>
        </p:nvSpPr>
        <p:spPr>
          <a:xfrm>
            <a:off x="811096" y="4159719"/>
            <a:ext cx="4593021" cy="2619839"/>
          </a:xfrm>
        </p:spPr>
        <p:txBody>
          <a:bodyPr anchor="ctr">
            <a:noAutofit/>
          </a:bodyPr>
          <a:lstStyle/>
          <a:p>
            <a:pPr marL="0" indent="0">
              <a:buNone/>
            </a:pPr>
            <a:r>
              <a:rPr lang="en-US" b="1" dirty="0"/>
              <a:t>Fire Fighting Equipment </a:t>
            </a:r>
          </a:p>
          <a:p>
            <a:r>
              <a:rPr lang="en-US" dirty="0"/>
              <a:t>Fire Extinguishers </a:t>
            </a:r>
          </a:p>
          <a:p>
            <a:r>
              <a:rPr lang="en-US" dirty="0"/>
              <a:t>Water Lines</a:t>
            </a:r>
          </a:p>
          <a:p>
            <a:r>
              <a:rPr lang="en-US" dirty="0"/>
              <a:t>Hoses &amp; Nozzles </a:t>
            </a:r>
          </a:p>
          <a:p>
            <a:r>
              <a:rPr lang="en-US" dirty="0"/>
              <a:t>Foam Stations </a:t>
            </a:r>
          </a:p>
          <a:p>
            <a:r>
              <a:rPr lang="en-US" dirty="0"/>
              <a:t>Portable Pro </a:t>
            </a:r>
            <a:r>
              <a:rPr lang="en-US" dirty="0" err="1"/>
              <a:t>pak</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577838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2F87-3179-4D86-AA21-EAD19B32E415}"/>
              </a:ext>
            </a:extLst>
          </p:cNvPr>
          <p:cNvSpPr>
            <a:spLocks noGrp="1"/>
          </p:cNvSpPr>
          <p:nvPr>
            <p:ph type="title"/>
          </p:nvPr>
        </p:nvSpPr>
        <p:spPr>
          <a:xfrm>
            <a:off x="5279228" y="255914"/>
            <a:ext cx="4717028" cy="1325563"/>
          </a:xfrm>
        </p:spPr>
        <p:txBody>
          <a:bodyPr>
            <a:normAutofit/>
          </a:bodyPr>
          <a:lstStyle/>
          <a:p>
            <a:r>
              <a:rPr lang="en-US" sz="4800" b="1" dirty="0"/>
              <a:t>Fire Preparedness </a:t>
            </a:r>
          </a:p>
        </p:txBody>
      </p:sp>
      <p:pic>
        <p:nvPicPr>
          <p:cNvPr id="1026" name="Picture 2" descr="Leader in Coal Mine Safety Products| Mine Lifeline, LLC| Chapmanville, WV">
            <a:extLst>
              <a:ext uri="{FF2B5EF4-FFF2-40B4-BE49-F238E27FC236}">
                <a16:creationId xmlns:a16="http://schemas.microsoft.com/office/drawing/2014/main" id="{B1A34E6C-C262-4A5B-8E3B-41A358FE2C4A}"/>
              </a:ext>
            </a:extLst>
          </p:cNvPr>
          <p:cNvPicPr>
            <a:picLocks noGrp="1" noChangeAspect="1" noChangeArrowheads="1"/>
          </p:cNvPicPr>
          <p:nvPr>
            <p:ph sz="half" idx="2"/>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96463" y="2031151"/>
            <a:ext cx="4101200" cy="27291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up of a machine&#10;&#10;Description automatically generated with low confidence">
            <a:extLst>
              <a:ext uri="{FF2B5EF4-FFF2-40B4-BE49-F238E27FC236}">
                <a16:creationId xmlns:a16="http://schemas.microsoft.com/office/drawing/2014/main" id="{82297513-EE13-4BA2-BBA3-C9B6586B8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6452" y="3885221"/>
            <a:ext cx="2712116" cy="2459292"/>
          </a:xfrm>
          <a:prstGeom prst="rect">
            <a:avLst/>
          </a:prstGeom>
        </p:spPr>
      </p:pic>
      <p:sp>
        <p:nvSpPr>
          <p:cNvPr id="10" name="TextBox 9">
            <a:extLst>
              <a:ext uri="{FF2B5EF4-FFF2-40B4-BE49-F238E27FC236}">
                <a16:creationId xmlns:a16="http://schemas.microsoft.com/office/drawing/2014/main" id="{5E2EE006-CE12-41E0-BBA8-319D1910671E}"/>
              </a:ext>
            </a:extLst>
          </p:cNvPr>
          <p:cNvSpPr txBox="1"/>
          <p:nvPr/>
        </p:nvSpPr>
        <p:spPr>
          <a:xfrm>
            <a:off x="689811" y="873581"/>
            <a:ext cx="7106652"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22A-2-58 Fire Protection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 Each coal mine shall be provided with suitable fire-fighting equipment adapted for the size and condition of the mine. Fire-fighting equipment required under this article shall meet the following requirements. </a:t>
            </a:r>
          </a:p>
        </p:txBody>
      </p:sp>
      <p:sp>
        <p:nvSpPr>
          <p:cNvPr id="12" name="TextBox 11">
            <a:extLst>
              <a:ext uri="{FF2B5EF4-FFF2-40B4-BE49-F238E27FC236}">
                <a16:creationId xmlns:a16="http://schemas.microsoft.com/office/drawing/2014/main" id="{8AA4A550-8D37-461D-9DEF-F68EC56408D2}"/>
              </a:ext>
            </a:extLst>
          </p:cNvPr>
          <p:cNvSpPr txBox="1"/>
          <p:nvPr/>
        </p:nvSpPr>
        <p:spPr>
          <a:xfrm>
            <a:off x="689811" y="3687901"/>
            <a:ext cx="4341812"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(f) In all coal mines, waterlines shall be installed parallel to the entire length of belt conveyors and shall be equipped with fire hose outlets with valves at three-hundred-foot intervals along each belt conveyor and at tailpieces. </a:t>
            </a:r>
          </a:p>
        </p:txBody>
      </p:sp>
    </p:spTree>
    <p:extLst>
      <p:ext uri="{BB962C8B-B14F-4D97-AF65-F5344CB8AC3E}">
        <p14:creationId xmlns:p14="http://schemas.microsoft.com/office/powerpoint/2010/main" val="498223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7DD10-60E5-49CB-B71A-08934763F75A}"/>
              </a:ext>
            </a:extLst>
          </p:cNvPr>
          <p:cNvSpPr>
            <a:spLocks noGrp="1"/>
          </p:cNvSpPr>
          <p:nvPr>
            <p:ph type="title"/>
          </p:nvPr>
        </p:nvSpPr>
        <p:spPr>
          <a:xfrm>
            <a:off x="838200" y="365126"/>
            <a:ext cx="10515600" cy="655600"/>
          </a:xfrm>
        </p:spPr>
        <p:txBody>
          <a:bodyPr>
            <a:normAutofit fontScale="90000"/>
          </a:bodyPr>
          <a:lstStyle/>
          <a:p>
            <a:endParaRPr lang="en-US" dirty="0"/>
          </a:p>
        </p:txBody>
      </p:sp>
      <p:sp>
        <p:nvSpPr>
          <p:cNvPr id="5" name="Content Placeholder 4">
            <a:extLst>
              <a:ext uri="{FF2B5EF4-FFF2-40B4-BE49-F238E27FC236}">
                <a16:creationId xmlns:a16="http://schemas.microsoft.com/office/drawing/2014/main" id="{8C505399-9351-4A4F-8799-75AE76524662}"/>
              </a:ext>
            </a:extLst>
          </p:cNvPr>
          <p:cNvSpPr>
            <a:spLocks noGrp="1"/>
          </p:cNvSpPr>
          <p:nvPr>
            <p:ph idx="1"/>
          </p:nvPr>
        </p:nvSpPr>
        <p:spPr>
          <a:xfrm>
            <a:off x="721242" y="1123876"/>
            <a:ext cx="10515600" cy="5234394"/>
          </a:xfrm>
        </p:spPr>
        <p:txBody>
          <a:bodyPr>
            <a:normAutofit/>
          </a:bodyPr>
          <a:lstStyle/>
          <a:p>
            <a:pPr algn="l"/>
            <a:r>
              <a:rPr lang="en-US" sz="2800" dirty="0"/>
              <a:t>Mine emergencies can happen at any moment and can come in many different forms. Explosions, fires, face ignitions, entrapments, inundations of water or gas, roof falls, rib rolls, equipment accidents, falls, cuts, even health issues such as a heart attack could be labeled as a mine emergency. </a:t>
            </a:r>
          </a:p>
          <a:p>
            <a:pPr algn="l"/>
            <a:r>
              <a:rPr lang="en-US" dirty="0"/>
              <a:t>Mine emergencies in their simplest forms create disruptions in the normal day to day processes at the mine.</a:t>
            </a:r>
          </a:p>
          <a:p>
            <a:pPr algn="l"/>
            <a:r>
              <a:rPr lang="en-US" dirty="0"/>
              <a:t>Severe mine emergencies can create major disruptions, cause evacuations and confusion and can strike fear into the heart of the most seasoned coal miner. </a:t>
            </a:r>
          </a:p>
          <a:p>
            <a:pPr marL="0" indent="0" algn="l">
              <a:buNone/>
            </a:pPr>
            <a:r>
              <a:rPr lang="en-US" dirty="0"/>
              <a:t>  </a:t>
            </a:r>
            <a:r>
              <a:rPr lang="en-US" sz="2800" dirty="0"/>
              <a:t> </a:t>
            </a:r>
          </a:p>
        </p:txBody>
      </p:sp>
    </p:spTree>
    <p:extLst>
      <p:ext uri="{BB962C8B-B14F-4D97-AF65-F5344CB8AC3E}">
        <p14:creationId xmlns:p14="http://schemas.microsoft.com/office/powerpoint/2010/main" val="107763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AF21E-97A0-45E9-B8F6-5683DD7D7D4A}"/>
              </a:ext>
            </a:extLst>
          </p:cNvPr>
          <p:cNvSpPr>
            <a:spLocks noGrp="1"/>
          </p:cNvSpPr>
          <p:nvPr>
            <p:ph type="title"/>
          </p:nvPr>
        </p:nvSpPr>
        <p:spPr/>
        <p:txBody>
          <a:bodyPr/>
          <a:lstStyle/>
          <a:p>
            <a:r>
              <a:rPr lang="en-US" b="1" dirty="0"/>
              <a:t>Fire Preparedness </a:t>
            </a:r>
          </a:p>
        </p:txBody>
      </p:sp>
      <p:sp>
        <p:nvSpPr>
          <p:cNvPr id="3" name="Text Placeholder 2">
            <a:extLst>
              <a:ext uri="{FF2B5EF4-FFF2-40B4-BE49-F238E27FC236}">
                <a16:creationId xmlns:a16="http://schemas.microsoft.com/office/drawing/2014/main" id="{BE92A651-6715-480A-936D-2D8AD3D832E9}"/>
              </a:ext>
            </a:extLst>
          </p:cNvPr>
          <p:cNvSpPr>
            <a:spLocks noGrp="1"/>
          </p:cNvSpPr>
          <p:nvPr>
            <p:ph type="body" idx="1"/>
          </p:nvPr>
        </p:nvSpPr>
        <p:spPr>
          <a:xfrm>
            <a:off x="557610" y="1928813"/>
            <a:ext cx="2655887" cy="823912"/>
          </a:xfrm>
        </p:spPr>
        <p:txBody>
          <a:bodyPr/>
          <a:lstStyle/>
          <a:p>
            <a:r>
              <a:rPr lang="en-US" dirty="0"/>
              <a:t>Brass twist Nozzle </a:t>
            </a:r>
          </a:p>
        </p:txBody>
      </p:sp>
      <p:sp>
        <p:nvSpPr>
          <p:cNvPr id="5" name="Text Placeholder 4">
            <a:extLst>
              <a:ext uri="{FF2B5EF4-FFF2-40B4-BE49-F238E27FC236}">
                <a16:creationId xmlns:a16="http://schemas.microsoft.com/office/drawing/2014/main" id="{26134B1C-E30D-463B-B9CC-75E11FD70901}"/>
              </a:ext>
            </a:extLst>
          </p:cNvPr>
          <p:cNvSpPr>
            <a:spLocks noGrp="1"/>
          </p:cNvSpPr>
          <p:nvPr>
            <p:ph type="body" sz="quarter" idx="3"/>
          </p:nvPr>
        </p:nvSpPr>
        <p:spPr>
          <a:xfrm>
            <a:off x="8086724" y="2176463"/>
            <a:ext cx="3459163" cy="576262"/>
          </a:xfrm>
        </p:spPr>
        <p:txBody>
          <a:bodyPr/>
          <a:lstStyle/>
          <a:p>
            <a:r>
              <a:rPr lang="en-US" dirty="0"/>
              <a:t>Adjustable Fire Nozzle </a:t>
            </a:r>
          </a:p>
        </p:txBody>
      </p:sp>
      <p:pic>
        <p:nvPicPr>
          <p:cNvPr id="2052" name="Picture 4" descr="POK Fire Spray Nozzles | Fire Hose Nozzle | Fire Protection Spray Nozzles">
            <a:extLst>
              <a:ext uri="{FF2B5EF4-FFF2-40B4-BE49-F238E27FC236}">
                <a16:creationId xmlns:a16="http://schemas.microsoft.com/office/drawing/2014/main" id="{CC4AA5CB-0AC0-4463-AF87-B2AB37EADC58}"/>
              </a:ext>
            </a:extLst>
          </p:cNvPr>
          <p:cNvPicPr>
            <a:picLocks noGrp="1" noChangeAspect="1" noChangeArrowheads="1"/>
          </p:cNvPicPr>
          <p:nvPr>
            <p:ph sz="quarter" idx="4"/>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12217" y="3228974"/>
            <a:ext cx="25908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AFBY Fire Hose Nozzle Brass Fire Equipment Spray Jet Fog (1&quot; NH/NST):  Amazon.com: Industrial &amp; Scientific">
            <a:extLst>
              <a:ext uri="{FF2B5EF4-FFF2-40B4-BE49-F238E27FC236}">
                <a16:creationId xmlns:a16="http://schemas.microsoft.com/office/drawing/2014/main" id="{88065D82-4B62-433F-B140-A38DF0F8BF26}"/>
              </a:ext>
            </a:extLst>
          </p:cNvPr>
          <p:cNvPicPr>
            <a:picLocks noGrp="1" noChangeAspect="1" noChangeArrowheads="1"/>
          </p:cNvPicPr>
          <p:nvPr>
            <p:ph sz="half" idx="2"/>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1293" y="2990849"/>
            <a:ext cx="3227388" cy="27416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items, toy&#10;&#10;Description automatically generated">
            <a:extLst>
              <a:ext uri="{FF2B5EF4-FFF2-40B4-BE49-F238E27FC236}">
                <a16:creationId xmlns:a16="http://schemas.microsoft.com/office/drawing/2014/main" id="{02FC3E67-4C52-4F1C-8A72-DBCCA1F2CF7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24325" y="3006725"/>
            <a:ext cx="4306887" cy="3239033"/>
          </a:xfrm>
          <a:prstGeom prst="rect">
            <a:avLst/>
          </a:prstGeom>
        </p:spPr>
      </p:pic>
      <p:sp>
        <p:nvSpPr>
          <p:cNvPr id="10" name="TextBox 9">
            <a:extLst>
              <a:ext uri="{FF2B5EF4-FFF2-40B4-BE49-F238E27FC236}">
                <a16:creationId xmlns:a16="http://schemas.microsoft.com/office/drawing/2014/main" id="{492CF7D4-D39F-47EA-B947-44D4E87DD985}"/>
              </a:ext>
            </a:extLst>
          </p:cNvPr>
          <p:cNvSpPr txBox="1"/>
          <p:nvPr/>
        </p:nvSpPr>
        <p:spPr>
          <a:xfrm>
            <a:off x="4083248" y="2321659"/>
            <a:ext cx="35462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Remote Oscillating Nozzle</a:t>
            </a:r>
          </a:p>
        </p:txBody>
      </p:sp>
      <p:sp>
        <p:nvSpPr>
          <p:cNvPr id="4" name="TextBox 3">
            <a:extLst>
              <a:ext uri="{FF2B5EF4-FFF2-40B4-BE49-F238E27FC236}">
                <a16:creationId xmlns:a16="http://schemas.microsoft.com/office/drawing/2014/main" id="{60E24122-7930-4A49-BBCA-3D559AD7BE42}"/>
              </a:ext>
            </a:extLst>
          </p:cNvPr>
          <p:cNvSpPr txBox="1"/>
          <p:nvPr/>
        </p:nvSpPr>
        <p:spPr>
          <a:xfrm>
            <a:off x="360947" y="5374105"/>
            <a:ext cx="376337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What type of Nozzles does your mine use?</a:t>
            </a:r>
          </a:p>
        </p:txBody>
      </p:sp>
    </p:spTree>
    <p:extLst>
      <p:ext uri="{BB962C8B-B14F-4D97-AF65-F5344CB8AC3E}">
        <p14:creationId xmlns:p14="http://schemas.microsoft.com/office/powerpoint/2010/main" val="2125293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DAFBA8-F937-4A3C-A9E8-903571C8C942}"/>
              </a:ext>
            </a:extLst>
          </p:cNvPr>
          <p:cNvSpPr>
            <a:spLocks noGrp="1"/>
          </p:cNvSpPr>
          <p:nvPr>
            <p:ph type="title"/>
          </p:nvPr>
        </p:nvSpPr>
        <p:spPr>
          <a:xfrm>
            <a:off x="739775" y="355600"/>
            <a:ext cx="10515600" cy="1325563"/>
          </a:xfrm>
        </p:spPr>
        <p:txBody>
          <a:bodyPr>
            <a:normAutofit/>
          </a:bodyPr>
          <a:lstStyle/>
          <a:p>
            <a:r>
              <a:rPr lang="en-US" sz="4800" b="1" dirty="0"/>
              <a:t>Fire Preparedness </a:t>
            </a:r>
          </a:p>
        </p:txBody>
      </p:sp>
      <p:sp>
        <p:nvSpPr>
          <p:cNvPr id="5" name="Text Placeholder 4">
            <a:extLst>
              <a:ext uri="{FF2B5EF4-FFF2-40B4-BE49-F238E27FC236}">
                <a16:creationId xmlns:a16="http://schemas.microsoft.com/office/drawing/2014/main" id="{39F4F6A3-D8F4-4C93-B2E8-79BA836E9143}"/>
              </a:ext>
            </a:extLst>
          </p:cNvPr>
          <p:cNvSpPr>
            <a:spLocks noGrp="1"/>
          </p:cNvSpPr>
          <p:nvPr>
            <p:ph type="body" idx="1"/>
          </p:nvPr>
        </p:nvSpPr>
        <p:spPr>
          <a:xfrm>
            <a:off x="839788" y="1878186"/>
            <a:ext cx="5157787" cy="823912"/>
          </a:xfrm>
        </p:spPr>
        <p:txBody>
          <a:bodyPr/>
          <a:lstStyle/>
          <a:p>
            <a:r>
              <a:rPr lang="en-US" dirty="0"/>
              <a:t>National Pipe Straight Hose (Mining Standard) </a:t>
            </a:r>
          </a:p>
        </p:txBody>
      </p:sp>
      <p:pic>
        <p:nvPicPr>
          <p:cNvPr id="3" name="Content Placeholder 2">
            <a:extLst>
              <a:ext uri="{FF2B5EF4-FFF2-40B4-BE49-F238E27FC236}">
                <a16:creationId xmlns:a16="http://schemas.microsoft.com/office/drawing/2014/main" id="{B6E24E6C-5792-4B70-8E49-18AC85866A5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9788" y="2896741"/>
            <a:ext cx="5157787" cy="2901255"/>
          </a:xfrm>
        </p:spPr>
      </p:pic>
      <p:sp>
        <p:nvSpPr>
          <p:cNvPr id="7" name="Text Placeholder 6">
            <a:extLst>
              <a:ext uri="{FF2B5EF4-FFF2-40B4-BE49-F238E27FC236}">
                <a16:creationId xmlns:a16="http://schemas.microsoft.com/office/drawing/2014/main" id="{839572A5-FC05-4D13-9969-D1710E13B617}"/>
              </a:ext>
            </a:extLst>
          </p:cNvPr>
          <p:cNvSpPr>
            <a:spLocks noGrp="1"/>
          </p:cNvSpPr>
          <p:nvPr>
            <p:ph type="body" sz="quarter" idx="3"/>
          </p:nvPr>
        </p:nvSpPr>
        <p:spPr>
          <a:xfrm>
            <a:off x="6194427" y="1878186"/>
            <a:ext cx="5183188" cy="823912"/>
          </a:xfrm>
        </p:spPr>
        <p:txBody>
          <a:bodyPr/>
          <a:lstStyle/>
          <a:p>
            <a:r>
              <a:rPr lang="en-US" dirty="0"/>
              <a:t>National Standard (Common in fire depts)</a:t>
            </a:r>
          </a:p>
        </p:txBody>
      </p:sp>
      <p:pic>
        <p:nvPicPr>
          <p:cNvPr id="10" name="Content Placeholder 9">
            <a:extLst>
              <a:ext uri="{FF2B5EF4-FFF2-40B4-BE49-F238E27FC236}">
                <a16:creationId xmlns:a16="http://schemas.microsoft.com/office/drawing/2014/main" id="{3E9D5681-1CAE-4713-A155-12ACDE16CC3B}"/>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72200" y="2889597"/>
            <a:ext cx="5183188" cy="2915543"/>
          </a:xfrm>
        </p:spPr>
      </p:pic>
      <p:sp>
        <p:nvSpPr>
          <p:cNvPr id="11" name="TextBox 10">
            <a:extLst>
              <a:ext uri="{FF2B5EF4-FFF2-40B4-BE49-F238E27FC236}">
                <a16:creationId xmlns:a16="http://schemas.microsoft.com/office/drawing/2014/main" id="{9C0B0584-80B3-4326-A31B-E93834F02436}"/>
              </a:ext>
            </a:extLst>
          </p:cNvPr>
          <p:cNvSpPr txBox="1"/>
          <p:nvPr/>
        </p:nvSpPr>
        <p:spPr>
          <a:xfrm>
            <a:off x="5997575" y="808383"/>
            <a:ext cx="35439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Know the difference!</a:t>
            </a:r>
          </a:p>
        </p:txBody>
      </p:sp>
    </p:spTree>
    <p:extLst>
      <p:ext uri="{BB962C8B-B14F-4D97-AF65-F5344CB8AC3E}">
        <p14:creationId xmlns:p14="http://schemas.microsoft.com/office/powerpoint/2010/main" val="1868231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A3EEC-D7B1-4B4C-B34E-6A20FA4CAEC7}"/>
              </a:ext>
            </a:extLst>
          </p:cNvPr>
          <p:cNvSpPr>
            <a:spLocks noGrp="1"/>
          </p:cNvSpPr>
          <p:nvPr>
            <p:ph type="title"/>
          </p:nvPr>
        </p:nvSpPr>
        <p:spPr/>
        <p:txBody>
          <a:bodyPr/>
          <a:lstStyle/>
          <a:p>
            <a:r>
              <a:rPr lang="en-US" b="1" dirty="0"/>
              <a:t>Fire Preparedness </a:t>
            </a:r>
          </a:p>
        </p:txBody>
      </p:sp>
      <p:sp>
        <p:nvSpPr>
          <p:cNvPr id="3" name="Text Placeholder 2">
            <a:extLst>
              <a:ext uri="{FF2B5EF4-FFF2-40B4-BE49-F238E27FC236}">
                <a16:creationId xmlns:a16="http://schemas.microsoft.com/office/drawing/2014/main" id="{9E6E4D1F-69EB-47DD-8085-46C6FBFD39BC}"/>
              </a:ext>
            </a:extLst>
          </p:cNvPr>
          <p:cNvSpPr>
            <a:spLocks noGrp="1"/>
          </p:cNvSpPr>
          <p:nvPr>
            <p:ph type="body" idx="1"/>
          </p:nvPr>
        </p:nvSpPr>
        <p:spPr/>
        <p:txBody>
          <a:bodyPr/>
          <a:lstStyle/>
          <a:p>
            <a:r>
              <a:rPr lang="en-US" dirty="0"/>
              <a:t> Mapping </a:t>
            </a:r>
          </a:p>
        </p:txBody>
      </p:sp>
      <p:sp>
        <p:nvSpPr>
          <p:cNvPr id="5" name="Text Placeholder 4">
            <a:extLst>
              <a:ext uri="{FF2B5EF4-FFF2-40B4-BE49-F238E27FC236}">
                <a16:creationId xmlns:a16="http://schemas.microsoft.com/office/drawing/2014/main" id="{E401CB94-71A9-4DF0-81F8-8D3724A9D50A}"/>
              </a:ext>
            </a:extLst>
          </p:cNvPr>
          <p:cNvSpPr>
            <a:spLocks noGrp="1"/>
          </p:cNvSpPr>
          <p:nvPr>
            <p:ph type="body" sz="quarter" idx="3"/>
          </p:nvPr>
        </p:nvSpPr>
        <p:spPr/>
        <p:txBody>
          <a:bodyPr/>
          <a:lstStyle/>
          <a:p>
            <a:r>
              <a:rPr lang="en-US" dirty="0"/>
              <a:t>State Law </a:t>
            </a:r>
          </a:p>
        </p:txBody>
      </p:sp>
      <p:sp>
        <p:nvSpPr>
          <p:cNvPr id="6" name="Content Placeholder 5">
            <a:extLst>
              <a:ext uri="{FF2B5EF4-FFF2-40B4-BE49-F238E27FC236}">
                <a16:creationId xmlns:a16="http://schemas.microsoft.com/office/drawing/2014/main" id="{E5C5E867-BEAA-4052-A247-2DC0110B0360}"/>
              </a:ext>
            </a:extLst>
          </p:cNvPr>
          <p:cNvSpPr>
            <a:spLocks noGrp="1"/>
          </p:cNvSpPr>
          <p:nvPr>
            <p:ph sz="quarter" idx="4"/>
          </p:nvPr>
        </p:nvSpPr>
        <p:spPr/>
        <p:txBody>
          <a:bodyPr/>
          <a:lstStyle/>
          <a:p>
            <a:r>
              <a:rPr lang="en-US" dirty="0"/>
              <a:t>22A-2-58 Fire Protection </a:t>
            </a:r>
          </a:p>
          <a:p>
            <a:pPr marL="0" indent="0">
              <a:buNone/>
            </a:pPr>
            <a:r>
              <a:rPr lang="en-US" dirty="0"/>
              <a:t>   (c) The location of pipelines, valves, and fire taps shall be shown on a map of the mine and kept available at the mine office at all times. </a:t>
            </a:r>
          </a:p>
        </p:txBody>
      </p:sp>
      <p:graphicFrame>
        <p:nvGraphicFramePr>
          <p:cNvPr id="7" name="Content Placeholder 6">
            <a:extLst>
              <a:ext uri="{FF2B5EF4-FFF2-40B4-BE49-F238E27FC236}">
                <a16:creationId xmlns:a16="http://schemas.microsoft.com/office/drawing/2014/main" id="{43A09D00-B608-4F21-844B-8B9AD2FD372E}"/>
              </a:ext>
            </a:extLst>
          </p:cNvPr>
          <p:cNvGraphicFramePr>
            <a:graphicFrameLocks noGrp="1" noChangeAspect="1"/>
          </p:cNvGraphicFramePr>
          <p:nvPr>
            <p:ph sz="half" idx="2"/>
          </p:nvPr>
        </p:nvGraphicFramePr>
        <p:xfrm>
          <a:off x="1034536" y="2505075"/>
          <a:ext cx="4768290" cy="3262062"/>
        </p:xfrm>
        <a:graphic>
          <a:graphicData uri="http://schemas.openxmlformats.org/presentationml/2006/ole">
            <mc:AlternateContent xmlns:mc="http://schemas.openxmlformats.org/markup-compatibility/2006">
              <mc:Choice xmlns:v="urn:schemas-microsoft-com:vml" Requires="v">
                <p:oleObj name="Acrobat Document" r:id="rId2" imgW="7543441" imgH="5829159" progId="AcroExch.Document.DC">
                  <p:embed/>
                </p:oleObj>
              </mc:Choice>
              <mc:Fallback>
                <p:oleObj name="Acrobat Document" r:id="rId2" imgW="7543441" imgH="5829159" progId="AcroExch.Document.DC">
                  <p:embed/>
                  <p:pic>
                    <p:nvPicPr>
                      <p:cNvPr id="7" name="Content Placeholder 6">
                        <a:extLst>
                          <a:ext uri="{FF2B5EF4-FFF2-40B4-BE49-F238E27FC236}">
                            <a16:creationId xmlns:a16="http://schemas.microsoft.com/office/drawing/2014/main" id="{43A09D00-B608-4F21-844B-8B9AD2FD372E}"/>
                          </a:ext>
                        </a:extLst>
                      </p:cNvPr>
                      <p:cNvPicPr/>
                      <p:nvPr/>
                    </p:nvPicPr>
                    <p:blipFill>
                      <a:blip r:embed="rId3"/>
                      <a:stretch>
                        <a:fillRect/>
                      </a:stretch>
                    </p:blipFill>
                    <p:spPr>
                      <a:xfrm>
                        <a:off x="1034536" y="2505075"/>
                        <a:ext cx="4768290" cy="3262062"/>
                      </a:xfrm>
                      <a:prstGeom prst="rect">
                        <a:avLst/>
                      </a:prstGeom>
                    </p:spPr>
                  </p:pic>
                </p:oleObj>
              </mc:Fallback>
            </mc:AlternateContent>
          </a:graphicData>
        </a:graphic>
      </p:graphicFrame>
    </p:spTree>
    <p:extLst>
      <p:ext uri="{BB962C8B-B14F-4D97-AF65-F5344CB8AC3E}">
        <p14:creationId xmlns:p14="http://schemas.microsoft.com/office/powerpoint/2010/main" val="3945603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9D89D-78F3-4EFA-BC7D-35D4C100C606}"/>
              </a:ext>
            </a:extLst>
          </p:cNvPr>
          <p:cNvSpPr>
            <a:spLocks noGrp="1"/>
          </p:cNvSpPr>
          <p:nvPr>
            <p:ph type="title"/>
          </p:nvPr>
        </p:nvSpPr>
        <p:spPr/>
        <p:txBody>
          <a:bodyPr>
            <a:normAutofit/>
          </a:bodyPr>
          <a:lstStyle/>
          <a:p>
            <a:r>
              <a:rPr lang="en-US" sz="4800" b="1" dirty="0"/>
              <a:t>Fire Preparedness </a:t>
            </a:r>
          </a:p>
        </p:txBody>
      </p:sp>
      <p:sp>
        <p:nvSpPr>
          <p:cNvPr id="3" name="Text Placeholder 2">
            <a:extLst>
              <a:ext uri="{FF2B5EF4-FFF2-40B4-BE49-F238E27FC236}">
                <a16:creationId xmlns:a16="http://schemas.microsoft.com/office/drawing/2014/main" id="{6E14221D-4576-428C-BFBD-029FD8CBF6EC}"/>
              </a:ext>
            </a:extLst>
          </p:cNvPr>
          <p:cNvSpPr>
            <a:spLocks noGrp="1"/>
          </p:cNvSpPr>
          <p:nvPr>
            <p:ph type="body" idx="1"/>
          </p:nvPr>
        </p:nvSpPr>
        <p:spPr>
          <a:xfrm>
            <a:off x="1132992" y="1602106"/>
            <a:ext cx="5157787" cy="608325"/>
          </a:xfrm>
        </p:spPr>
        <p:txBody>
          <a:bodyPr>
            <a:normAutofit/>
          </a:bodyPr>
          <a:lstStyle/>
          <a:p>
            <a:r>
              <a:rPr lang="en-US" sz="1800" dirty="0"/>
              <a:t>20 Lb. Fire Extinguisher </a:t>
            </a:r>
          </a:p>
        </p:txBody>
      </p:sp>
      <p:pic>
        <p:nvPicPr>
          <p:cNvPr id="8" name="Content Placeholder 7">
            <a:extLst>
              <a:ext uri="{FF2B5EF4-FFF2-40B4-BE49-F238E27FC236}">
                <a16:creationId xmlns:a16="http://schemas.microsoft.com/office/drawing/2014/main" id="{16CD65AF-6B8B-4FC0-A622-D0F3486FC71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1549780" y="2032036"/>
            <a:ext cx="3095833" cy="3617844"/>
          </a:xfrm>
        </p:spPr>
      </p:pic>
      <p:sp>
        <p:nvSpPr>
          <p:cNvPr id="5" name="Text Placeholder 4">
            <a:extLst>
              <a:ext uri="{FF2B5EF4-FFF2-40B4-BE49-F238E27FC236}">
                <a16:creationId xmlns:a16="http://schemas.microsoft.com/office/drawing/2014/main" id="{BD818EE8-651A-4B93-9DFE-376810121B3E}"/>
              </a:ext>
            </a:extLst>
          </p:cNvPr>
          <p:cNvSpPr>
            <a:spLocks noGrp="1"/>
          </p:cNvSpPr>
          <p:nvPr>
            <p:ph type="body" sz="quarter" idx="3"/>
          </p:nvPr>
        </p:nvSpPr>
        <p:spPr>
          <a:xfrm>
            <a:off x="7248525" y="1717895"/>
            <a:ext cx="5183188" cy="547937"/>
          </a:xfrm>
        </p:spPr>
        <p:txBody>
          <a:bodyPr>
            <a:normAutofit/>
          </a:bodyPr>
          <a:lstStyle/>
          <a:p>
            <a:r>
              <a:rPr lang="en-US" sz="1800" dirty="0"/>
              <a:t>Gauge should be in Green at the 12:00 Position </a:t>
            </a:r>
          </a:p>
        </p:txBody>
      </p:sp>
      <p:pic>
        <p:nvPicPr>
          <p:cNvPr id="10" name="Content Placeholder 9">
            <a:extLst>
              <a:ext uri="{FF2B5EF4-FFF2-40B4-BE49-F238E27FC236}">
                <a16:creationId xmlns:a16="http://schemas.microsoft.com/office/drawing/2014/main" id="{8E90E689-86B5-49F0-9C8A-4995E9150FB6}"/>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rot="5400000">
            <a:off x="8904739" y="2172103"/>
            <a:ext cx="2369808" cy="3042843"/>
          </a:xfrm>
        </p:spPr>
      </p:pic>
      <p:sp>
        <p:nvSpPr>
          <p:cNvPr id="11" name="TextBox 10">
            <a:extLst>
              <a:ext uri="{FF2B5EF4-FFF2-40B4-BE49-F238E27FC236}">
                <a16:creationId xmlns:a16="http://schemas.microsoft.com/office/drawing/2014/main" id="{32E114A5-51A5-4093-849C-0AE6BDAAE70B}"/>
              </a:ext>
            </a:extLst>
          </p:cNvPr>
          <p:cNvSpPr txBox="1"/>
          <p:nvPr/>
        </p:nvSpPr>
        <p:spPr>
          <a:xfrm>
            <a:off x="701985" y="5604456"/>
            <a:ext cx="4736289"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MT,Bold"/>
                <a:ea typeface="+mn-ea"/>
                <a:cs typeface="+mn-cs"/>
              </a:rPr>
              <a:t>§36-23-21. Portable Firefighting Equipment.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MT,Bold"/>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MT"/>
                <a:ea typeface="+mn-ea"/>
                <a:cs typeface="+mn-cs"/>
              </a:rPr>
              <a:t>(f) Portable fire extinguishers shall be inspected at least every six (6) months and maintained in accordance with maintenance and use of portable fire extinguishers NFPA No. 10A-1970.</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CD8CAAB-3229-4DB9-A9DD-D499FD71CBC4}"/>
              </a:ext>
            </a:extLst>
          </p:cNvPr>
          <p:cNvSpPr txBox="1"/>
          <p:nvPr/>
        </p:nvSpPr>
        <p:spPr>
          <a:xfrm>
            <a:off x="5520222" y="5088973"/>
            <a:ext cx="6096000" cy="1600438"/>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a:ea typeface="+mn-ea"/>
                <a:cs typeface="+mn-cs"/>
              </a:rPr>
              <a:t>30 CFR § 77.1110</a:t>
            </a:r>
            <a:br>
              <a:rPr kumimoji="0" lang="en-US" altLang="en-US" sz="1400" b="1"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altLang="en-US" sz="1400" b="1" i="0" u="none" strike="noStrike" kern="1200" cap="none" spc="0" normalizeH="0" baseline="0" noProof="0" dirty="0">
                <a:ln>
                  <a:noFill/>
                </a:ln>
                <a:solidFill>
                  <a:srgbClr val="000000"/>
                </a:solidFill>
                <a:effectLst/>
                <a:uLnTx/>
                <a:uFillTx/>
                <a:latin typeface="Calibri" panose="020F0502020204030204"/>
                <a:ea typeface="+mn-ea"/>
                <a:cs typeface="+mn-cs"/>
              </a:rPr>
              <a:t>Examination and maintenance of firefighting equipment.</a:t>
            </a:r>
            <a:br>
              <a:rPr kumimoji="0" lang="en-US" altLang="en-US" sz="1400" b="1" i="0" u="none" strike="noStrike" kern="1200" cap="none" spc="0" normalizeH="0" baseline="0" noProof="0" dirty="0">
                <a:ln>
                  <a:noFill/>
                </a:ln>
                <a:solidFill>
                  <a:srgbClr val="000000"/>
                </a:solidFill>
                <a:effectLst/>
                <a:uLnTx/>
                <a:uFillTx/>
                <a:latin typeface="Calibri" panose="020F0502020204030204"/>
                <a:ea typeface="+mn-ea"/>
                <a:cs typeface="+mn-cs"/>
              </a:rPr>
            </a:br>
            <a:br>
              <a:rPr kumimoji="0" lang="en-US" altLang="en-US" sz="1400" b="1"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altLang="en-US" sz="1400" b="1" i="0" u="none" strike="noStrike" kern="1200" cap="none" spc="0" normalizeH="0" baseline="0" noProof="0" dirty="0">
                <a:ln>
                  <a:noFill/>
                </a:ln>
                <a:solidFill>
                  <a:srgbClr val="000000"/>
                </a:solidFill>
                <a:effectLst/>
                <a:uLnTx/>
                <a:uFillTx/>
                <a:latin typeface="Calibri" panose="020F0502020204030204"/>
                <a:ea typeface="+mn-ea"/>
                <a:cs typeface="+mn-cs"/>
              </a:rPr>
              <a:t>Firefighting equipment shall be continuously maintained in a usable and operative condition. Fire extinguishers shall be examined at least once every 6 months and the date of such examination shall be recorded on a permanent tag attached to the extinguisher.</a:t>
            </a:r>
          </a:p>
        </p:txBody>
      </p:sp>
      <p:pic>
        <p:nvPicPr>
          <p:cNvPr id="13" name="Picture 2" descr="https://encrypted-tbn3.gstatic.com/images?q=tbn:ANd9GcTfvbEAsS_kLzODTtp4K6qFVk-MiS-yejJ7NIE6IfvmfJBO1VRx">
            <a:extLst>
              <a:ext uri="{FF2B5EF4-FFF2-40B4-BE49-F238E27FC236}">
                <a16:creationId xmlns:a16="http://schemas.microsoft.com/office/drawing/2014/main" id="{7A5501DA-CEC0-4B9D-B935-ABE9A1B427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0222" y="2476377"/>
            <a:ext cx="1885895" cy="240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2508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6FD5-4C58-484F-9CD9-3E4C1A2BDA71}"/>
              </a:ext>
            </a:extLst>
          </p:cNvPr>
          <p:cNvSpPr>
            <a:spLocks noGrp="1"/>
          </p:cNvSpPr>
          <p:nvPr>
            <p:ph type="title"/>
          </p:nvPr>
        </p:nvSpPr>
        <p:spPr/>
        <p:txBody>
          <a:bodyPr/>
          <a:lstStyle/>
          <a:p>
            <a:r>
              <a:rPr lang="en-US" b="1" dirty="0"/>
              <a:t>Fire Preparedness </a:t>
            </a:r>
          </a:p>
        </p:txBody>
      </p:sp>
      <p:grpSp>
        <p:nvGrpSpPr>
          <p:cNvPr id="7" name="Group 2">
            <a:extLst>
              <a:ext uri="{FF2B5EF4-FFF2-40B4-BE49-F238E27FC236}">
                <a16:creationId xmlns:a16="http://schemas.microsoft.com/office/drawing/2014/main" id="{AD1B5579-A3AD-4E59-B4F0-3C9473AB4E53}"/>
              </a:ext>
            </a:extLst>
          </p:cNvPr>
          <p:cNvGrpSpPr>
            <a:grpSpLocks/>
          </p:cNvGrpSpPr>
          <p:nvPr/>
        </p:nvGrpSpPr>
        <p:grpSpPr bwMode="auto">
          <a:xfrm>
            <a:off x="278423" y="3798472"/>
            <a:ext cx="2390410" cy="2658350"/>
            <a:chOff x="457200" y="381000"/>
            <a:chExt cx="3352800" cy="3074652"/>
          </a:xfrm>
        </p:grpSpPr>
        <p:pic>
          <p:nvPicPr>
            <p:cNvPr id="8" name="Picture 2" descr="fire extinguisher rust">
              <a:extLst>
                <a:ext uri="{FF2B5EF4-FFF2-40B4-BE49-F238E27FC236}">
                  <a16:creationId xmlns:a16="http://schemas.microsoft.com/office/drawing/2014/main" id="{31A64EB2-CA31-4103-A4F3-F5BE5E9F0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3352800" cy="2235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1992946-62A8-4BD4-B7EE-3DD2BF23D1BD}"/>
                </a:ext>
              </a:extLst>
            </p:cNvPr>
            <p:cNvSpPr/>
            <p:nvPr/>
          </p:nvSpPr>
          <p:spPr>
            <a:xfrm>
              <a:off x="1181770" y="2708105"/>
              <a:ext cx="1903658" cy="747547"/>
            </a:xfrm>
            <a:prstGeom prst="rect">
              <a:avLst/>
            </a:prstGeom>
            <a:noFill/>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18415" cmpd="sng">
                    <a:noFill/>
                    <a:prstDash val="solid"/>
                  </a:ln>
                  <a:solidFill>
                    <a:srgbClr val="000000"/>
                  </a:solidFill>
                  <a:effectLst>
                    <a:outerShdw blurRad="63500" dir="3600000" algn="tl" rotWithShape="0">
                      <a:srgbClr val="000000">
                        <a:alpha val="70000"/>
                      </a:srgbClr>
                    </a:outerShdw>
                  </a:effectLst>
                  <a:uLnTx/>
                  <a:uFillTx/>
                  <a:latin typeface="Calibri" panose="020F0502020204030204"/>
                  <a:ea typeface="+mn-ea"/>
                  <a:cs typeface="Arial" charset="0"/>
                </a:rPr>
                <a:t>Rust</a:t>
              </a:r>
            </a:p>
          </p:txBody>
        </p:sp>
      </p:grpSp>
      <p:grpSp>
        <p:nvGrpSpPr>
          <p:cNvPr id="10" name="Group 4">
            <a:extLst>
              <a:ext uri="{FF2B5EF4-FFF2-40B4-BE49-F238E27FC236}">
                <a16:creationId xmlns:a16="http://schemas.microsoft.com/office/drawing/2014/main" id="{2B2339F5-0889-4915-AB83-833D4DC56EFA}"/>
              </a:ext>
            </a:extLst>
          </p:cNvPr>
          <p:cNvGrpSpPr>
            <a:grpSpLocks/>
          </p:cNvGrpSpPr>
          <p:nvPr/>
        </p:nvGrpSpPr>
        <p:grpSpPr bwMode="auto">
          <a:xfrm>
            <a:off x="2926419" y="2152353"/>
            <a:ext cx="2156006" cy="2925017"/>
            <a:chOff x="4343400" y="2362200"/>
            <a:chExt cx="3352800" cy="2856692"/>
          </a:xfrm>
        </p:grpSpPr>
        <p:pic>
          <p:nvPicPr>
            <p:cNvPr id="11" name="Picture 4" descr="fire extinguisher dent">
              <a:extLst>
                <a:ext uri="{FF2B5EF4-FFF2-40B4-BE49-F238E27FC236}">
                  <a16:creationId xmlns:a16="http://schemas.microsoft.com/office/drawing/2014/main" id="{3BBEB3B1-9F2A-4F39-A06F-4DC15F56B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362200"/>
              <a:ext cx="3352800" cy="2235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1B30A0A-5B78-4003-BAAD-E97371813841}"/>
                </a:ext>
              </a:extLst>
            </p:cNvPr>
            <p:cNvSpPr/>
            <p:nvPr/>
          </p:nvSpPr>
          <p:spPr>
            <a:xfrm>
              <a:off x="5017301" y="4647777"/>
              <a:ext cx="1780610" cy="571115"/>
            </a:xfrm>
            <a:prstGeom prst="rect">
              <a:avLst/>
            </a:prstGeom>
            <a:noFill/>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noFill/>
                    <a:prstDash val="solid"/>
                  </a:ln>
                  <a:solidFill>
                    <a:srgbClr val="000000"/>
                  </a:solidFill>
                  <a:effectLst>
                    <a:outerShdw blurRad="63500" dir="3600000" algn="tl" rotWithShape="0">
                      <a:srgbClr val="000000">
                        <a:alpha val="70000"/>
                      </a:srgbClr>
                    </a:outerShdw>
                  </a:effectLst>
                  <a:uLnTx/>
                  <a:uFillTx/>
                  <a:latin typeface="Calibri" panose="020F0502020204030204"/>
                  <a:ea typeface="+mn-ea"/>
                  <a:cs typeface="Arial" charset="0"/>
                </a:rPr>
                <a:t>Dents</a:t>
              </a:r>
            </a:p>
          </p:txBody>
        </p:sp>
      </p:grpSp>
      <p:sp>
        <p:nvSpPr>
          <p:cNvPr id="13" name="TextBox 12">
            <a:extLst>
              <a:ext uri="{FF2B5EF4-FFF2-40B4-BE49-F238E27FC236}">
                <a16:creationId xmlns:a16="http://schemas.microsoft.com/office/drawing/2014/main" id="{E62B90F8-A703-4FDD-A213-69EE229190C8}"/>
              </a:ext>
            </a:extLst>
          </p:cNvPr>
          <p:cNvSpPr txBox="1"/>
          <p:nvPr/>
        </p:nvSpPr>
        <p:spPr>
          <a:xfrm>
            <a:off x="566274" y="1466850"/>
            <a:ext cx="328383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Remove from Service</a:t>
            </a:r>
          </a:p>
        </p:txBody>
      </p:sp>
      <p:grpSp>
        <p:nvGrpSpPr>
          <p:cNvPr id="14" name="Group 13">
            <a:extLst>
              <a:ext uri="{FF2B5EF4-FFF2-40B4-BE49-F238E27FC236}">
                <a16:creationId xmlns:a16="http://schemas.microsoft.com/office/drawing/2014/main" id="{5D2B1DBF-5375-45E5-A4D2-03C65C14FB33}"/>
              </a:ext>
            </a:extLst>
          </p:cNvPr>
          <p:cNvGrpSpPr/>
          <p:nvPr/>
        </p:nvGrpSpPr>
        <p:grpSpPr>
          <a:xfrm>
            <a:off x="5168268" y="2032718"/>
            <a:ext cx="6807376" cy="4219074"/>
            <a:chOff x="994808" y="381624"/>
            <a:chExt cx="9504486" cy="6094749"/>
          </a:xfrm>
        </p:grpSpPr>
        <p:pic>
          <p:nvPicPr>
            <p:cNvPr id="15" name="Picture 2">
              <a:extLst>
                <a:ext uri="{FF2B5EF4-FFF2-40B4-BE49-F238E27FC236}">
                  <a16:creationId xmlns:a16="http://schemas.microsoft.com/office/drawing/2014/main" id="{5B6C3A5E-92F4-428D-A9E5-1489218D556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74840" y="381624"/>
              <a:ext cx="3824454" cy="609474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62E99BB6-7990-4D1A-9BC4-69E963DF9D85}"/>
                </a:ext>
              </a:extLst>
            </p:cNvPr>
            <p:cNvSpPr/>
            <p:nvPr/>
          </p:nvSpPr>
          <p:spPr>
            <a:xfrm>
              <a:off x="1234597" y="2118145"/>
              <a:ext cx="3397511" cy="1569660"/>
            </a:xfrm>
            <a:prstGeom prst="rect">
              <a:avLst/>
            </a:prstGeom>
            <a:noFill/>
            <a:ln w="57150">
              <a:solidFill>
                <a:schemeClr val="tx1"/>
              </a:solidFill>
            </a:ln>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Gauge Not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In The Green</a:t>
              </a:r>
            </a:p>
          </p:txBody>
        </p:sp>
        <p:sp>
          <p:nvSpPr>
            <p:cNvPr id="17" name="Rectangle 16">
              <a:extLst>
                <a:ext uri="{FF2B5EF4-FFF2-40B4-BE49-F238E27FC236}">
                  <a16:creationId xmlns:a16="http://schemas.microsoft.com/office/drawing/2014/main" id="{25BDB091-5B3F-4B8D-BCB4-77EF83920BEB}"/>
                </a:ext>
              </a:extLst>
            </p:cNvPr>
            <p:cNvSpPr/>
            <p:nvPr/>
          </p:nvSpPr>
          <p:spPr>
            <a:xfrm>
              <a:off x="1428238" y="534023"/>
              <a:ext cx="3010225" cy="830997"/>
            </a:xfrm>
            <a:prstGeom prst="rect">
              <a:avLst/>
            </a:prstGeom>
            <a:noFill/>
            <a:ln w="57150">
              <a:solidFill>
                <a:schemeClr val="tx1"/>
              </a:solidFill>
            </a:ln>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Pin Missing</a:t>
              </a:r>
            </a:p>
          </p:txBody>
        </p:sp>
        <p:sp>
          <p:nvSpPr>
            <p:cNvPr id="18" name="Rectangle 17">
              <a:extLst>
                <a:ext uri="{FF2B5EF4-FFF2-40B4-BE49-F238E27FC236}">
                  <a16:creationId xmlns:a16="http://schemas.microsoft.com/office/drawing/2014/main" id="{1C11E286-B884-49C6-8F99-BB94B00B142D}"/>
                </a:ext>
              </a:extLst>
            </p:cNvPr>
            <p:cNvSpPr/>
            <p:nvPr/>
          </p:nvSpPr>
          <p:spPr>
            <a:xfrm>
              <a:off x="994808" y="4533264"/>
              <a:ext cx="4198672" cy="1569660"/>
            </a:xfrm>
            <a:prstGeom prst="rect">
              <a:avLst/>
            </a:prstGeom>
            <a:noFill/>
            <a:ln w="57150">
              <a:solidFill>
                <a:schemeClr val="tx1"/>
              </a:solidFill>
            </a:ln>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Tamper Evident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Seal Broken</a:t>
              </a:r>
            </a:p>
          </p:txBody>
        </p:sp>
        <p:cxnSp>
          <p:nvCxnSpPr>
            <p:cNvPr id="19" name="Straight Arrow Connector 18">
              <a:extLst>
                <a:ext uri="{FF2B5EF4-FFF2-40B4-BE49-F238E27FC236}">
                  <a16:creationId xmlns:a16="http://schemas.microsoft.com/office/drawing/2014/main" id="{89D42D2C-8C52-4EA7-B614-A02EB1E005D6}"/>
                </a:ext>
              </a:extLst>
            </p:cNvPr>
            <p:cNvCxnSpPr/>
            <p:nvPr/>
          </p:nvCxnSpPr>
          <p:spPr>
            <a:xfrm>
              <a:off x="4635036" y="949520"/>
              <a:ext cx="4441852" cy="90715"/>
            </a:xfrm>
            <a:prstGeom prst="straightConnector1">
              <a:avLst/>
            </a:prstGeom>
            <a:ln w="57150">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5401891C-FC4D-4B83-9AA7-A3F525BBBC1E}"/>
                </a:ext>
              </a:extLst>
            </p:cNvPr>
            <p:cNvCxnSpPr>
              <a:cxnSpLocks/>
            </p:cNvCxnSpPr>
            <p:nvPr/>
          </p:nvCxnSpPr>
          <p:spPr>
            <a:xfrm flipV="1">
              <a:off x="4635036" y="1608131"/>
              <a:ext cx="3855821" cy="1324249"/>
            </a:xfrm>
            <a:prstGeom prst="straightConnector1">
              <a:avLst/>
            </a:prstGeom>
            <a:ln w="57150">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655DBD48-7161-420F-91DD-97863BABD34E}"/>
                </a:ext>
              </a:extLst>
            </p:cNvPr>
            <p:cNvCxnSpPr>
              <a:cxnSpLocks/>
            </p:cNvCxnSpPr>
            <p:nvPr/>
          </p:nvCxnSpPr>
          <p:spPr>
            <a:xfrm flipV="1">
              <a:off x="4928051" y="3340359"/>
              <a:ext cx="3768080" cy="1977736"/>
            </a:xfrm>
            <a:prstGeom prst="straightConnector1">
              <a:avLst/>
            </a:prstGeom>
            <a:ln w="57150">
              <a:solidFill>
                <a:schemeClr val="tx1"/>
              </a:solidFill>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054957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05351-28B0-4508-87EC-4FD0FA63609D}"/>
              </a:ext>
            </a:extLst>
          </p:cNvPr>
          <p:cNvSpPr>
            <a:spLocks noGrp="1"/>
          </p:cNvSpPr>
          <p:nvPr>
            <p:ph type="title"/>
          </p:nvPr>
        </p:nvSpPr>
        <p:spPr/>
        <p:txBody>
          <a:bodyPr/>
          <a:lstStyle/>
          <a:p>
            <a:r>
              <a:rPr lang="en-US" b="1" dirty="0"/>
              <a:t>Fire Preparedness </a:t>
            </a:r>
          </a:p>
        </p:txBody>
      </p:sp>
      <p:sp>
        <p:nvSpPr>
          <p:cNvPr id="3" name="Text Placeholder 2">
            <a:extLst>
              <a:ext uri="{FF2B5EF4-FFF2-40B4-BE49-F238E27FC236}">
                <a16:creationId xmlns:a16="http://schemas.microsoft.com/office/drawing/2014/main" id="{91EE46CB-3D77-4C3B-9C74-EEBC7F08B0C4}"/>
              </a:ext>
            </a:extLst>
          </p:cNvPr>
          <p:cNvSpPr>
            <a:spLocks noGrp="1"/>
          </p:cNvSpPr>
          <p:nvPr>
            <p:ph type="body" idx="1"/>
          </p:nvPr>
        </p:nvSpPr>
        <p:spPr/>
        <p:txBody>
          <a:bodyPr>
            <a:normAutofit/>
          </a:bodyPr>
          <a:lstStyle/>
          <a:p>
            <a:r>
              <a:rPr lang="en-US" sz="3200" dirty="0"/>
              <a:t>Mine Site Training </a:t>
            </a:r>
          </a:p>
        </p:txBody>
      </p:sp>
      <p:pic>
        <p:nvPicPr>
          <p:cNvPr id="10" name="Picture 9" descr="A picture containing tree, outdoor, ground&#10;&#10;Description automatically generated">
            <a:extLst>
              <a:ext uri="{FF2B5EF4-FFF2-40B4-BE49-F238E27FC236}">
                <a16:creationId xmlns:a16="http://schemas.microsoft.com/office/drawing/2014/main" id="{6EF3B1A8-D217-4D83-BC3B-52A26F668E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515" y="2801410"/>
            <a:ext cx="5170485" cy="3446990"/>
          </a:xfrm>
          <a:prstGeom prst="rect">
            <a:avLst/>
          </a:prstGeom>
        </p:spPr>
      </p:pic>
      <p:sp>
        <p:nvSpPr>
          <p:cNvPr id="4" name="TextBox 3">
            <a:extLst>
              <a:ext uri="{FF2B5EF4-FFF2-40B4-BE49-F238E27FC236}">
                <a16:creationId xmlns:a16="http://schemas.microsoft.com/office/drawing/2014/main" id="{8296AABD-BDF6-4F43-ACAB-1D325B0D7F78}"/>
              </a:ext>
            </a:extLst>
          </p:cNvPr>
          <p:cNvSpPr txBox="1"/>
          <p:nvPr/>
        </p:nvSpPr>
        <p:spPr>
          <a:xfrm>
            <a:off x="6883529" y="2406531"/>
            <a:ext cx="428258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22A-2-58 Fire Protection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 Fire Drills and demonstrations of various types of available fire-fighting equipment shall be held for employees at least every six (6) month. </a:t>
            </a:r>
          </a:p>
        </p:txBody>
      </p:sp>
    </p:spTree>
    <p:extLst>
      <p:ext uri="{BB962C8B-B14F-4D97-AF65-F5344CB8AC3E}">
        <p14:creationId xmlns:p14="http://schemas.microsoft.com/office/powerpoint/2010/main" val="3605280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CF349-E261-4F6F-A34B-7895286AD190}"/>
              </a:ext>
            </a:extLst>
          </p:cNvPr>
          <p:cNvSpPr>
            <a:spLocks noGrp="1"/>
          </p:cNvSpPr>
          <p:nvPr>
            <p:ph type="title"/>
          </p:nvPr>
        </p:nvSpPr>
        <p:spPr/>
        <p:txBody>
          <a:bodyPr/>
          <a:lstStyle/>
          <a:p>
            <a:r>
              <a:rPr lang="en-US" b="1" dirty="0"/>
              <a:t>Fire Preparedness </a:t>
            </a:r>
          </a:p>
        </p:txBody>
      </p:sp>
      <p:sp>
        <p:nvSpPr>
          <p:cNvPr id="3" name="Text Placeholder 2">
            <a:extLst>
              <a:ext uri="{FF2B5EF4-FFF2-40B4-BE49-F238E27FC236}">
                <a16:creationId xmlns:a16="http://schemas.microsoft.com/office/drawing/2014/main" id="{B3D10F36-39FA-442D-94B4-CCF2AEC4CF63}"/>
              </a:ext>
            </a:extLst>
          </p:cNvPr>
          <p:cNvSpPr>
            <a:spLocks noGrp="1"/>
          </p:cNvSpPr>
          <p:nvPr>
            <p:ph type="body" idx="1"/>
          </p:nvPr>
        </p:nvSpPr>
        <p:spPr>
          <a:xfrm>
            <a:off x="836612" y="1273970"/>
            <a:ext cx="5157787" cy="823912"/>
          </a:xfrm>
        </p:spPr>
        <p:txBody>
          <a:bodyPr/>
          <a:lstStyle/>
          <a:p>
            <a:r>
              <a:rPr lang="en-US" dirty="0"/>
              <a:t>Belt head fire suppression </a:t>
            </a:r>
          </a:p>
        </p:txBody>
      </p:sp>
      <p:sp>
        <p:nvSpPr>
          <p:cNvPr id="4" name="Content Placeholder 3">
            <a:extLst>
              <a:ext uri="{FF2B5EF4-FFF2-40B4-BE49-F238E27FC236}">
                <a16:creationId xmlns:a16="http://schemas.microsoft.com/office/drawing/2014/main" id="{47F1A5C7-C78C-4C7D-9C1B-BAB0908B5B0F}"/>
              </a:ext>
            </a:extLst>
          </p:cNvPr>
          <p:cNvSpPr>
            <a:spLocks noGrp="1"/>
          </p:cNvSpPr>
          <p:nvPr>
            <p:ph sz="half" idx="2"/>
          </p:nvPr>
        </p:nvSpPr>
        <p:spPr>
          <a:xfrm>
            <a:off x="839788" y="2505075"/>
            <a:ext cx="5457103" cy="3684588"/>
          </a:xfrm>
        </p:spPr>
        <p:txBody>
          <a:bodyPr>
            <a:noAutofit/>
          </a:bodyPr>
          <a:lstStyle/>
          <a:p>
            <a:r>
              <a:rPr lang="en-US" sz="2600" b="1" dirty="0"/>
              <a:t>22A-2-39 Belt Conveyor Installation </a:t>
            </a:r>
          </a:p>
          <a:p>
            <a:r>
              <a:rPr lang="en-US" sz="2600" b="1" dirty="0"/>
              <a:t>(j) Deluge-type water sprays, water sprinklers, dry chemical sprinkler system or foam generators (designed to be automatically activated in the event of a fire or rise in the temperature at or near the belt drive) shall be installed at each main and secondary conveyor drive that are located underground.</a:t>
            </a:r>
          </a:p>
        </p:txBody>
      </p:sp>
      <p:pic>
        <p:nvPicPr>
          <p:cNvPr id="8" name="Picture 7" descr="A picture containing ground, outdoor, red&#10;&#10;Description automatically generated">
            <a:extLst>
              <a:ext uri="{FF2B5EF4-FFF2-40B4-BE49-F238E27FC236}">
                <a16:creationId xmlns:a16="http://schemas.microsoft.com/office/drawing/2014/main" id="{C839026C-ADEA-4D82-A85E-F279509E6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208" y="2222726"/>
            <a:ext cx="5240040" cy="3927249"/>
          </a:xfrm>
          <a:prstGeom prst="rect">
            <a:avLst/>
          </a:prstGeom>
        </p:spPr>
      </p:pic>
    </p:spTree>
    <p:extLst>
      <p:ext uri="{BB962C8B-B14F-4D97-AF65-F5344CB8AC3E}">
        <p14:creationId xmlns:p14="http://schemas.microsoft.com/office/powerpoint/2010/main" val="4162300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796D1-3C9E-4417-BE7B-F0DA393063C7}"/>
              </a:ext>
            </a:extLst>
          </p:cNvPr>
          <p:cNvSpPr>
            <a:spLocks noGrp="1"/>
          </p:cNvSpPr>
          <p:nvPr>
            <p:ph type="title"/>
          </p:nvPr>
        </p:nvSpPr>
        <p:spPr/>
        <p:txBody>
          <a:bodyPr>
            <a:normAutofit/>
          </a:bodyPr>
          <a:lstStyle/>
          <a:p>
            <a:r>
              <a:rPr lang="en-US" sz="4800" b="1" dirty="0"/>
              <a:t>Fire Preparedness </a:t>
            </a:r>
          </a:p>
        </p:txBody>
      </p:sp>
      <p:sp>
        <p:nvSpPr>
          <p:cNvPr id="3" name="Text Placeholder 2">
            <a:extLst>
              <a:ext uri="{FF2B5EF4-FFF2-40B4-BE49-F238E27FC236}">
                <a16:creationId xmlns:a16="http://schemas.microsoft.com/office/drawing/2014/main" id="{BAC2933A-94D7-4A81-B242-A8D6497FB86E}"/>
              </a:ext>
            </a:extLst>
          </p:cNvPr>
          <p:cNvSpPr>
            <a:spLocks noGrp="1"/>
          </p:cNvSpPr>
          <p:nvPr>
            <p:ph type="body" idx="1"/>
          </p:nvPr>
        </p:nvSpPr>
        <p:spPr>
          <a:xfrm>
            <a:off x="839788" y="1273970"/>
            <a:ext cx="5157787" cy="823912"/>
          </a:xfrm>
        </p:spPr>
        <p:txBody>
          <a:bodyPr>
            <a:normAutofit/>
          </a:bodyPr>
          <a:lstStyle/>
          <a:p>
            <a:r>
              <a:rPr lang="en-US" sz="3200" dirty="0"/>
              <a:t>Stoppings </a:t>
            </a:r>
          </a:p>
        </p:txBody>
      </p:sp>
      <p:sp>
        <p:nvSpPr>
          <p:cNvPr id="4" name="Content Placeholder 3">
            <a:extLst>
              <a:ext uri="{FF2B5EF4-FFF2-40B4-BE49-F238E27FC236}">
                <a16:creationId xmlns:a16="http://schemas.microsoft.com/office/drawing/2014/main" id="{88ED1664-2046-4975-9DC1-5F4014DD03C8}"/>
              </a:ext>
            </a:extLst>
          </p:cNvPr>
          <p:cNvSpPr>
            <a:spLocks noGrp="1"/>
          </p:cNvSpPr>
          <p:nvPr>
            <p:ph sz="half" idx="2"/>
          </p:nvPr>
        </p:nvSpPr>
        <p:spPr>
          <a:xfrm>
            <a:off x="839788" y="2105903"/>
            <a:ext cx="6002914" cy="3504990"/>
          </a:xfrm>
        </p:spPr>
        <p:txBody>
          <a:bodyPr>
            <a:noAutofit/>
          </a:bodyPr>
          <a:lstStyle/>
          <a:p>
            <a:r>
              <a:rPr lang="en-US" sz="2400" b="1" dirty="0"/>
              <a:t>22A-2-4 Ventilation of mines in general</a:t>
            </a:r>
          </a:p>
          <a:p>
            <a:pPr marL="0" indent="0">
              <a:buNone/>
            </a:pPr>
            <a:r>
              <a:rPr lang="en-US" sz="2400" b="1" dirty="0"/>
              <a:t>(f) As working places advance, crosscuts for air shall be made not more than 105 feet apart. Where necessary to render harmless and carry away noxious of flammable gases, line brattice or other approved methods of ventilation shall be used so as to properly ventilate the face. </a:t>
            </a:r>
            <a:r>
              <a:rPr lang="en-US" sz="2400" b="1" u="sng" dirty="0"/>
              <a:t>All crosscuts between the main intake and return airways not required for passage of air and equipped shall be closed with stoppings substantially built with incombustible or fire-resistant material so as to keep working places well ventilated. </a:t>
            </a:r>
          </a:p>
        </p:txBody>
      </p:sp>
      <p:pic>
        <p:nvPicPr>
          <p:cNvPr id="10" name="Picture 9" descr="A picture containing text, person, person, standing&#10;&#10;Description automatically generated">
            <a:extLst>
              <a:ext uri="{FF2B5EF4-FFF2-40B4-BE49-F238E27FC236}">
                <a16:creationId xmlns:a16="http://schemas.microsoft.com/office/drawing/2014/main" id="{83A3DA83-D555-4E9F-84DD-0182EBBF82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2013" y="2294021"/>
            <a:ext cx="4160199" cy="3104148"/>
          </a:xfrm>
          <a:prstGeom prst="rect">
            <a:avLst/>
          </a:prstGeom>
        </p:spPr>
      </p:pic>
    </p:spTree>
    <p:extLst>
      <p:ext uri="{BB962C8B-B14F-4D97-AF65-F5344CB8AC3E}">
        <p14:creationId xmlns:p14="http://schemas.microsoft.com/office/powerpoint/2010/main" val="3512456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4739C-10BE-4FA0-98F1-C951B7E07B15}"/>
              </a:ext>
            </a:extLst>
          </p:cNvPr>
          <p:cNvSpPr>
            <a:spLocks noGrp="1"/>
          </p:cNvSpPr>
          <p:nvPr>
            <p:ph type="title"/>
          </p:nvPr>
        </p:nvSpPr>
        <p:spPr/>
        <p:txBody>
          <a:bodyPr/>
          <a:lstStyle/>
          <a:p>
            <a:r>
              <a:rPr lang="en-US" b="1" dirty="0"/>
              <a:t>Fire Preparedness </a:t>
            </a:r>
          </a:p>
        </p:txBody>
      </p:sp>
      <p:sp>
        <p:nvSpPr>
          <p:cNvPr id="3" name="Text Placeholder 2">
            <a:extLst>
              <a:ext uri="{FF2B5EF4-FFF2-40B4-BE49-F238E27FC236}">
                <a16:creationId xmlns:a16="http://schemas.microsoft.com/office/drawing/2014/main" id="{A4EB0635-A94A-4155-AC7B-D0D3952737DB}"/>
              </a:ext>
            </a:extLst>
          </p:cNvPr>
          <p:cNvSpPr>
            <a:spLocks noGrp="1"/>
          </p:cNvSpPr>
          <p:nvPr>
            <p:ph type="body" idx="1"/>
          </p:nvPr>
        </p:nvSpPr>
        <p:spPr>
          <a:xfrm>
            <a:off x="377661" y="1342023"/>
            <a:ext cx="5157787" cy="823912"/>
          </a:xfrm>
        </p:spPr>
        <p:txBody>
          <a:bodyPr/>
          <a:lstStyle/>
          <a:p>
            <a:r>
              <a:rPr lang="en-US" dirty="0"/>
              <a:t>Diesel </a:t>
            </a:r>
          </a:p>
        </p:txBody>
      </p:sp>
      <p:sp>
        <p:nvSpPr>
          <p:cNvPr id="4" name="Content Placeholder 3">
            <a:extLst>
              <a:ext uri="{FF2B5EF4-FFF2-40B4-BE49-F238E27FC236}">
                <a16:creationId xmlns:a16="http://schemas.microsoft.com/office/drawing/2014/main" id="{15FC8EB5-C0C8-4EBB-8023-D79F5467692B}"/>
              </a:ext>
            </a:extLst>
          </p:cNvPr>
          <p:cNvSpPr>
            <a:spLocks noGrp="1"/>
          </p:cNvSpPr>
          <p:nvPr>
            <p:ph sz="half" idx="2"/>
          </p:nvPr>
        </p:nvSpPr>
        <p:spPr>
          <a:xfrm>
            <a:off x="377661" y="2110289"/>
            <a:ext cx="5157787" cy="2449678"/>
          </a:xfrm>
        </p:spPr>
        <p:txBody>
          <a:bodyPr/>
          <a:lstStyle/>
          <a:p>
            <a:r>
              <a:rPr lang="en-US" b="1" dirty="0"/>
              <a:t>56-23-11</a:t>
            </a:r>
          </a:p>
          <a:p>
            <a:pPr marL="0" indent="0">
              <a:buNone/>
            </a:pPr>
            <a:r>
              <a:rPr lang="en-US" sz="2400" b="1" dirty="0"/>
              <a:t>11.1 Fire suppression systems for diesel powered equipment and fuel transportation units shall meet the requirements of this section (see 11.1 – 11.6)</a:t>
            </a:r>
          </a:p>
          <a:p>
            <a:pPr marL="0" indent="0">
              <a:buNone/>
            </a:pPr>
            <a:endParaRPr lang="en-US" sz="2400" b="1" dirty="0"/>
          </a:p>
          <a:p>
            <a:pPr marL="0" indent="0">
              <a:buNone/>
            </a:pPr>
            <a:endParaRPr lang="en-US" sz="2400" b="1" dirty="0"/>
          </a:p>
          <a:p>
            <a:pPr marL="0" indent="0">
              <a:buNone/>
            </a:pPr>
            <a:endParaRPr lang="en-US" sz="2400" b="1" dirty="0"/>
          </a:p>
        </p:txBody>
      </p:sp>
      <p:sp>
        <p:nvSpPr>
          <p:cNvPr id="5" name="Text Placeholder 4">
            <a:extLst>
              <a:ext uri="{FF2B5EF4-FFF2-40B4-BE49-F238E27FC236}">
                <a16:creationId xmlns:a16="http://schemas.microsoft.com/office/drawing/2014/main" id="{895451E6-7233-4487-9EB2-BDD3888E2BD7}"/>
              </a:ext>
            </a:extLst>
          </p:cNvPr>
          <p:cNvSpPr>
            <a:spLocks noGrp="1"/>
          </p:cNvSpPr>
          <p:nvPr>
            <p:ph type="body" sz="quarter" idx="3"/>
          </p:nvPr>
        </p:nvSpPr>
        <p:spPr>
          <a:xfrm>
            <a:off x="6169024" y="1281991"/>
            <a:ext cx="5183188" cy="823912"/>
          </a:xfrm>
        </p:spPr>
        <p:txBody>
          <a:bodyPr/>
          <a:lstStyle/>
          <a:p>
            <a:r>
              <a:rPr lang="en-US" dirty="0"/>
              <a:t>State Law </a:t>
            </a:r>
          </a:p>
        </p:txBody>
      </p:sp>
      <p:sp>
        <p:nvSpPr>
          <p:cNvPr id="6" name="Content Placeholder 5">
            <a:extLst>
              <a:ext uri="{FF2B5EF4-FFF2-40B4-BE49-F238E27FC236}">
                <a16:creationId xmlns:a16="http://schemas.microsoft.com/office/drawing/2014/main" id="{DE018780-DBBA-404F-8A7A-D7D220F39E33}"/>
              </a:ext>
            </a:extLst>
          </p:cNvPr>
          <p:cNvSpPr>
            <a:spLocks noGrp="1"/>
          </p:cNvSpPr>
          <p:nvPr>
            <p:ph sz="quarter" idx="4"/>
          </p:nvPr>
        </p:nvSpPr>
        <p:spPr>
          <a:xfrm>
            <a:off x="6169024" y="2165935"/>
            <a:ext cx="5183188" cy="2245644"/>
          </a:xfrm>
        </p:spPr>
        <p:txBody>
          <a:bodyPr/>
          <a:lstStyle/>
          <a:p>
            <a:r>
              <a:rPr lang="en-US" b="1" dirty="0"/>
              <a:t>56-23-15 </a:t>
            </a:r>
          </a:p>
          <a:p>
            <a:pPr marL="0" indent="0">
              <a:buNone/>
            </a:pPr>
            <a:r>
              <a:rPr lang="en-US" sz="2000" b="1" dirty="0"/>
              <a:t>15.1 All underground employees at the mine shall receive special instruction related to fighting fires involving diesel fuel. This training may be included in annual refresher training under MSHA regulations at 30 CFR Part 48 </a:t>
            </a:r>
          </a:p>
        </p:txBody>
      </p:sp>
      <p:pic>
        <p:nvPicPr>
          <p:cNvPr id="18" name="Picture 17" descr="A close-up of a car engine&#10;&#10;Description automatically generated with medium confidence">
            <a:extLst>
              <a:ext uri="{FF2B5EF4-FFF2-40B4-BE49-F238E27FC236}">
                <a16:creationId xmlns:a16="http://schemas.microsoft.com/office/drawing/2014/main" id="{2D43541B-1B07-477E-9612-64D57E21F0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8606" y="4508084"/>
            <a:ext cx="3178678" cy="2245644"/>
          </a:xfrm>
          <a:prstGeom prst="rect">
            <a:avLst/>
          </a:prstGeom>
        </p:spPr>
      </p:pic>
      <p:pic>
        <p:nvPicPr>
          <p:cNvPr id="20" name="Picture 19" descr="A picture containing indoor&#10;&#10;Description automatically generated">
            <a:extLst>
              <a:ext uri="{FF2B5EF4-FFF2-40B4-BE49-F238E27FC236}">
                <a16:creationId xmlns:a16="http://schemas.microsoft.com/office/drawing/2014/main" id="{6BA9C80A-C291-4FEE-B7B2-FE5CC95C1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661" y="4499810"/>
            <a:ext cx="3266237" cy="2253918"/>
          </a:xfrm>
          <a:prstGeom prst="rect">
            <a:avLst/>
          </a:prstGeom>
        </p:spPr>
      </p:pic>
      <p:pic>
        <p:nvPicPr>
          <p:cNvPr id="22" name="Picture 21" descr="A picture containing indoor, wall, cluttered, kitchen appliance&#10;&#10;Description automatically generated">
            <a:extLst>
              <a:ext uri="{FF2B5EF4-FFF2-40B4-BE49-F238E27FC236}">
                <a16:creationId xmlns:a16="http://schemas.microsoft.com/office/drawing/2014/main" id="{C9D5861D-9DC5-4CD0-BBFA-7B7A8FB68E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2611" y="4499809"/>
            <a:ext cx="3617494" cy="2253918"/>
          </a:xfrm>
          <a:prstGeom prst="rect">
            <a:avLst/>
          </a:prstGeom>
        </p:spPr>
      </p:pic>
    </p:spTree>
    <p:extLst>
      <p:ext uri="{BB962C8B-B14F-4D97-AF65-F5344CB8AC3E}">
        <p14:creationId xmlns:p14="http://schemas.microsoft.com/office/powerpoint/2010/main" val="3220957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C01EC-5B97-4D80-8CD6-57E8F5C4D3CC}"/>
              </a:ext>
            </a:extLst>
          </p:cNvPr>
          <p:cNvSpPr>
            <a:spLocks noGrp="1"/>
          </p:cNvSpPr>
          <p:nvPr>
            <p:ph type="title"/>
          </p:nvPr>
        </p:nvSpPr>
        <p:spPr/>
        <p:txBody>
          <a:bodyPr>
            <a:normAutofit/>
          </a:bodyPr>
          <a:lstStyle/>
          <a:p>
            <a:r>
              <a:rPr lang="en-US" sz="4800" b="1" dirty="0"/>
              <a:t>Fire Preparedness </a:t>
            </a:r>
          </a:p>
        </p:txBody>
      </p:sp>
      <p:sp>
        <p:nvSpPr>
          <p:cNvPr id="3" name="Text Placeholder 2">
            <a:extLst>
              <a:ext uri="{FF2B5EF4-FFF2-40B4-BE49-F238E27FC236}">
                <a16:creationId xmlns:a16="http://schemas.microsoft.com/office/drawing/2014/main" id="{B3F38CEF-4015-430D-BD99-582831940416}"/>
              </a:ext>
            </a:extLst>
          </p:cNvPr>
          <p:cNvSpPr>
            <a:spLocks noGrp="1"/>
          </p:cNvSpPr>
          <p:nvPr>
            <p:ph type="body" idx="1"/>
          </p:nvPr>
        </p:nvSpPr>
        <p:spPr>
          <a:xfrm>
            <a:off x="908149" y="1382631"/>
            <a:ext cx="5157787" cy="823912"/>
          </a:xfrm>
        </p:spPr>
        <p:txBody>
          <a:bodyPr/>
          <a:lstStyle/>
          <a:p>
            <a:r>
              <a:rPr lang="en-US" dirty="0"/>
              <a:t>Diesel Underground Storage </a:t>
            </a:r>
          </a:p>
        </p:txBody>
      </p:sp>
      <p:sp>
        <p:nvSpPr>
          <p:cNvPr id="4" name="Content Placeholder 3">
            <a:extLst>
              <a:ext uri="{FF2B5EF4-FFF2-40B4-BE49-F238E27FC236}">
                <a16:creationId xmlns:a16="http://schemas.microsoft.com/office/drawing/2014/main" id="{52004308-11E1-4B75-856F-81110EE48064}"/>
              </a:ext>
            </a:extLst>
          </p:cNvPr>
          <p:cNvSpPr>
            <a:spLocks noGrp="1"/>
          </p:cNvSpPr>
          <p:nvPr>
            <p:ph sz="half" idx="2"/>
          </p:nvPr>
        </p:nvSpPr>
        <p:spPr>
          <a:xfrm>
            <a:off x="762123" y="2336675"/>
            <a:ext cx="5157787" cy="3684588"/>
          </a:xfrm>
        </p:spPr>
        <p:txBody>
          <a:bodyPr>
            <a:noAutofit/>
          </a:bodyPr>
          <a:lstStyle/>
          <a:p>
            <a:r>
              <a:rPr lang="en-US" sz="2400" b="1" dirty="0"/>
              <a:t>State Law</a:t>
            </a:r>
          </a:p>
          <a:p>
            <a:pPr marL="0" indent="0">
              <a:buNone/>
            </a:pPr>
            <a:r>
              <a:rPr lang="en-US" sz="2400" b="1" dirty="0"/>
              <a:t>56-23-12</a:t>
            </a:r>
          </a:p>
          <a:p>
            <a:pPr marL="0" indent="0">
              <a:buNone/>
            </a:pPr>
            <a:r>
              <a:rPr lang="en-US" sz="2400" b="1" dirty="0"/>
              <a:t>12.1 Fire Suppression systems for diesel fuel storage areas shall meet the requirements of this section. </a:t>
            </a:r>
          </a:p>
          <a:p>
            <a:pPr marL="0" indent="0">
              <a:buNone/>
            </a:pPr>
            <a:r>
              <a:rPr lang="en-US" sz="2400" b="1" dirty="0"/>
              <a:t>12.2 The system shall be an automatic multipurpose dry-powder type fire suppression system or other system equal capability , suitable for the intended application and listed or approved by a nationally recognized independent testing laboratory. </a:t>
            </a:r>
          </a:p>
        </p:txBody>
      </p:sp>
      <p:pic>
        <p:nvPicPr>
          <p:cNvPr id="8" name="Picture 7" descr="A picture containing text, outdoor, car&#10;&#10;Description automatically generated">
            <a:extLst>
              <a:ext uri="{FF2B5EF4-FFF2-40B4-BE49-F238E27FC236}">
                <a16:creationId xmlns:a16="http://schemas.microsoft.com/office/drawing/2014/main" id="{C700E204-5B9C-4813-9DB2-40F83E2C5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9910" y="1989220"/>
            <a:ext cx="3408574" cy="2189749"/>
          </a:xfrm>
          <a:prstGeom prst="rect">
            <a:avLst/>
          </a:prstGeom>
        </p:spPr>
      </p:pic>
      <p:pic>
        <p:nvPicPr>
          <p:cNvPr id="10" name="Picture 9" descr="A picture containing ground, outdoor, red, dirty&#10;&#10;Description automatically generated">
            <a:extLst>
              <a:ext uri="{FF2B5EF4-FFF2-40B4-BE49-F238E27FC236}">
                <a16:creationId xmlns:a16="http://schemas.microsoft.com/office/drawing/2014/main" id="{D408D544-B36B-4DF5-A2B8-1872AC432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3348" y="4347369"/>
            <a:ext cx="3513222" cy="2241717"/>
          </a:xfrm>
          <a:prstGeom prst="rect">
            <a:avLst/>
          </a:prstGeom>
        </p:spPr>
      </p:pic>
    </p:spTree>
    <p:extLst>
      <p:ext uri="{BB962C8B-B14F-4D97-AF65-F5344CB8AC3E}">
        <p14:creationId xmlns:p14="http://schemas.microsoft.com/office/powerpoint/2010/main" val="3701755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8BFE8-DA43-454B-BE45-664934EBAF27}"/>
              </a:ext>
            </a:extLst>
          </p:cNvPr>
          <p:cNvSpPr>
            <a:spLocks noGrp="1"/>
          </p:cNvSpPr>
          <p:nvPr>
            <p:ph type="title"/>
          </p:nvPr>
        </p:nvSpPr>
        <p:spPr/>
        <p:txBody>
          <a:bodyPr/>
          <a:lstStyle/>
          <a:p>
            <a:endParaRPr lang="en-US"/>
          </a:p>
        </p:txBody>
      </p:sp>
      <p:graphicFrame>
        <p:nvGraphicFramePr>
          <p:cNvPr id="4" name="Content Placeholder 3">
            <a:hlinkClick r:id="" action="ppaction://ole?verb=0"/>
            <a:extLst>
              <a:ext uri="{FF2B5EF4-FFF2-40B4-BE49-F238E27FC236}">
                <a16:creationId xmlns:a16="http://schemas.microsoft.com/office/drawing/2014/main" id="{F16EB0D6-8F4C-45B2-A3E2-2C318675032B}"/>
              </a:ext>
            </a:extLst>
          </p:cNvPr>
          <p:cNvGraphicFramePr>
            <a:graphicFrameLocks noGrp="1" noChangeAspect="1"/>
          </p:cNvGraphicFramePr>
          <p:nvPr>
            <p:ph idx="1"/>
          </p:nvPr>
        </p:nvGraphicFramePr>
        <p:xfrm>
          <a:off x="0" y="0"/>
          <a:ext cx="12192000" cy="6856413"/>
        </p:xfrm>
        <a:graphic>
          <a:graphicData uri="http://schemas.openxmlformats.org/presentationml/2006/ole">
            <mc:AlternateContent xmlns:mc="http://schemas.openxmlformats.org/markup-compatibility/2006">
              <mc:Choice xmlns:v="urn:schemas-microsoft-com:vml" Requires="v">
                <p:oleObj name="Presentation" r:id="rId2" imgW="5482022" imgH="3083361" progId="PowerPoint.Show.12">
                  <p:embed/>
                </p:oleObj>
              </mc:Choice>
              <mc:Fallback>
                <p:oleObj name="Presentation" r:id="rId2" imgW="5482022" imgH="3083361" progId="PowerPoint.Show.12">
                  <p:embed/>
                  <p:pic>
                    <p:nvPicPr>
                      <p:cNvPr id="4" name="Content Placeholder 3">
                        <a:hlinkClick r:id="" action="ppaction://ole?verb=0"/>
                        <a:extLst>
                          <a:ext uri="{FF2B5EF4-FFF2-40B4-BE49-F238E27FC236}">
                            <a16:creationId xmlns:a16="http://schemas.microsoft.com/office/drawing/2014/main" id="{F16EB0D6-8F4C-45B2-A3E2-2C318675032B}"/>
                          </a:ext>
                        </a:extLst>
                      </p:cNvPr>
                      <p:cNvPicPr/>
                      <p:nvPr/>
                    </p:nvPicPr>
                    <p:blipFill>
                      <a:blip r:embed="rId3"/>
                      <a:stretch>
                        <a:fillRect/>
                      </a:stretch>
                    </p:blipFill>
                    <p:spPr>
                      <a:xfrm>
                        <a:off x="0" y="0"/>
                        <a:ext cx="12192000" cy="6856413"/>
                      </a:xfrm>
                      <a:prstGeom prst="rect">
                        <a:avLst/>
                      </a:prstGeom>
                    </p:spPr>
                  </p:pic>
                </p:oleObj>
              </mc:Fallback>
            </mc:AlternateContent>
          </a:graphicData>
        </a:graphic>
      </p:graphicFrame>
    </p:spTree>
    <p:extLst>
      <p:ext uri="{BB962C8B-B14F-4D97-AF65-F5344CB8AC3E}">
        <p14:creationId xmlns:p14="http://schemas.microsoft.com/office/powerpoint/2010/main" val="491996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D6A4DA-F29C-4A1A-8603-552C25D1CAF8}"/>
              </a:ext>
            </a:extLst>
          </p:cNvPr>
          <p:cNvSpPr>
            <a:spLocks noGrp="1"/>
          </p:cNvSpPr>
          <p:nvPr>
            <p:ph type="ctrTitle"/>
          </p:nvPr>
        </p:nvSpPr>
        <p:spPr>
          <a:xfrm>
            <a:off x="6687737" y="1384296"/>
            <a:ext cx="4605340" cy="2387600"/>
          </a:xfrm>
        </p:spPr>
        <p:txBody>
          <a:bodyPr>
            <a:normAutofit/>
          </a:bodyPr>
          <a:lstStyle/>
          <a:p>
            <a:pPr algn="l"/>
            <a:r>
              <a:rPr lang="en-US" sz="5000" dirty="0">
                <a:solidFill>
                  <a:schemeClr val="bg1"/>
                </a:solidFill>
              </a:rPr>
              <a:t>Continuing Education</a:t>
            </a:r>
          </a:p>
        </p:txBody>
      </p:sp>
      <p:sp>
        <p:nvSpPr>
          <p:cNvPr id="3" name="Subtitle 2">
            <a:extLst>
              <a:ext uri="{FF2B5EF4-FFF2-40B4-BE49-F238E27FC236}">
                <a16:creationId xmlns:a16="http://schemas.microsoft.com/office/drawing/2014/main" id="{B141794C-BBB3-453C-A8CF-82DA9C216776}"/>
              </a:ext>
            </a:extLst>
          </p:cNvPr>
          <p:cNvSpPr>
            <a:spLocks noGrp="1"/>
          </p:cNvSpPr>
          <p:nvPr>
            <p:ph type="subTitle" idx="1"/>
          </p:nvPr>
        </p:nvSpPr>
        <p:spPr>
          <a:xfrm>
            <a:off x="6687737" y="4396548"/>
            <a:ext cx="4605340" cy="821151"/>
          </a:xfrm>
        </p:spPr>
        <p:txBody>
          <a:bodyPr>
            <a:normAutofit lnSpcReduction="10000"/>
          </a:bodyPr>
          <a:lstStyle/>
          <a:p>
            <a:r>
              <a:rPr lang="en-US" sz="5400" dirty="0">
                <a:solidFill>
                  <a:schemeClr val="bg1"/>
                </a:solidFill>
              </a:rPr>
              <a:t>Fire Prevention </a:t>
            </a:r>
          </a:p>
        </p:txBody>
      </p:sp>
      <p:pic>
        <p:nvPicPr>
          <p:cNvPr id="4" name="Picture 4" descr="Improved fire safety and evacuation safety of mining personnel">
            <a:extLst>
              <a:ext uri="{FF2B5EF4-FFF2-40B4-BE49-F238E27FC236}">
                <a16:creationId xmlns:a16="http://schemas.microsoft.com/office/drawing/2014/main" id="{264AF7DF-FEFC-4240-B998-03BC40C8799A}"/>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473874" y="1460119"/>
            <a:ext cx="5917401" cy="393776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Logo, company name&#10;&#10;Description automatically generated">
            <a:extLst>
              <a:ext uri="{FF2B5EF4-FFF2-40B4-BE49-F238E27FC236}">
                <a16:creationId xmlns:a16="http://schemas.microsoft.com/office/drawing/2014/main" id="{A86B1448-DF44-44E9-86EC-00FFEB66E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0625" y="162541"/>
            <a:ext cx="1665207" cy="1655763"/>
          </a:xfrm>
          <a:prstGeom prst="rect">
            <a:avLst/>
          </a:prstGeom>
        </p:spPr>
      </p:pic>
    </p:spTree>
    <p:extLst>
      <p:ext uri="{BB962C8B-B14F-4D97-AF65-F5344CB8AC3E}">
        <p14:creationId xmlns:p14="http://schemas.microsoft.com/office/powerpoint/2010/main" val="1408637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16F81-B5C8-4A75-86F9-52BEE10F8910}"/>
              </a:ext>
            </a:extLst>
          </p:cNvPr>
          <p:cNvSpPr>
            <a:spLocks noGrp="1"/>
          </p:cNvSpPr>
          <p:nvPr>
            <p:ph type="title"/>
          </p:nvPr>
        </p:nvSpPr>
        <p:spPr/>
        <p:txBody>
          <a:bodyPr/>
          <a:lstStyle/>
          <a:p>
            <a:r>
              <a:rPr lang="en-US" sz="4400" b="1" dirty="0"/>
              <a:t>Fire Prevention </a:t>
            </a:r>
            <a:endParaRPr lang="en-US" dirty="0"/>
          </a:p>
        </p:txBody>
      </p:sp>
      <p:sp>
        <p:nvSpPr>
          <p:cNvPr id="3" name="Content Placeholder 2">
            <a:extLst>
              <a:ext uri="{FF2B5EF4-FFF2-40B4-BE49-F238E27FC236}">
                <a16:creationId xmlns:a16="http://schemas.microsoft.com/office/drawing/2014/main" id="{5DBD067C-6DB4-44DD-9C2B-3FDD9AF49D17}"/>
              </a:ext>
            </a:extLst>
          </p:cNvPr>
          <p:cNvSpPr>
            <a:spLocks noGrp="1"/>
          </p:cNvSpPr>
          <p:nvPr>
            <p:ph idx="1"/>
          </p:nvPr>
        </p:nvSpPr>
        <p:spPr>
          <a:xfrm>
            <a:off x="938868" y="2219907"/>
            <a:ext cx="10515600" cy="4272967"/>
          </a:xfrm>
        </p:spPr>
        <p:txBody>
          <a:bodyPr>
            <a:normAutofit/>
          </a:bodyPr>
          <a:lstStyle/>
          <a:p>
            <a:pPr marL="0" indent="0" algn="ctr">
              <a:buNone/>
            </a:pPr>
            <a:r>
              <a:rPr lang="en-US" sz="3600" b="1" dirty="0"/>
              <a:t>FIRE ONLY OCCURS WHEN PREVENTION FAILS!</a:t>
            </a:r>
          </a:p>
        </p:txBody>
      </p:sp>
      <p:pic>
        <p:nvPicPr>
          <p:cNvPr id="5" name="Picture 4" descr="A close-up of a fire&#10;&#10;Description automatically generated with low confidence">
            <a:extLst>
              <a:ext uri="{FF2B5EF4-FFF2-40B4-BE49-F238E27FC236}">
                <a16:creationId xmlns:a16="http://schemas.microsoft.com/office/drawing/2014/main" id="{787B4128-86B8-49DB-968E-2E46F027FE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4176" y="2952750"/>
            <a:ext cx="6696074" cy="3448050"/>
          </a:xfrm>
          <a:prstGeom prst="rect">
            <a:avLst/>
          </a:prstGeom>
        </p:spPr>
      </p:pic>
    </p:spTree>
    <p:extLst>
      <p:ext uri="{BB962C8B-B14F-4D97-AF65-F5344CB8AC3E}">
        <p14:creationId xmlns:p14="http://schemas.microsoft.com/office/powerpoint/2010/main" val="786838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21D90-155E-4556-B47E-B45029CCA0FC}"/>
              </a:ext>
            </a:extLst>
          </p:cNvPr>
          <p:cNvSpPr>
            <a:spLocks noGrp="1"/>
          </p:cNvSpPr>
          <p:nvPr>
            <p:ph type="title"/>
          </p:nvPr>
        </p:nvSpPr>
        <p:spPr/>
        <p:txBody>
          <a:bodyPr>
            <a:normAutofit/>
          </a:bodyPr>
          <a:lstStyle/>
          <a:p>
            <a:r>
              <a:rPr lang="en-US" sz="4800" b="1" dirty="0"/>
              <a:t>Fire Prevention </a:t>
            </a:r>
          </a:p>
        </p:txBody>
      </p:sp>
      <p:sp>
        <p:nvSpPr>
          <p:cNvPr id="3" name="Content Placeholder 2">
            <a:extLst>
              <a:ext uri="{FF2B5EF4-FFF2-40B4-BE49-F238E27FC236}">
                <a16:creationId xmlns:a16="http://schemas.microsoft.com/office/drawing/2014/main" id="{E5440126-46CD-40AB-91EC-D5FD58221499}"/>
              </a:ext>
            </a:extLst>
          </p:cNvPr>
          <p:cNvSpPr>
            <a:spLocks noGrp="1"/>
          </p:cNvSpPr>
          <p:nvPr>
            <p:ph idx="1"/>
          </p:nvPr>
        </p:nvSpPr>
        <p:spPr>
          <a:xfrm>
            <a:off x="838200" y="1766902"/>
            <a:ext cx="10515600" cy="4351338"/>
          </a:xfrm>
        </p:spPr>
        <p:txBody>
          <a:bodyPr/>
          <a:lstStyle/>
          <a:p>
            <a:r>
              <a:rPr lang="en-US" b="1" dirty="0"/>
              <a:t>A fire needs all three legs of the triangle to sustain combustion.</a:t>
            </a:r>
          </a:p>
        </p:txBody>
      </p:sp>
      <p:pic>
        <p:nvPicPr>
          <p:cNvPr id="5" name="Picture 4" descr="Diagram&#10;&#10;Description automatically generated">
            <a:extLst>
              <a:ext uri="{FF2B5EF4-FFF2-40B4-BE49-F238E27FC236}">
                <a16:creationId xmlns:a16="http://schemas.microsoft.com/office/drawing/2014/main" id="{B1A2F1A1-6455-4BC6-A8C3-007601CE7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072" y="2518882"/>
            <a:ext cx="8338655" cy="3784629"/>
          </a:xfrm>
          <a:prstGeom prst="rect">
            <a:avLst/>
          </a:prstGeom>
        </p:spPr>
      </p:pic>
    </p:spTree>
    <p:extLst>
      <p:ext uri="{BB962C8B-B14F-4D97-AF65-F5344CB8AC3E}">
        <p14:creationId xmlns:p14="http://schemas.microsoft.com/office/powerpoint/2010/main" val="2680732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4019E-8E0C-41BD-AE17-0148A6DA1F55}"/>
              </a:ext>
            </a:extLst>
          </p:cNvPr>
          <p:cNvSpPr>
            <a:spLocks noGrp="1"/>
          </p:cNvSpPr>
          <p:nvPr>
            <p:ph type="title"/>
          </p:nvPr>
        </p:nvSpPr>
        <p:spPr/>
        <p:txBody>
          <a:bodyPr>
            <a:normAutofit/>
          </a:bodyPr>
          <a:lstStyle/>
          <a:p>
            <a:r>
              <a:rPr lang="en-US" sz="4800" b="1" dirty="0"/>
              <a:t>Fire Prevention </a:t>
            </a:r>
          </a:p>
        </p:txBody>
      </p:sp>
      <p:sp>
        <p:nvSpPr>
          <p:cNvPr id="4" name="Text Placeholder 3">
            <a:extLst>
              <a:ext uri="{FF2B5EF4-FFF2-40B4-BE49-F238E27FC236}">
                <a16:creationId xmlns:a16="http://schemas.microsoft.com/office/drawing/2014/main" id="{5600B95B-BD96-4FD6-A4CB-EEE6CDB139CF}"/>
              </a:ext>
            </a:extLst>
          </p:cNvPr>
          <p:cNvSpPr>
            <a:spLocks noGrp="1"/>
          </p:cNvSpPr>
          <p:nvPr>
            <p:ph type="body" idx="1"/>
          </p:nvPr>
        </p:nvSpPr>
        <p:spPr/>
        <p:txBody>
          <a:bodyPr>
            <a:normAutofit/>
          </a:bodyPr>
          <a:lstStyle/>
          <a:p>
            <a:pPr algn="ctr"/>
            <a:r>
              <a:rPr lang="en-US" sz="4000" dirty="0"/>
              <a:t>Fuel Sources</a:t>
            </a:r>
          </a:p>
        </p:txBody>
      </p:sp>
      <p:sp>
        <p:nvSpPr>
          <p:cNvPr id="5" name="Content Placeholder 4">
            <a:extLst>
              <a:ext uri="{FF2B5EF4-FFF2-40B4-BE49-F238E27FC236}">
                <a16:creationId xmlns:a16="http://schemas.microsoft.com/office/drawing/2014/main" id="{9E7CC927-CBF8-4AE9-A3F4-88A7EC2B5F6F}"/>
              </a:ext>
            </a:extLst>
          </p:cNvPr>
          <p:cNvSpPr>
            <a:spLocks noGrp="1"/>
          </p:cNvSpPr>
          <p:nvPr>
            <p:ph sz="half" idx="2"/>
          </p:nvPr>
        </p:nvSpPr>
        <p:spPr/>
        <p:txBody>
          <a:bodyPr>
            <a:normAutofit lnSpcReduction="10000"/>
          </a:bodyPr>
          <a:lstStyle/>
          <a:p>
            <a:r>
              <a:rPr lang="en-US" b="1" dirty="0"/>
              <a:t>Combustible materials such as paper, oily rags, cardboard, etc.</a:t>
            </a:r>
          </a:p>
          <a:p>
            <a:r>
              <a:rPr lang="en-US" b="1" dirty="0"/>
              <a:t>Flammable gases such as methane, acetylene, and hydrogen</a:t>
            </a:r>
          </a:p>
          <a:p>
            <a:r>
              <a:rPr lang="en-US" b="1" dirty="0"/>
              <a:t>Flammable liquids such as solvents, adhesives, and petroleum-based products</a:t>
            </a:r>
          </a:p>
          <a:p>
            <a:r>
              <a:rPr lang="en-US" b="1" dirty="0"/>
              <a:t>Coal dust</a:t>
            </a:r>
          </a:p>
          <a:p>
            <a:endParaRPr lang="en-US" b="1" dirty="0"/>
          </a:p>
        </p:txBody>
      </p:sp>
      <p:sp>
        <p:nvSpPr>
          <p:cNvPr id="6" name="Text Placeholder 5">
            <a:extLst>
              <a:ext uri="{FF2B5EF4-FFF2-40B4-BE49-F238E27FC236}">
                <a16:creationId xmlns:a16="http://schemas.microsoft.com/office/drawing/2014/main" id="{707CE2DF-3B69-4BC7-808A-376C3AF8193A}"/>
              </a:ext>
            </a:extLst>
          </p:cNvPr>
          <p:cNvSpPr>
            <a:spLocks noGrp="1"/>
          </p:cNvSpPr>
          <p:nvPr>
            <p:ph type="body" sz="quarter" idx="3"/>
          </p:nvPr>
        </p:nvSpPr>
        <p:spPr/>
        <p:txBody>
          <a:bodyPr>
            <a:normAutofit/>
          </a:bodyPr>
          <a:lstStyle/>
          <a:p>
            <a:pPr algn="ctr"/>
            <a:r>
              <a:rPr lang="en-US" sz="4000" dirty="0"/>
              <a:t>Heat Sources </a:t>
            </a:r>
          </a:p>
        </p:txBody>
      </p:sp>
      <p:sp>
        <p:nvSpPr>
          <p:cNvPr id="7" name="Content Placeholder 6">
            <a:extLst>
              <a:ext uri="{FF2B5EF4-FFF2-40B4-BE49-F238E27FC236}">
                <a16:creationId xmlns:a16="http://schemas.microsoft.com/office/drawing/2014/main" id="{8F74259C-914A-4140-B124-D31BBD63D14B}"/>
              </a:ext>
            </a:extLst>
          </p:cNvPr>
          <p:cNvSpPr>
            <a:spLocks noGrp="1"/>
          </p:cNvSpPr>
          <p:nvPr>
            <p:ph sz="quarter" idx="4"/>
          </p:nvPr>
        </p:nvSpPr>
        <p:spPr/>
        <p:txBody>
          <a:bodyPr>
            <a:normAutofit lnSpcReduction="10000"/>
          </a:bodyPr>
          <a:lstStyle/>
          <a:p>
            <a:r>
              <a:rPr lang="en-US" b="1" dirty="0"/>
              <a:t>Electrical equipment</a:t>
            </a:r>
          </a:p>
          <a:p>
            <a:r>
              <a:rPr lang="en-US" b="1" dirty="0"/>
              <a:t>Smoking articles such as   lighters and cigarettes</a:t>
            </a:r>
          </a:p>
          <a:p>
            <a:r>
              <a:rPr lang="en-US" b="1" dirty="0"/>
              <a:t>Cutting and welding </a:t>
            </a:r>
          </a:p>
          <a:p>
            <a:r>
              <a:rPr lang="en-US" b="1" dirty="0"/>
              <a:t>Friction (frozen rollers, broken machine parts, etc.)</a:t>
            </a:r>
          </a:p>
          <a:p>
            <a:r>
              <a:rPr lang="en-US" b="1" dirty="0"/>
              <a:t>Spontaneous ignition</a:t>
            </a:r>
          </a:p>
          <a:p>
            <a:endParaRPr lang="en-US" b="1" dirty="0"/>
          </a:p>
          <a:p>
            <a:endParaRPr lang="en-US" b="1" dirty="0"/>
          </a:p>
        </p:txBody>
      </p:sp>
    </p:spTree>
    <p:extLst>
      <p:ext uri="{BB962C8B-B14F-4D97-AF65-F5344CB8AC3E}">
        <p14:creationId xmlns:p14="http://schemas.microsoft.com/office/powerpoint/2010/main" val="112399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 calcmode="lin" valueType="num">
                                      <p:cBhvr additive="base">
                                        <p:cTn id="4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1" end="1"/>
                                            </p:txEl>
                                          </p:spTgt>
                                        </p:tgtEl>
                                        <p:attrNameLst>
                                          <p:attrName>style.visibility</p:attrName>
                                        </p:attrNameLst>
                                      </p:cBhvr>
                                      <p:to>
                                        <p:strVal val="visible"/>
                                      </p:to>
                                    </p:set>
                                    <p:anim calcmode="lin" valueType="num">
                                      <p:cBhvr additive="base">
                                        <p:cTn id="4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xEl>
                                              <p:pRg st="2" end="2"/>
                                            </p:txEl>
                                          </p:spTgt>
                                        </p:tgtEl>
                                        <p:attrNameLst>
                                          <p:attrName>style.visibility</p:attrName>
                                        </p:attrNameLst>
                                      </p:cBhvr>
                                      <p:to>
                                        <p:strVal val="visible"/>
                                      </p:to>
                                    </p:set>
                                    <p:anim calcmode="lin" valueType="num">
                                      <p:cBhvr additive="base">
                                        <p:cTn id="5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7">
                                            <p:txEl>
                                              <p:pRg st="3" end="3"/>
                                            </p:txEl>
                                          </p:spTgt>
                                        </p:tgtEl>
                                        <p:attrNameLst>
                                          <p:attrName>style.visibility</p:attrName>
                                        </p:attrNameLst>
                                      </p:cBhvr>
                                      <p:to>
                                        <p:strVal val="visible"/>
                                      </p:to>
                                    </p:set>
                                    <p:anim calcmode="lin" valueType="num">
                                      <p:cBhvr additive="base">
                                        <p:cTn id="6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7">
                                            <p:txEl>
                                              <p:pRg st="4" end="4"/>
                                            </p:txEl>
                                          </p:spTgt>
                                        </p:tgtEl>
                                        <p:attrNameLst>
                                          <p:attrName>style.visibility</p:attrName>
                                        </p:attrNameLst>
                                      </p:cBhvr>
                                      <p:to>
                                        <p:strVal val="visible"/>
                                      </p:to>
                                    </p:set>
                                    <p:anim calcmode="lin" valueType="num">
                                      <p:cBhvr additive="base">
                                        <p:cTn id="6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5DA6-ADC0-4C18-A839-803659159BC8}"/>
              </a:ext>
            </a:extLst>
          </p:cNvPr>
          <p:cNvSpPr>
            <a:spLocks noGrp="1"/>
          </p:cNvSpPr>
          <p:nvPr>
            <p:ph type="title"/>
          </p:nvPr>
        </p:nvSpPr>
        <p:spPr>
          <a:xfrm>
            <a:off x="839788" y="457200"/>
            <a:ext cx="3932237" cy="934278"/>
          </a:xfrm>
        </p:spPr>
        <p:txBody>
          <a:bodyPr>
            <a:normAutofit/>
          </a:bodyPr>
          <a:lstStyle/>
          <a:p>
            <a:r>
              <a:rPr lang="en-US" sz="4800" b="1" dirty="0"/>
              <a:t>Fire Prevention </a:t>
            </a:r>
          </a:p>
        </p:txBody>
      </p:sp>
      <p:sp>
        <p:nvSpPr>
          <p:cNvPr id="7" name="Content Placeholder 6">
            <a:extLst>
              <a:ext uri="{FF2B5EF4-FFF2-40B4-BE49-F238E27FC236}">
                <a16:creationId xmlns:a16="http://schemas.microsoft.com/office/drawing/2014/main" id="{B37D350B-ACA4-4E78-8708-6D7BB3CD4799}"/>
              </a:ext>
            </a:extLst>
          </p:cNvPr>
          <p:cNvSpPr>
            <a:spLocks noGrp="1"/>
          </p:cNvSpPr>
          <p:nvPr>
            <p:ph idx="1"/>
          </p:nvPr>
        </p:nvSpPr>
        <p:spPr>
          <a:xfrm>
            <a:off x="839788" y="1391478"/>
            <a:ext cx="8766495" cy="4762093"/>
          </a:xfrm>
        </p:spPr>
        <p:txBody>
          <a:bodyPr/>
          <a:lstStyle/>
          <a:p>
            <a:r>
              <a:rPr lang="en-US" b="1" dirty="0"/>
              <a:t>Oxygen is necessary not only for breathing but also to diffuse chemical and physical contaminants (gases, dust, heat, and humidity).</a:t>
            </a:r>
          </a:p>
          <a:p>
            <a:endParaRPr lang="en-US" b="1" dirty="0"/>
          </a:p>
          <a:p>
            <a:endParaRPr lang="en-US" b="1" dirty="0"/>
          </a:p>
          <a:p>
            <a:endParaRPr lang="en-US" b="1" dirty="0"/>
          </a:p>
          <a:p>
            <a:endParaRPr lang="en-US" b="1" dirty="0"/>
          </a:p>
          <a:p>
            <a:pPr lvl="1"/>
            <a:endParaRPr lang="en-US" b="1" dirty="0"/>
          </a:p>
        </p:txBody>
      </p:sp>
      <p:pic>
        <p:nvPicPr>
          <p:cNvPr id="4" name="Picture 3" descr="A picture containing person, indoor, device, gauge&#10;&#10;Description automatically generated">
            <a:extLst>
              <a:ext uri="{FF2B5EF4-FFF2-40B4-BE49-F238E27FC236}">
                <a16:creationId xmlns:a16="http://schemas.microsoft.com/office/drawing/2014/main" id="{5D01D118-0503-4D19-A633-A779D9D6B3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51" y="2939143"/>
            <a:ext cx="5832049" cy="3918857"/>
          </a:xfrm>
          <a:prstGeom prst="rect">
            <a:avLst/>
          </a:prstGeom>
        </p:spPr>
      </p:pic>
      <p:pic>
        <p:nvPicPr>
          <p:cNvPr id="6" name="Picture 5" descr="A picture containing indoor, cooking, kitchen appliance&#10;&#10;Description automatically generated">
            <a:extLst>
              <a:ext uri="{FF2B5EF4-FFF2-40B4-BE49-F238E27FC236}">
                <a16:creationId xmlns:a16="http://schemas.microsoft.com/office/drawing/2014/main" id="{A8F51F86-084C-4FE9-B17D-82634FEAB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3666" y="2939142"/>
            <a:ext cx="5574383" cy="3918857"/>
          </a:xfrm>
          <a:prstGeom prst="rect">
            <a:avLst/>
          </a:prstGeom>
        </p:spPr>
      </p:pic>
    </p:spTree>
    <p:extLst>
      <p:ext uri="{BB962C8B-B14F-4D97-AF65-F5344CB8AC3E}">
        <p14:creationId xmlns:p14="http://schemas.microsoft.com/office/powerpoint/2010/main" val="2274691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5DA6-ADC0-4C18-A839-803659159BC8}"/>
              </a:ext>
            </a:extLst>
          </p:cNvPr>
          <p:cNvSpPr>
            <a:spLocks noGrp="1"/>
          </p:cNvSpPr>
          <p:nvPr>
            <p:ph type="title"/>
          </p:nvPr>
        </p:nvSpPr>
        <p:spPr>
          <a:xfrm>
            <a:off x="839788" y="457200"/>
            <a:ext cx="3932237" cy="934278"/>
          </a:xfrm>
        </p:spPr>
        <p:txBody>
          <a:bodyPr>
            <a:normAutofit/>
          </a:bodyPr>
          <a:lstStyle/>
          <a:p>
            <a:r>
              <a:rPr lang="en-US" sz="4800" b="1" dirty="0"/>
              <a:t>Fire Prevention </a:t>
            </a:r>
          </a:p>
        </p:txBody>
      </p:sp>
      <p:sp>
        <p:nvSpPr>
          <p:cNvPr id="7" name="Content Placeholder 6">
            <a:extLst>
              <a:ext uri="{FF2B5EF4-FFF2-40B4-BE49-F238E27FC236}">
                <a16:creationId xmlns:a16="http://schemas.microsoft.com/office/drawing/2014/main" id="{B37D350B-ACA4-4E78-8708-6D7BB3CD4799}"/>
              </a:ext>
            </a:extLst>
          </p:cNvPr>
          <p:cNvSpPr>
            <a:spLocks noGrp="1"/>
          </p:cNvSpPr>
          <p:nvPr>
            <p:ph idx="1"/>
          </p:nvPr>
        </p:nvSpPr>
        <p:spPr>
          <a:xfrm>
            <a:off x="839788" y="2296486"/>
            <a:ext cx="8766495" cy="1132514"/>
          </a:xfrm>
        </p:spPr>
        <p:txBody>
          <a:bodyPr>
            <a:noAutofit/>
          </a:bodyPr>
          <a:lstStyle/>
          <a:p>
            <a:r>
              <a:rPr lang="en-US" sz="4400" b="1" dirty="0"/>
              <a:t>Discuss the laws pertaining to fire prevention for the following slides.</a:t>
            </a:r>
          </a:p>
          <a:p>
            <a:endParaRPr lang="en-US" sz="4400" b="1" dirty="0"/>
          </a:p>
          <a:p>
            <a:endParaRPr lang="en-US" sz="4400" b="1" dirty="0"/>
          </a:p>
          <a:p>
            <a:endParaRPr lang="en-US" sz="4400" b="1" dirty="0"/>
          </a:p>
          <a:p>
            <a:endParaRPr lang="en-US" sz="4400" b="1" dirty="0"/>
          </a:p>
          <a:p>
            <a:pPr lvl="1"/>
            <a:endParaRPr lang="en-US" sz="4400" b="1" dirty="0"/>
          </a:p>
        </p:txBody>
      </p:sp>
    </p:spTree>
    <p:extLst>
      <p:ext uri="{BB962C8B-B14F-4D97-AF65-F5344CB8AC3E}">
        <p14:creationId xmlns:p14="http://schemas.microsoft.com/office/powerpoint/2010/main" val="1271491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5DA6-ADC0-4C18-A839-803659159BC8}"/>
              </a:ext>
            </a:extLst>
          </p:cNvPr>
          <p:cNvSpPr>
            <a:spLocks noGrp="1"/>
          </p:cNvSpPr>
          <p:nvPr>
            <p:ph type="title"/>
          </p:nvPr>
        </p:nvSpPr>
        <p:spPr>
          <a:xfrm>
            <a:off x="839788" y="289307"/>
            <a:ext cx="8220322" cy="934278"/>
          </a:xfrm>
        </p:spPr>
        <p:txBody>
          <a:bodyPr>
            <a:normAutofit fontScale="90000"/>
          </a:bodyPr>
          <a:lstStyle/>
          <a:p>
            <a:r>
              <a:rPr lang="en-US" sz="4800" b="1" dirty="0"/>
              <a:t>Fire Prevention on Continuous Miner</a:t>
            </a:r>
          </a:p>
        </p:txBody>
      </p:sp>
      <p:pic>
        <p:nvPicPr>
          <p:cNvPr id="5" name="Picture 4" descr="Aerial view of a city&#10;&#10;Description automatically generated with medium confidence">
            <a:extLst>
              <a:ext uri="{FF2B5EF4-FFF2-40B4-BE49-F238E27FC236}">
                <a16:creationId xmlns:a16="http://schemas.microsoft.com/office/drawing/2014/main" id="{58869DCA-0ADB-4F45-8C66-4482944B8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19" y="1342418"/>
            <a:ext cx="10135499" cy="5360386"/>
          </a:xfrm>
          <a:prstGeom prst="rect">
            <a:avLst/>
          </a:prstGeom>
        </p:spPr>
      </p:pic>
      <p:sp>
        <p:nvSpPr>
          <p:cNvPr id="6" name="TextBox 5">
            <a:extLst>
              <a:ext uri="{FF2B5EF4-FFF2-40B4-BE49-F238E27FC236}">
                <a16:creationId xmlns:a16="http://schemas.microsoft.com/office/drawing/2014/main" id="{B7ACB968-76F9-4B0C-BAA9-4A83C17A4776}"/>
              </a:ext>
            </a:extLst>
          </p:cNvPr>
          <p:cNvSpPr txBox="1"/>
          <p:nvPr/>
        </p:nvSpPr>
        <p:spPr>
          <a:xfrm>
            <a:off x="443950" y="1342418"/>
            <a:ext cx="6094602"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§22A-2-4. Ventilation of mines in general. </a:t>
            </a:r>
            <a:endParaRPr kumimoji="0" lang="en-US"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2F94045-4787-41C2-BAD2-0C8FF1CAB9CB}"/>
              </a:ext>
            </a:extLst>
          </p:cNvPr>
          <p:cNvSpPr txBox="1"/>
          <p:nvPr/>
        </p:nvSpPr>
        <p:spPr>
          <a:xfrm>
            <a:off x="450308" y="1673065"/>
            <a:ext cx="9586519" cy="5062924"/>
          </a:xfrm>
          <a:prstGeom prst="rect">
            <a:avLst/>
          </a:prstGeom>
          <a:solidFill>
            <a:schemeClr val="bg1"/>
          </a:solidFill>
        </p:spPr>
        <p:txBody>
          <a:bodyPr wrap="square">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(a) The operator or mine foreman of every coal mine, whether worked by shaft, slope, or drift, shall provide and hereafter maintain for every such mine adequate ventilation. In all mines the quantity of air passing through the last open crosscut between the intake and return in any pair or set of entries shall be not less than 9,000 cubic feet of air per minute and as much more as is necessary to dilute and render harmless and carry away flammable and harmful gases. All working faces in a working section between the intake and return airway entries shall be ventilated with a minimum quantity of 3,000 cubic feet of air per minute and as much more as is necessary to dilute and render harmless and carry away flammable and harmful gases. The quantity of air reaching the last crosscut in pillar sections may be less than 9,000 cubic feet of air per minute if at least 9,000 cubic feet of air per minute is being delivered to the intake of the pillar line. The air current shall under any conditions have a sufficient volume and velocity to reduce and carry away smoke from blasting and any flammable or harmful gases. The operator shall provide to the safety committee access to anemometers and smoke tubes while performing their duties. All active underground working places in a mine shall be ventilated by a current of air containing not less than 19 and five-tenths percent of oxygen, not more than five tenths percent of carbon dioxide, and no harmful quantities of other noxious or poisonous gases. </a:t>
            </a:r>
          </a:p>
        </p:txBody>
      </p:sp>
    </p:spTree>
    <p:extLst>
      <p:ext uri="{BB962C8B-B14F-4D97-AF65-F5344CB8AC3E}">
        <p14:creationId xmlns:p14="http://schemas.microsoft.com/office/powerpoint/2010/main" val="274237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5DA6-ADC0-4C18-A839-803659159BC8}"/>
              </a:ext>
            </a:extLst>
          </p:cNvPr>
          <p:cNvSpPr>
            <a:spLocks noGrp="1"/>
          </p:cNvSpPr>
          <p:nvPr>
            <p:ph type="title"/>
          </p:nvPr>
        </p:nvSpPr>
        <p:spPr>
          <a:xfrm>
            <a:off x="839788" y="289307"/>
            <a:ext cx="8220322" cy="934278"/>
          </a:xfrm>
        </p:spPr>
        <p:txBody>
          <a:bodyPr>
            <a:normAutofit fontScale="90000"/>
          </a:bodyPr>
          <a:lstStyle/>
          <a:p>
            <a:r>
              <a:rPr lang="en-US" sz="4800" b="1" dirty="0"/>
              <a:t>Fire Prevention on Working Section</a:t>
            </a:r>
          </a:p>
        </p:txBody>
      </p:sp>
      <p:pic>
        <p:nvPicPr>
          <p:cNvPr id="5" name="Picture 4" descr="Aerial view of a city&#10;&#10;Description automatically generated with medium confidence">
            <a:extLst>
              <a:ext uri="{FF2B5EF4-FFF2-40B4-BE49-F238E27FC236}">
                <a16:creationId xmlns:a16="http://schemas.microsoft.com/office/drawing/2014/main" id="{58869DCA-0ADB-4F45-8C66-4482944B8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19" y="1342418"/>
            <a:ext cx="10135499" cy="5360386"/>
          </a:xfrm>
          <a:prstGeom prst="rect">
            <a:avLst/>
          </a:prstGeom>
        </p:spPr>
      </p:pic>
      <p:sp>
        <p:nvSpPr>
          <p:cNvPr id="6" name="TextBox 5">
            <a:extLst>
              <a:ext uri="{FF2B5EF4-FFF2-40B4-BE49-F238E27FC236}">
                <a16:creationId xmlns:a16="http://schemas.microsoft.com/office/drawing/2014/main" id="{B7ACB968-76F9-4B0C-BAA9-4A83C17A4776}"/>
              </a:ext>
            </a:extLst>
          </p:cNvPr>
          <p:cNvSpPr txBox="1"/>
          <p:nvPr/>
        </p:nvSpPr>
        <p:spPr>
          <a:xfrm>
            <a:off x="443950" y="1342418"/>
            <a:ext cx="6094602"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§22A-2-4. Ventilation of mines in general.           Continued</a:t>
            </a:r>
            <a:endParaRPr kumimoji="0" lang="en-US"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2F94045-4787-41C2-BAD2-0C8FF1CAB9CB}"/>
              </a:ext>
            </a:extLst>
          </p:cNvPr>
          <p:cNvSpPr txBox="1"/>
          <p:nvPr/>
        </p:nvSpPr>
        <p:spPr>
          <a:xfrm>
            <a:off x="450308" y="1711750"/>
            <a:ext cx="9586519" cy="2585323"/>
          </a:xfrm>
          <a:prstGeom prst="rect">
            <a:avLst/>
          </a:prstGeom>
          <a:solidFill>
            <a:schemeClr val="bg1"/>
          </a:solidFill>
        </p:spPr>
        <p:txBody>
          <a:bodyPr wrap="square">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(c) Properly installed and adequately maintained line brattice or other approved devices shall be continuously used from the last open crosscut of an entry or room of each working section to provide adequate ventilation to the working faces for the miners and to remove flammable, explosive and noxious gases, dust, and explosive fumes. When damaged by falls or otherwise, such line brattice or other devices shall be repaired immediately. </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(d) Brattice cloth used underground shall be of flame-resistant material. The space between the line brattice or other approved device and the rib shall be large enough to permit the flow of a sufficient volume and velocity of air to keep the working face clear of flammable, explosive and noxious gases, dust, and explosive fumes. </a:t>
            </a:r>
          </a:p>
        </p:txBody>
      </p:sp>
      <p:sp>
        <p:nvSpPr>
          <p:cNvPr id="7" name="TextBox 6">
            <a:extLst>
              <a:ext uri="{FF2B5EF4-FFF2-40B4-BE49-F238E27FC236}">
                <a16:creationId xmlns:a16="http://schemas.microsoft.com/office/drawing/2014/main" id="{124F26D9-F3F3-48C0-A753-7C8F100F7535}"/>
              </a:ext>
            </a:extLst>
          </p:cNvPr>
          <p:cNvSpPr txBox="1"/>
          <p:nvPr/>
        </p:nvSpPr>
        <p:spPr>
          <a:xfrm>
            <a:off x="450308" y="4176798"/>
            <a:ext cx="9665614" cy="2031325"/>
          </a:xfrm>
          <a:prstGeom prst="rect">
            <a:avLst/>
          </a:prstGeom>
          <a:solidFill>
            <a:schemeClr val="bg1"/>
          </a:solidFill>
        </p:spPr>
        <p:txBody>
          <a:bodyPr wrap="square">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(e) Each working unit newly developed in virgin coal hereafter, shall be ventilated by a separate split of air: Provided, That in areas already under development and in areas where physical conditions prevent compliance with this provision, the director may grant temporary relief from compliance until such time as physical conditions make compliance possible. The quantity of air reaching the last crosscut shall not be less than 9,000 cubic feet of air per minute and shall under any condition have sufficient volume and velocity to reduce and carry away smoke and flammable or harmful gases from each working face in the section. </a:t>
            </a:r>
          </a:p>
        </p:txBody>
      </p:sp>
    </p:spTree>
    <p:extLst>
      <p:ext uri="{BB962C8B-B14F-4D97-AF65-F5344CB8AC3E}">
        <p14:creationId xmlns:p14="http://schemas.microsoft.com/office/powerpoint/2010/main" val="348771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5DA6-ADC0-4C18-A839-803659159BC8}"/>
              </a:ext>
            </a:extLst>
          </p:cNvPr>
          <p:cNvSpPr>
            <a:spLocks noGrp="1"/>
          </p:cNvSpPr>
          <p:nvPr>
            <p:ph type="title"/>
          </p:nvPr>
        </p:nvSpPr>
        <p:spPr>
          <a:xfrm>
            <a:off x="839788" y="289307"/>
            <a:ext cx="8220322" cy="934278"/>
          </a:xfrm>
        </p:spPr>
        <p:txBody>
          <a:bodyPr>
            <a:normAutofit fontScale="90000"/>
          </a:bodyPr>
          <a:lstStyle/>
          <a:p>
            <a:r>
              <a:rPr lang="en-US" sz="4800" b="1" dirty="0"/>
              <a:t>Fire Prevention on Working Section</a:t>
            </a:r>
          </a:p>
        </p:txBody>
      </p:sp>
      <p:pic>
        <p:nvPicPr>
          <p:cNvPr id="5" name="Picture 4" descr="Aerial view of a city&#10;&#10;Description automatically generated with medium confidence">
            <a:extLst>
              <a:ext uri="{FF2B5EF4-FFF2-40B4-BE49-F238E27FC236}">
                <a16:creationId xmlns:a16="http://schemas.microsoft.com/office/drawing/2014/main" id="{58869DCA-0ADB-4F45-8C66-4482944B8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19" y="1342418"/>
            <a:ext cx="10135499" cy="5360386"/>
          </a:xfrm>
          <a:prstGeom prst="rect">
            <a:avLst/>
          </a:prstGeom>
        </p:spPr>
      </p:pic>
      <p:sp>
        <p:nvSpPr>
          <p:cNvPr id="6" name="TextBox 5">
            <a:extLst>
              <a:ext uri="{FF2B5EF4-FFF2-40B4-BE49-F238E27FC236}">
                <a16:creationId xmlns:a16="http://schemas.microsoft.com/office/drawing/2014/main" id="{B7ACB968-76F9-4B0C-BAA9-4A83C17A4776}"/>
              </a:ext>
            </a:extLst>
          </p:cNvPr>
          <p:cNvSpPr txBox="1"/>
          <p:nvPr/>
        </p:nvSpPr>
        <p:spPr>
          <a:xfrm>
            <a:off x="443950" y="1342418"/>
            <a:ext cx="6094602"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§22A-2-4. Ventilation of mines in general.           Continued</a:t>
            </a:r>
            <a:endParaRPr kumimoji="0" lang="en-US"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2F94045-4787-41C2-BAD2-0C8FF1CAB9CB}"/>
              </a:ext>
            </a:extLst>
          </p:cNvPr>
          <p:cNvSpPr txBox="1"/>
          <p:nvPr/>
        </p:nvSpPr>
        <p:spPr>
          <a:xfrm>
            <a:off x="450308" y="1960508"/>
            <a:ext cx="9586519" cy="4493538"/>
          </a:xfrm>
          <a:prstGeom prst="rect">
            <a:avLst/>
          </a:prstGeom>
          <a:solidFill>
            <a:schemeClr val="bg1"/>
          </a:solidFill>
        </p:spPr>
        <p:txBody>
          <a:bodyPr wrap="square">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(f) As working places advance, crosscuts for air shall be made not more than 105 feet apart. Where necessary to render harmless and carry away noxious or flammable gases, line brattice or other approved methods of ventilation shall be used so as to properly ventilate the face. All crosscuts between the main intake and return airways not required for passage of air and equipment shall be closed with stoppings substantially built with incombustible or fire-resistant material so as to keep working places well ventilated. In mines where it becomes necessary to provide larger pillars for adequate roof support, working places shall not be driven more than 200 feet without providing a connection that will allow the free flow of air currents. In such cases, a minimum of 12,000 cubic feet of air a minute shall be delivered to the last open crosscut and as much more as is necessary to dilute and render harmless and carry away flammable and noxious gases. </a:t>
            </a:r>
          </a:p>
        </p:txBody>
      </p:sp>
    </p:spTree>
    <p:extLst>
      <p:ext uri="{BB962C8B-B14F-4D97-AF65-F5344CB8AC3E}">
        <p14:creationId xmlns:p14="http://schemas.microsoft.com/office/powerpoint/2010/main" val="275600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5DA6-ADC0-4C18-A839-803659159BC8}"/>
              </a:ext>
            </a:extLst>
          </p:cNvPr>
          <p:cNvSpPr>
            <a:spLocks noGrp="1"/>
          </p:cNvSpPr>
          <p:nvPr>
            <p:ph type="title"/>
          </p:nvPr>
        </p:nvSpPr>
        <p:spPr>
          <a:xfrm>
            <a:off x="864955" y="322976"/>
            <a:ext cx="8220322" cy="934278"/>
          </a:xfrm>
        </p:spPr>
        <p:txBody>
          <a:bodyPr>
            <a:normAutofit fontScale="90000"/>
          </a:bodyPr>
          <a:lstStyle/>
          <a:p>
            <a:r>
              <a:rPr lang="en-US" sz="4800" b="1" dirty="0"/>
              <a:t>Fire Prevention on Working Section</a:t>
            </a:r>
          </a:p>
        </p:txBody>
      </p:sp>
      <p:pic>
        <p:nvPicPr>
          <p:cNvPr id="10" name="Picture 9" descr="A person inside a cave&#10;&#10;Description automatically generated with low confidence">
            <a:extLst>
              <a:ext uri="{FF2B5EF4-FFF2-40B4-BE49-F238E27FC236}">
                <a16:creationId xmlns:a16="http://schemas.microsoft.com/office/drawing/2014/main" id="{AFB92B04-91D0-4FC7-92D8-60A7A0721C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81" y="1366312"/>
            <a:ext cx="10151378" cy="5328102"/>
          </a:xfrm>
          <a:prstGeom prst="rect">
            <a:avLst/>
          </a:prstGeom>
        </p:spPr>
      </p:pic>
      <p:sp>
        <p:nvSpPr>
          <p:cNvPr id="9" name="Content Placeholder 6">
            <a:extLst>
              <a:ext uri="{FF2B5EF4-FFF2-40B4-BE49-F238E27FC236}">
                <a16:creationId xmlns:a16="http://schemas.microsoft.com/office/drawing/2014/main" id="{8D4F0B65-74D7-4CA2-BB99-A482DCC0910C}"/>
              </a:ext>
            </a:extLst>
          </p:cNvPr>
          <p:cNvSpPr txBox="1">
            <a:spLocks/>
          </p:cNvSpPr>
          <p:nvPr/>
        </p:nvSpPr>
        <p:spPr>
          <a:xfrm>
            <a:off x="477700" y="1509966"/>
            <a:ext cx="6172200" cy="306557"/>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   §22A-2-24. Control of coal dust; rock dusting. </a:t>
            </a:r>
            <a:endParaRPr kumimoji="0" lang="en-US"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4660792-BF38-4FA9-B745-4C875D1B4DFF}"/>
              </a:ext>
            </a:extLst>
          </p:cNvPr>
          <p:cNvSpPr txBox="1"/>
          <p:nvPr/>
        </p:nvSpPr>
        <p:spPr>
          <a:xfrm>
            <a:off x="480415" y="1816523"/>
            <a:ext cx="9524710" cy="4493538"/>
          </a:xfrm>
          <a:prstGeom prst="rect">
            <a:avLst/>
          </a:prstGeom>
          <a:solidFill>
            <a:schemeClr val="bg1"/>
          </a:solidFill>
        </p:spPr>
        <p:txBody>
          <a:bodyPr wrap="square">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(a) In all mines, dangerous accumulations of fine, dry coal and coal dust shall be removed from the mine, and all dry and dusty operating sections and haulageways and conveyors and back entries shall be rock dusted or dust allayed by other methods as may be approved by the director. </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(c) In all dry and dusty mines or sections thereof, rock dust shall be applied and maintained upon the roof, floor and sides of all operating sections, haulageways and parallel entries connected thereto by open crosscuts. Back entries shall be rock dusted. Rock dust shall be so applied to include the last open crosscut of rooms and entries, and to within forty feet of faces. Rock dust shall be maintained in a quantity that the incombustible content of the mine dust that could initiate or propagate an explosion shall not be less than eighty percent. The incombustible content of mine dust in return entries shall also be equal to or greater than eighty percent. </a:t>
            </a:r>
          </a:p>
        </p:txBody>
      </p:sp>
    </p:spTree>
    <p:extLst>
      <p:ext uri="{BB962C8B-B14F-4D97-AF65-F5344CB8AC3E}">
        <p14:creationId xmlns:p14="http://schemas.microsoft.com/office/powerpoint/2010/main" val="143118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7DD10-60E5-49CB-B71A-08934763F75A}"/>
              </a:ext>
            </a:extLst>
          </p:cNvPr>
          <p:cNvSpPr>
            <a:spLocks noGrp="1"/>
          </p:cNvSpPr>
          <p:nvPr>
            <p:ph type="title"/>
          </p:nvPr>
        </p:nvSpPr>
        <p:spPr>
          <a:xfrm>
            <a:off x="0" y="365125"/>
            <a:ext cx="12192000" cy="676865"/>
          </a:xfrm>
        </p:spPr>
        <p:txBody>
          <a:bodyPr>
            <a:normAutofit fontScale="90000"/>
          </a:bodyPr>
          <a:lstStyle/>
          <a:p>
            <a:pPr algn="ctr"/>
            <a:r>
              <a:rPr lang="en-US" sz="3600" u="sng" dirty="0"/>
              <a:t>Are you, the mine foreman, ready if/when an emergency happens??</a:t>
            </a:r>
            <a:br>
              <a:rPr lang="en-US" sz="3600" u="sng" dirty="0"/>
            </a:br>
            <a:endParaRPr lang="en-US" sz="3600" dirty="0"/>
          </a:p>
        </p:txBody>
      </p:sp>
      <p:sp>
        <p:nvSpPr>
          <p:cNvPr id="5" name="Content Placeholder 4">
            <a:extLst>
              <a:ext uri="{FF2B5EF4-FFF2-40B4-BE49-F238E27FC236}">
                <a16:creationId xmlns:a16="http://schemas.microsoft.com/office/drawing/2014/main" id="{8C505399-9351-4A4F-8799-75AE76524662}"/>
              </a:ext>
            </a:extLst>
          </p:cNvPr>
          <p:cNvSpPr>
            <a:spLocks noGrp="1"/>
          </p:cNvSpPr>
          <p:nvPr>
            <p:ph idx="1"/>
          </p:nvPr>
        </p:nvSpPr>
        <p:spPr>
          <a:xfrm>
            <a:off x="287079" y="1123875"/>
            <a:ext cx="11685181" cy="5223761"/>
          </a:xfrm>
        </p:spPr>
        <p:txBody>
          <a:bodyPr/>
          <a:lstStyle/>
          <a:p>
            <a:r>
              <a:rPr lang="en-US" dirty="0"/>
              <a:t>How familiar are you with your area of responsibility??</a:t>
            </a:r>
          </a:p>
          <a:p>
            <a:r>
              <a:rPr lang="en-US" sz="2800" dirty="0"/>
              <a:t>How familiar are you with the entire mine?? Ventilation? Transportation? Water system? Fire Fighting Equipment, Escapeways? SCSR Cache’s? </a:t>
            </a:r>
          </a:p>
          <a:p>
            <a:r>
              <a:rPr lang="en-US" dirty="0"/>
              <a:t>Where is your safety equipment?? Can you, the leader, use it??  </a:t>
            </a:r>
          </a:p>
          <a:p>
            <a:r>
              <a:rPr lang="en-US" sz="2800" dirty="0"/>
              <a:t>What things do you have available to use?? Where are they located??</a:t>
            </a:r>
          </a:p>
          <a:p>
            <a:r>
              <a:rPr lang="en-US" dirty="0"/>
              <a:t>Who can you depend on in a crisis?? </a:t>
            </a:r>
          </a:p>
          <a:p>
            <a:r>
              <a:rPr lang="en-US" sz="2800" dirty="0"/>
              <a:t>Who are your EMT-M’s??  </a:t>
            </a:r>
          </a:p>
          <a:p>
            <a:r>
              <a:rPr lang="en-US" dirty="0"/>
              <a:t>Are  you familiar with your mine plans??  Have you studied them??</a:t>
            </a:r>
          </a:p>
          <a:p>
            <a:r>
              <a:rPr lang="en-US" dirty="0"/>
              <a:t>These are just some of the questions you need to be asking yourself.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11872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5DA6-ADC0-4C18-A839-803659159BC8}"/>
              </a:ext>
            </a:extLst>
          </p:cNvPr>
          <p:cNvSpPr>
            <a:spLocks noGrp="1"/>
          </p:cNvSpPr>
          <p:nvPr>
            <p:ph type="title"/>
          </p:nvPr>
        </p:nvSpPr>
        <p:spPr>
          <a:xfrm>
            <a:off x="864955" y="322976"/>
            <a:ext cx="8220322" cy="934278"/>
          </a:xfrm>
        </p:spPr>
        <p:txBody>
          <a:bodyPr>
            <a:normAutofit fontScale="90000"/>
          </a:bodyPr>
          <a:lstStyle/>
          <a:p>
            <a:r>
              <a:rPr lang="en-US" sz="4800" b="1" dirty="0"/>
              <a:t>Fire Prevention on Working Section</a:t>
            </a:r>
          </a:p>
        </p:txBody>
      </p:sp>
      <p:pic>
        <p:nvPicPr>
          <p:cNvPr id="4" name="Picture 3">
            <a:extLst>
              <a:ext uri="{FF2B5EF4-FFF2-40B4-BE49-F238E27FC236}">
                <a16:creationId xmlns:a16="http://schemas.microsoft.com/office/drawing/2014/main" id="{2CF1C4EF-25F9-4CD9-ABC5-EC5C268AF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599" y="1396658"/>
            <a:ext cx="10029026" cy="5327083"/>
          </a:xfrm>
          <a:prstGeom prst="rect">
            <a:avLst/>
          </a:prstGeom>
        </p:spPr>
      </p:pic>
      <p:sp>
        <p:nvSpPr>
          <p:cNvPr id="12" name="TextBox 11">
            <a:extLst>
              <a:ext uri="{FF2B5EF4-FFF2-40B4-BE49-F238E27FC236}">
                <a16:creationId xmlns:a16="http://schemas.microsoft.com/office/drawing/2014/main" id="{26EB27CE-789C-4AB6-A457-BD4696979843}"/>
              </a:ext>
            </a:extLst>
          </p:cNvPr>
          <p:cNvSpPr txBox="1"/>
          <p:nvPr/>
        </p:nvSpPr>
        <p:spPr>
          <a:xfrm>
            <a:off x="379602" y="1426020"/>
            <a:ext cx="6094602"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§22A-2-4. Ventilation of mines in general. </a:t>
            </a:r>
            <a:endParaRPr kumimoji="0" lang="en-US"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96F17C23-2440-4F93-A46A-507B9EA1C298}"/>
              </a:ext>
            </a:extLst>
          </p:cNvPr>
          <p:cNvSpPr txBox="1"/>
          <p:nvPr/>
        </p:nvSpPr>
        <p:spPr>
          <a:xfrm>
            <a:off x="379602" y="1760400"/>
            <a:ext cx="9745910" cy="4693593"/>
          </a:xfrm>
          <a:prstGeom prst="rect">
            <a:avLst/>
          </a:prstGeom>
          <a:solidFill>
            <a:schemeClr val="bg1"/>
          </a:solidFill>
        </p:spPr>
        <p:txBody>
          <a:bodyPr wrap="square">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(f) As working places advance, crosscuts for air shall be made not more than 105 feet apart. Where necessary to render harmless and carry away noxious or flammable gases, line brattice or other approved methods of ventilation shall be used so as to properly ventilate the face. All crosscuts between the main intake and return airways not required for passage of air and equipment shall be closed with stoppings substantially built with incombustible or fire-resistant material so as to keep working places well ventilated. In mines where it becomes necessary to provide larger pillars for adequate roof support, working places shall not be driven more than 200 feet without providing a connection that will allow the free flow of air currents. In such cases, a minimum of 12,000 cubic feet of air a minute shall be delivered to the last open crosscut and as much more as is necessary to dilute and render harmless and carry away flammable and noxious gases. </a:t>
            </a:r>
          </a:p>
        </p:txBody>
      </p:sp>
    </p:spTree>
    <p:extLst>
      <p:ext uri="{BB962C8B-B14F-4D97-AF65-F5344CB8AC3E}">
        <p14:creationId xmlns:p14="http://schemas.microsoft.com/office/powerpoint/2010/main" val="184834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5DA6-ADC0-4C18-A839-803659159BC8}"/>
              </a:ext>
            </a:extLst>
          </p:cNvPr>
          <p:cNvSpPr>
            <a:spLocks noGrp="1"/>
          </p:cNvSpPr>
          <p:nvPr>
            <p:ph type="title"/>
          </p:nvPr>
        </p:nvSpPr>
        <p:spPr>
          <a:xfrm>
            <a:off x="839788" y="352543"/>
            <a:ext cx="8850967" cy="934278"/>
          </a:xfrm>
        </p:spPr>
        <p:txBody>
          <a:bodyPr>
            <a:normAutofit fontScale="90000"/>
          </a:bodyPr>
          <a:lstStyle/>
          <a:p>
            <a:r>
              <a:rPr lang="en-US" sz="4800" b="1" dirty="0"/>
              <a:t>Fire Prevention at Electrical Installations </a:t>
            </a:r>
          </a:p>
        </p:txBody>
      </p:sp>
      <p:pic>
        <p:nvPicPr>
          <p:cNvPr id="10" name="Picture 9" descr="A picture containing text&#10;&#10;Description automatically generated">
            <a:extLst>
              <a:ext uri="{FF2B5EF4-FFF2-40B4-BE49-F238E27FC236}">
                <a16:creationId xmlns:a16="http://schemas.microsoft.com/office/drawing/2014/main" id="{FA11868E-0ED9-45BC-80EE-43F757E26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303" y="1356852"/>
            <a:ext cx="10033411" cy="5209353"/>
          </a:xfrm>
          <a:prstGeom prst="rect">
            <a:avLst/>
          </a:prstGeom>
        </p:spPr>
      </p:pic>
      <p:sp>
        <p:nvSpPr>
          <p:cNvPr id="11" name="TextBox 10">
            <a:extLst>
              <a:ext uri="{FF2B5EF4-FFF2-40B4-BE49-F238E27FC236}">
                <a16:creationId xmlns:a16="http://schemas.microsoft.com/office/drawing/2014/main" id="{84F036D6-D047-4578-B64D-184C34CDBD31}"/>
              </a:ext>
            </a:extLst>
          </p:cNvPr>
          <p:cNvSpPr txBox="1"/>
          <p:nvPr/>
        </p:nvSpPr>
        <p:spPr>
          <a:xfrm>
            <a:off x="376285" y="4624312"/>
            <a:ext cx="9645446" cy="1015663"/>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§22A-2-50. Procurement of dust-tight electrical equipment; fireproof construction; dust control; repairs; welding; handrails and toeboards; protection of personnel on conveyors; back guards on ladders; walkways or safety devices around thickeners. </a:t>
            </a:r>
            <a:endPar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C9AEC2A-1733-40F5-B457-31BFC2151847}"/>
              </a:ext>
            </a:extLst>
          </p:cNvPr>
          <p:cNvSpPr txBox="1"/>
          <p:nvPr/>
        </p:nvSpPr>
        <p:spPr>
          <a:xfrm>
            <a:off x="376285" y="5797571"/>
            <a:ext cx="9320981" cy="707886"/>
          </a:xfrm>
          <a:prstGeom prst="rect">
            <a:avLst/>
          </a:prstGeom>
          <a:solidFill>
            <a:schemeClr val="bg1"/>
          </a:solidFill>
        </p:spPr>
        <p:txBody>
          <a:bodyPr wrap="square">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(a) In unusually dusty locations, electric motors, switches and controls shall be of dust-tight construction or enclosed with reasonably dust-tight housings or enclosures. </a:t>
            </a:r>
          </a:p>
        </p:txBody>
      </p:sp>
      <p:sp>
        <p:nvSpPr>
          <p:cNvPr id="14" name="TextBox 13">
            <a:extLst>
              <a:ext uri="{FF2B5EF4-FFF2-40B4-BE49-F238E27FC236}">
                <a16:creationId xmlns:a16="http://schemas.microsoft.com/office/drawing/2014/main" id="{805B8686-D038-44D5-8A5B-9A89B261DBC6}"/>
              </a:ext>
            </a:extLst>
          </p:cNvPr>
          <p:cNvSpPr txBox="1"/>
          <p:nvPr/>
        </p:nvSpPr>
        <p:spPr>
          <a:xfrm>
            <a:off x="376285" y="1467159"/>
            <a:ext cx="6096000"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§22A-2-40. General provisions. </a:t>
            </a:r>
            <a:endParaRPr kumimoji="0" lang="en-US"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4477FD5C-A143-4CEB-A103-3B5CAD034D4F}"/>
              </a:ext>
            </a:extLst>
          </p:cNvPr>
          <p:cNvSpPr txBox="1"/>
          <p:nvPr/>
        </p:nvSpPr>
        <p:spPr>
          <a:xfrm>
            <a:off x="376285" y="1912172"/>
            <a:ext cx="9559616" cy="2554545"/>
          </a:xfrm>
          <a:prstGeom prst="rect">
            <a:avLst/>
          </a:prstGeom>
          <a:solidFill>
            <a:schemeClr val="bg1"/>
          </a:solidFill>
        </p:spPr>
        <p:txBody>
          <a:bodyPr wrap="square">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Operators of coal mines in which electricity is used as a means of power shall comply with the following provisions: </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(20) All electric equipment shall be examined weekly, tested, and properly maintained by a qualified person to assure safe operating conditions. When a potentially dangerous condition is found on electric equipment, such equipment shall be removed from service until such condition is corrected. A record of such examinations shall be kept and made available to an authorized representative of the director and to the miners in such mine. </a:t>
            </a:r>
          </a:p>
        </p:txBody>
      </p:sp>
    </p:spTree>
    <p:extLst>
      <p:ext uri="{BB962C8B-B14F-4D97-AF65-F5344CB8AC3E}">
        <p14:creationId xmlns:p14="http://schemas.microsoft.com/office/powerpoint/2010/main" val="253412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5DA6-ADC0-4C18-A839-803659159BC8}"/>
              </a:ext>
            </a:extLst>
          </p:cNvPr>
          <p:cNvSpPr>
            <a:spLocks noGrp="1"/>
          </p:cNvSpPr>
          <p:nvPr>
            <p:ph type="title"/>
          </p:nvPr>
        </p:nvSpPr>
        <p:spPr>
          <a:xfrm>
            <a:off x="898782" y="299884"/>
            <a:ext cx="8850967" cy="934278"/>
          </a:xfrm>
        </p:spPr>
        <p:txBody>
          <a:bodyPr>
            <a:normAutofit fontScale="90000"/>
          </a:bodyPr>
          <a:lstStyle/>
          <a:p>
            <a:r>
              <a:rPr lang="en-US" sz="4800" b="1" dirty="0"/>
              <a:t>Fire Prevention at Electrical Installations </a:t>
            </a:r>
          </a:p>
        </p:txBody>
      </p:sp>
      <p:pic>
        <p:nvPicPr>
          <p:cNvPr id="7" name="Content Placeholder 6" descr="A picture containing indoor, raft, several&#10;&#10;Description automatically generated">
            <a:extLst>
              <a:ext uri="{FF2B5EF4-FFF2-40B4-BE49-F238E27FC236}">
                <a16:creationId xmlns:a16="http://schemas.microsoft.com/office/drawing/2014/main" id="{2E8C2F18-F7C6-4721-9F6A-4C1FCAFA4E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997" y="1391478"/>
            <a:ext cx="9959055" cy="5271922"/>
          </a:xfrm>
        </p:spPr>
      </p:pic>
      <p:sp>
        <p:nvSpPr>
          <p:cNvPr id="6" name="TextBox 5">
            <a:extLst>
              <a:ext uri="{FF2B5EF4-FFF2-40B4-BE49-F238E27FC236}">
                <a16:creationId xmlns:a16="http://schemas.microsoft.com/office/drawing/2014/main" id="{FD71493E-DF5C-468E-88AE-5160AE7E45AC}"/>
              </a:ext>
            </a:extLst>
          </p:cNvPr>
          <p:cNvSpPr txBox="1"/>
          <p:nvPr/>
        </p:nvSpPr>
        <p:spPr>
          <a:xfrm>
            <a:off x="471945" y="1389987"/>
            <a:ext cx="3212914"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§36-12-4.  General Provisions. </a:t>
            </a:r>
            <a:endParaRPr kumimoji="0" lang="en-US"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8D222F5-170B-472D-85DF-990B8459EB09}"/>
              </a:ext>
            </a:extLst>
          </p:cNvPr>
          <p:cNvSpPr txBox="1"/>
          <p:nvPr/>
        </p:nvSpPr>
        <p:spPr>
          <a:xfrm>
            <a:off x="471945" y="1694912"/>
            <a:ext cx="9527459" cy="646331"/>
          </a:xfrm>
          <a:prstGeom prst="rect">
            <a:avLst/>
          </a:prstGeom>
          <a:solidFill>
            <a:schemeClr val="bg1"/>
          </a:solidFill>
        </p:spPr>
        <p:txBody>
          <a:bodyPr wrap="square">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Operators of coal mines in which electricity is used as a means of power shall comply with the following provisions: </a:t>
            </a:r>
          </a:p>
        </p:txBody>
      </p:sp>
      <p:sp>
        <p:nvSpPr>
          <p:cNvPr id="11" name="TextBox 10">
            <a:extLst>
              <a:ext uri="{FF2B5EF4-FFF2-40B4-BE49-F238E27FC236}">
                <a16:creationId xmlns:a16="http://schemas.microsoft.com/office/drawing/2014/main" id="{AEB176A3-4BA0-4BEC-A200-978257376782}"/>
              </a:ext>
            </a:extLst>
          </p:cNvPr>
          <p:cNvSpPr txBox="1"/>
          <p:nvPr/>
        </p:nvSpPr>
        <p:spPr>
          <a:xfrm>
            <a:off x="471946" y="2275881"/>
            <a:ext cx="9527458" cy="923330"/>
          </a:xfrm>
          <a:prstGeom prst="rect">
            <a:avLst/>
          </a:prstGeom>
          <a:solidFill>
            <a:schemeClr val="bg1"/>
          </a:solidFill>
        </p:spPr>
        <p:txBody>
          <a:bodyPr wrap="square">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4.21.  All electric conductors shall be sufficient in size and have adequate current-carrying capacity and be of such construction that a rise in temperature resulting from normal operation will not damage the insulating material. </a:t>
            </a:r>
          </a:p>
        </p:txBody>
      </p:sp>
      <p:sp>
        <p:nvSpPr>
          <p:cNvPr id="12" name="TextBox 11">
            <a:extLst>
              <a:ext uri="{FF2B5EF4-FFF2-40B4-BE49-F238E27FC236}">
                <a16:creationId xmlns:a16="http://schemas.microsoft.com/office/drawing/2014/main" id="{16C5C2DC-D171-4916-B3B6-23A1824C49FC}"/>
              </a:ext>
            </a:extLst>
          </p:cNvPr>
          <p:cNvSpPr txBox="1"/>
          <p:nvPr/>
        </p:nvSpPr>
        <p:spPr>
          <a:xfrm>
            <a:off x="471945" y="3129776"/>
            <a:ext cx="9458633" cy="1200329"/>
          </a:xfrm>
          <a:prstGeom prst="rect">
            <a:avLst/>
          </a:prstGeom>
          <a:solidFill>
            <a:schemeClr val="bg1"/>
          </a:solidFill>
        </p:spPr>
        <p:txBody>
          <a:bodyPr wrap="square">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4.26.  Automatic circuit-breaking devices or fuses of the correct type and capacity shall be installed so as to protect all electric equipment and circuits against short circuit and overloads.  Three-phase motors and all electric equipment shall be provided with overload protection that will deenergized all three phases in the event that any phase is overloaded. </a:t>
            </a:r>
          </a:p>
        </p:txBody>
      </p:sp>
      <p:sp>
        <p:nvSpPr>
          <p:cNvPr id="14" name="TextBox 13">
            <a:extLst>
              <a:ext uri="{FF2B5EF4-FFF2-40B4-BE49-F238E27FC236}">
                <a16:creationId xmlns:a16="http://schemas.microsoft.com/office/drawing/2014/main" id="{D6AE9259-1978-4419-BA71-3B6577B50437}"/>
              </a:ext>
            </a:extLst>
          </p:cNvPr>
          <p:cNvSpPr txBox="1"/>
          <p:nvPr/>
        </p:nvSpPr>
        <p:spPr>
          <a:xfrm>
            <a:off x="471944" y="4279855"/>
            <a:ext cx="6096000"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§22A-2-24. Control of coal dust; rock dusting. </a:t>
            </a:r>
            <a:endParaRPr kumimoji="0" lang="en-US" sz="1800" b="0" i="0" u="none" strike="noStrike" kern="1200" cap="none" spc="0" normalizeH="0" baseline="0" noProof="0" dirty="0">
              <a:ln>
                <a:noFill/>
              </a:ln>
              <a:effectLst/>
              <a:uLnTx/>
              <a:uFillTx/>
              <a:latin typeface="Calibri" panose="020F0502020204030204"/>
            </a:endParaRPr>
          </a:p>
        </p:txBody>
      </p:sp>
      <p:sp>
        <p:nvSpPr>
          <p:cNvPr id="16" name="TextBox 15">
            <a:extLst>
              <a:ext uri="{FF2B5EF4-FFF2-40B4-BE49-F238E27FC236}">
                <a16:creationId xmlns:a16="http://schemas.microsoft.com/office/drawing/2014/main" id="{3838D47D-AE70-4E78-ABEE-48D475C3D6A9}"/>
              </a:ext>
            </a:extLst>
          </p:cNvPr>
          <p:cNvSpPr txBox="1"/>
          <p:nvPr/>
        </p:nvSpPr>
        <p:spPr>
          <a:xfrm>
            <a:off x="471945" y="4598937"/>
            <a:ext cx="9659170" cy="2031325"/>
          </a:xfrm>
          <a:prstGeom prst="rect">
            <a:avLst/>
          </a:prstGeom>
          <a:solidFill>
            <a:schemeClr val="bg1"/>
          </a:solidFill>
        </p:spPr>
        <p:txBody>
          <a:bodyPr wrap="square">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(c) In all dry and dusty mines or sections thereof, rock dust shall be applied and maintained upon the roof, floor and sides of all operating sections, haulageways and parallel entries connected thereto by open crosscuts. Back entries shall be rock dusted. Rock dust shall be so applied to include the last open crosscut of rooms and entries, and to within forty feet of faces. Rock dust shall be maintained in a quantity that the incombustible content of the mine dust that could initiate or propagate an explosion shall not be less than eighty percent. The incombustible content of mine dust in return entries shall also be equal to or greater than eighty percent. </a:t>
            </a:r>
          </a:p>
        </p:txBody>
      </p:sp>
    </p:spTree>
    <p:extLst>
      <p:ext uri="{BB962C8B-B14F-4D97-AF65-F5344CB8AC3E}">
        <p14:creationId xmlns:p14="http://schemas.microsoft.com/office/powerpoint/2010/main" val="45803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4"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5DA6-ADC0-4C18-A839-803659159BC8}"/>
              </a:ext>
            </a:extLst>
          </p:cNvPr>
          <p:cNvSpPr>
            <a:spLocks noGrp="1"/>
          </p:cNvSpPr>
          <p:nvPr>
            <p:ph type="title"/>
          </p:nvPr>
        </p:nvSpPr>
        <p:spPr>
          <a:xfrm>
            <a:off x="791843" y="280219"/>
            <a:ext cx="9388294" cy="934278"/>
          </a:xfrm>
        </p:spPr>
        <p:txBody>
          <a:bodyPr>
            <a:normAutofit fontScale="90000"/>
          </a:bodyPr>
          <a:lstStyle/>
          <a:p>
            <a:r>
              <a:rPr lang="en-US" sz="4800" b="1" dirty="0"/>
              <a:t>Fire Prevention while Cutting and Welding</a:t>
            </a:r>
          </a:p>
        </p:txBody>
      </p:sp>
      <p:pic>
        <p:nvPicPr>
          <p:cNvPr id="6" name="Picture 5" descr="A picture containing car bomb&#10;&#10;Description automatically generated">
            <a:extLst>
              <a:ext uri="{FF2B5EF4-FFF2-40B4-BE49-F238E27FC236}">
                <a16:creationId xmlns:a16="http://schemas.microsoft.com/office/drawing/2014/main" id="{DC8954BD-9D3E-46D5-BB56-B1B437367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76" y="1391478"/>
            <a:ext cx="10055865" cy="5313167"/>
          </a:xfrm>
          <a:prstGeom prst="rect">
            <a:avLst/>
          </a:prstGeom>
        </p:spPr>
      </p:pic>
      <p:sp>
        <p:nvSpPr>
          <p:cNvPr id="7" name="TextBox 6">
            <a:extLst>
              <a:ext uri="{FF2B5EF4-FFF2-40B4-BE49-F238E27FC236}">
                <a16:creationId xmlns:a16="http://schemas.microsoft.com/office/drawing/2014/main" id="{826FDA0B-8996-43A1-BE90-59BC1E899A66}"/>
              </a:ext>
            </a:extLst>
          </p:cNvPr>
          <p:cNvSpPr txBox="1"/>
          <p:nvPr/>
        </p:nvSpPr>
        <p:spPr>
          <a:xfrm>
            <a:off x="422788" y="1391478"/>
            <a:ext cx="3328330"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§22A-2-46. Welding and cutting. </a:t>
            </a:r>
            <a:endParaRPr kumimoji="0" lang="en-US"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B691CFB-DACD-455F-8300-5662CDF26B00}"/>
              </a:ext>
            </a:extLst>
          </p:cNvPr>
          <p:cNvSpPr txBox="1"/>
          <p:nvPr/>
        </p:nvSpPr>
        <p:spPr>
          <a:xfrm>
            <a:off x="422787" y="1704462"/>
            <a:ext cx="9861753" cy="2862322"/>
          </a:xfrm>
          <a:prstGeom prst="rect">
            <a:avLst/>
          </a:prstGeom>
          <a:solidFill>
            <a:schemeClr val="bg1"/>
          </a:solidFill>
        </p:spPr>
        <p:txBody>
          <a:bodyPr wrap="square">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(c) Welding and cutting may be done in mines: Provided, That all equipment and gauges are maintained in safe condition and not abused, that suitable precautions are taken against ignition of methane, coal dust, or combustible materials, that means are provided for prompt extinguishment of fires accidentally started, and that only persons who have demonstrated competency in welding and cutting are entrusted to do this work. Adequate eye protection shall be used by all persons doing welding or cutting, and precautions shall be taken to prevent other persons from exposure that might be harmful to their eyes. A suitable wrench designed for compressed tanks shall be provided to the person authorized to use the equipment.</a:t>
            </a:r>
          </a:p>
        </p:txBody>
      </p:sp>
      <p:sp>
        <p:nvSpPr>
          <p:cNvPr id="14" name="TextBox 13">
            <a:extLst>
              <a:ext uri="{FF2B5EF4-FFF2-40B4-BE49-F238E27FC236}">
                <a16:creationId xmlns:a16="http://schemas.microsoft.com/office/drawing/2014/main" id="{A8EB8DD1-D334-4A0E-BE0E-C2B5D9652550}"/>
              </a:ext>
            </a:extLst>
          </p:cNvPr>
          <p:cNvSpPr txBox="1"/>
          <p:nvPr/>
        </p:nvSpPr>
        <p:spPr>
          <a:xfrm>
            <a:off x="433177" y="4535611"/>
            <a:ext cx="9589041" cy="1938992"/>
          </a:xfrm>
          <a:prstGeom prst="rect">
            <a:avLst/>
          </a:prstGeom>
          <a:solidFill>
            <a:schemeClr val="bg1"/>
          </a:solidFill>
        </p:spPr>
        <p:txBody>
          <a:bodyPr wrap="square">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(g) In all mines a certified person, pursuant to section twelve of this article, shall examine for gas with permissible flame safety lamps or other approved detectors before and during welding or cutting. The safety of the equipment and methods used in such cases shall be subject to approval of the director. If equipment is mobile, it shall be removed outby the last open breakthrough before cutting and welding may be performed on such equipment.</a:t>
            </a:r>
          </a:p>
        </p:txBody>
      </p:sp>
    </p:spTree>
    <p:extLst>
      <p:ext uri="{BB962C8B-B14F-4D97-AF65-F5344CB8AC3E}">
        <p14:creationId xmlns:p14="http://schemas.microsoft.com/office/powerpoint/2010/main" val="235255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5DA6-ADC0-4C18-A839-803659159BC8}"/>
              </a:ext>
            </a:extLst>
          </p:cNvPr>
          <p:cNvSpPr>
            <a:spLocks noGrp="1"/>
          </p:cNvSpPr>
          <p:nvPr>
            <p:ph type="title"/>
          </p:nvPr>
        </p:nvSpPr>
        <p:spPr>
          <a:xfrm>
            <a:off x="791843" y="309716"/>
            <a:ext cx="9388294" cy="934278"/>
          </a:xfrm>
        </p:spPr>
        <p:txBody>
          <a:bodyPr>
            <a:normAutofit fontScale="90000"/>
          </a:bodyPr>
          <a:lstStyle/>
          <a:p>
            <a:r>
              <a:rPr lang="en-US" sz="4800" b="1" dirty="0"/>
              <a:t>Fire Prevention while Cutting and Welding</a:t>
            </a:r>
          </a:p>
        </p:txBody>
      </p:sp>
      <p:pic>
        <p:nvPicPr>
          <p:cNvPr id="4" name="Picture 3">
            <a:extLst>
              <a:ext uri="{FF2B5EF4-FFF2-40B4-BE49-F238E27FC236}">
                <a16:creationId xmlns:a16="http://schemas.microsoft.com/office/drawing/2014/main" id="{321BFD57-FF9B-457F-9C35-B7D68F0F9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13408" y="-1029309"/>
            <a:ext cx="5293502" cy="10127425"/>
          </a:xfrm>
          <a:prstGeom prst="rect">
            <a:avLst/>
          </a:prstGeom>
        </p:spPr>
      </p:pic>
      <p:sp>
        <p:nvSpPr>
          <p:cNvPr id="7" name="TextBox 6">
            <a:extLst>
              <a:ext uri="{FF2B5EF4-FFF2-40B4-BE49-F238E27FC236}">
                <a16:creationId xmlns:a16="http://schemas.microsoft.com/office/drawing/2014/main" id="{19E4A916-2C0A-4F78-AF3A-A9737783EAAF}"/>
              </a:ext>
            </a:extLst>
          </p:cNvPr>
          <p:cNvSpPr txBox="1"/>
          <p:nvPr/>
        </p:nvSpPr>
        <p:spPr>
          <a:xfrm>
            <a:off x="372460" y="4055706"/>
            <a:ext cx="9753601" cy="1938992"/>
          </a:xfrm>
          <a:prstGeom prst="rect">
            <a:avLst/>
          </a:prstGeom>
          <a:solidFill>
            <a:schemeClr val="bg1"/>
          </a:solidFill>
        </p:spPr>
        <p:txBody>
          <a:bodyPr wrap="square">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5.1.  When cutting and welding has been performed in any area of an underground coal mine, that area shall be examined for any hot spots immediately after the work is completed.  A second examination for hot spots shall be conducted within 2 hours, but no sooner than 30 minutes after the first examination has been completed.  The second examination shall be performed by a qualified person and recorded in a book provided for that purpose by a certified person.</a:t>
            </a:r>
          </a:p>
        </p:txBody>
      </p:sp>
      <p:sp>
        <p:nvSpPr>
          <p:cNvPr id="8" name="TextBox 7">
            <a:extLst>
              <a:ext uri="{FF2B5EF4-FFF2-40B4-BE49-F238E27FC236}">
                <a16:creationId xmlns:a16="http://schemas.microsoft.com/office/drawing/2014/main" id="{8D46842E-F970-4476-9690-AAA73BCDB85D}"/>
              </a:ext>
            </a:extLst>
          </p:cNvPr>
          <p:cNvSpPr txBox="1"/>
          <p:nvPr/>
        </p:nvSpPr>
        <p:spPr>
          <a:xfrm>
            <a:off x="372460" y="3665071"/>
            <a:ext cx="6096000"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§36-14-5.  Cutting and Welding in Mines. </a:t>
            </a:r>
            <a:endPar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DE1A6695-E9F6-494D-BBFB-C08CE6BF204D}"/>
              </a:ext>
            </a:extLst>
          </p:cNvPr>
          <p:cNvSpPr txBox="1"/>
          <p:nvPr/>
        </p:nvSpPr>
        <p:spPr>
          <a:xfrm>
            <a:off x="372460" y="2550056"/>
            <a:ext cx="9861752" cy="707886"/>
          </a:xfrm>
          <a:prstGeom prst="rect">
            <a:avLst/>
          </a:prstGeom>
          <a:solidFill>
            <a:schemeClr val="bg1"/>
          </a:solidFill>
        </p:spPr>
        <p:txBody>
          <a:bodyPr wrap="square">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(f) Welding shall not be done in dusty atmospheres and dusty locations shall be well cleaned, and firefighting apparatus shall be readily available during welding. </a:t>
            </a:r>
          </a:p>
        </p:txBody>
      </p:sp>
      <p:sp>
        <p:nvSpPr>
          <p:cNvPr id="16" name="TextBox 15">
            <a:extLst>
              <a:ext uri="{FF2B5EF4-FFF2-40B4-BE49-F238E27FC236}">
                <a16:creationId xmlns:a16="http://schemas.microsoft.com/office/drawing/2014/main" id="{03BB230D-1073-4D5B-99C5-9E02E427E103}"/>
              </a:ext>
            </a:extLst>
          </p:cNvPr>
          <p:cNvSpPr txBox="1"/>
          <p:nvPr/>
        </p:nvSpPr>
        <p:spPr>
          <a:xfrm>
            <a:off x="372460" y="1531473"/>
            <a:ext cx="9861752" cy="1015663"/>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§22A-2-50. Procurement of dust-tight electrical equipment; fireproof construction; dust control; repairs; welding; handrails and toeboards; protection of personnel on conveyors; back guards on ladders; walkways or safety devices around thickeners. </a:t>
            </a:r>
            <a:endPar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698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5DA6-ADC0-4C18-A839-803659159BC8}"/>
              </a:ext>
            </a:extLst>
          </p:cNvPr>
          <p:cNvSpPr>
            <a:spLocks noGrp="1"/>
          </p:cNvSpPr>
          <p:nvPr>
            <p:ph type="title"/>
          </p:nvPr>
        </p:nvSpPr>
        <p:spPr>
          <a:xfrm>
            <a:off x="859452" y="301099"/>
            <a:ext cx="7201276" cy="934278"/>
          </a:xfrm>
        </p:spPr>
        <p:txBody>
          <a:bodyPr>
            <a:normAutofit fontScale="90000"/>
          </a:bodyPr>
          <a:lstStyle/>
          <a:p>
            <a:r>
              <a:rPr lang="en-US" sz="4800" b="1" dirty="0"/>
              <a:t>Fire Prevention on Belt Haulage</a:t>
            </a:r>
          </a:p>
        </p:txBody>
      </p:sp>
      <p:pic>
        <p:nvPicPr>
          <p:cNvPr id="12" name="Picture 11" descr="A picture containing ground, outdoor, day&#10;&#10;Description automatically generated">
            <a:extLst>
              <a:ext uri="{FF2B5EF4-FFF2-40B4-BE49-F238E27FC236}">
                <a16:creationId xmlns:a16="http://schemas.microsoft.com/office/drawing/2014/main" id="{09FEF2E7-832B-494F-AD99-7023D99D8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508" y="1391478"/>
            <a:ext cx="10141339" cy="5333988"/>
          </a:xfrm>
          <a:prstGeom prst="rect">
            <a:avLst/>
          </a:prstGeom>
        </p:spPr>
      </p:pic>
      <p:sp>
        <p:nvSpPr>
          <p:cNvPr id="6" name="TextBox 5">
            <a:extLst>
              <a:ext uri="{FF2B5EF4-FFF2-40B4-BE49-F238E27FC236}">
                <a16:creationId xmlns:a16="http://schemas.microsoft.com/office/drawing/2014/main" id="{5B773DCB-8602-45A6-8801-3A8F860E314E}"/>
              </a:ext>
            </a:extLst>
          </p:cNvPr>
          <p:cNvSpPr txBox="1"/>
          <p:nvPr/>
        </p:nvSpPr>
        <p:spPr>
          <a:xfrm>
            <a:off x="404768" y="1547579"/>
            <a:ext cx="9922079"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§22A-2-39. Belt conveyor; installation; maintenance; examination of belt conveyors and belt entries. </a:t>
            </a:r>
            <a:endParaRPr kumimoji="0" lang="en-US"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64D5A88-E197-4DCC-80B2-954362146419}"/>
              </a:ext>
            </a:extLst>
          </p:cNvPr>
          <p:cNvSpPr txBox="1"/>
          <p:nvPr/>
        </p:nvSpPr>
        <p:spPr>
          <a:xfrm>
            <a:off x="404768" y="2073012"/>
            <a:ext cx="9922079" cy="4401205"/>
          </a:xfrm>
          <a:prstGeom prst="rect">
            <a:avLst/>
          </a:prstGeom>
          <a:solidFill>
            <a:schemeClr val="bg1"/>
          </a:solidFill>
        </p:spPr>
        <p:txBody>
          <a:bodyPr wrap="square">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(a) On or after the first day of July, one thousand nine hundred seventy-one, all conveyor belts acquired for use underground shall be flame-resistant conveyor belts. </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(e) All belt conveyors shall be inspected by a certified belt examiner, mine foreman-fireboss or assistant mine foreman-fireboss for frozen rollers and fire hazards following the last production shift each week, also before holidays, vacation periods, as hereinafter provided, with records kept of daily inspection. </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(f)(1) Belt conveyors on which coal is transported on any shift shall be examined during each coal-producing shift. Such examination shall be made of belt conveyors and belt conveyor entries for unsafe conditions including, but not limited to, mine gases, frozen rollers, hazardous roof or rib conditions and fires. </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(j) Deluge-type water sprays, water sprinklers, dry chemical sprinkler system or foam generators (designed to be automatically activated in the event of a fire or rise in the temperature at or near the belt drive) shall be installed at each main and secondary conveyor drive that are located underground.</a:t>
            </a:r>
          </a:p>
        </p:txBody>
      </p:sp>
    </p:spTree>
    <p:extLst>
      <p:ext uri="{BB962C8B-B14F-4D97-AF65-F5344CB8AC3E}">
        <p14:creationId xmlns:p14="http://schemas.microsoft.com/office/powerpoint/2010/main" val="254305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5DA6-ADC0-4C18-A839-803659159BC8}"/>
              </a:ext>
            </a:extLst>
          </p:cNvPr>
          <p:cNvSpPr>
            <a:spLocks noGrp="1"/>
          </p:cNvSpPr>
          <p:nvPr>
            <p:ph type="title"/>
          </p:nvPr>
        </p:nvSpPr>
        <p:spPr>
          <a:xfrm>
            <a:off x="859453" y="328547"/>
            <a:ext cx="7201276" cy="934278"/>
          </a:xfrm>
        </p:spPr>
        <p:txBody>
          <a:bodyPr>
            <a:normAutofit fontScale="90000"/>
          </a:bodyPr>
          <a:lstStyle/>
          <a:p>
            <a:r>
              <a:rPr lang="en-US" sz="4800" b="1" dirty="0"/>
              <a:t>Fire Prevention on Belt Haulage</a:t>
            </a:r>
          </a:p>
        </p:txBody>
      </p:sp>
      <p:pic>
        <p:nvPicPr>
          <p:cNvPr id="5" name="Picture 4" descr="A close-up of a pipe&#10;&#10;Description automatically generated with low confidence">
            <a:extLst>
              <a:ext uri="{FF2B5EF4-FFF2-40B4-BE49-F238E27FC236}">
                <a16:creationId xmlns:a16="http://schemas.microsoft.com/office/drawing/2014/main" id="{D90A3145-A3D5-4D13-8E4D-CEFCB01C7B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735" y="1391478"/>
            <a:ext cx="9987115" cy="5250098"/>
          </a:xfrm>
          <a:prstGeom prst="rect">
            <a:avLst/>
          </a:prstGeom>
        </p:spPr>
      </p:pic>
      <p:sp>
        <p:nvSpPr>
          <p:cNvPr id="4" name="Content Placeholder 6">
            <a:extLst>
              <a:ext uri="{FF2B5EF4-FFF2-40B4-BE49-F238E27FC236}">
                <a16:creationId xmlns:a16="http://schemas.microsoft.com/office/drawing/2014/main" id="{59B9EC73-6782-4791-8D5B-0FD758EA2287}"/>
              </a:ext>
            </a:extLst>
          </p:cNvPr>
          <p:cNvSpPr txBox="1">
            <a:spLocks/>
          </p:cNvSpPr>
          <p:nvPr/>
        </p:nvSpPr>
        <p:spPr>
          <a:xfrm>
            <a:off x="473594" y="1587460"/>
            <a:ext cx="4769330" cy="306557"/>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   §22A-2-24. Control of coal dust; rock dusting. </a:t>
            </a:r>
            <a:endParaRPr kumimoji="0" lang="en-US"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432F127-3EBF-4C7B-84A9-BAEE87EA9AD4}"/>
              </a:ext>
            </a:extLst>
          </p:cNvPr>
          <p:cNvSpPr txBox="1"/>
          <p:nvPr/>
        </p:nvSpPr>
        <p:spPr>
          <a:xfrm>
            <a:off x="473594" y="2008722"/>
            <a:ext cx="9524710" cy="2862322"/>
          </a:xfrm>
          <a:prstGeom prst="rect">
            <a:avLst/>
          </a:prstGeom>
          <a:solidFill>
            <a:schemeClr val="bg1"/>
          </a:solidFill>
        </p:spPr>
        <p:txBody>
          <a:bodyPr wrap="square">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(a) In all mines, dangerous accumulations of fine, dry coal and coal dust shall be removed from the mine, and all dry and dusty operating sections and haulageways and conveyors and back entries shall be rock dusted or dust allayed by other methods as may be approved by the director. </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(c) In all dry and dusty mines or sections thereof, rock dust shall be applied and maintained upon the roof, floor and sides of all operating sections, haulageways and parallel entries connected thereto by open crosscuts. Back entries shall be rock dusted. Rock dust shall be so applied to include the last open crosscut of rooms and entries, and to within forty feet of faces. Rock dust shall be maintained in a quantity that the incombustible content of the mine dust that could initiate or propagate an explosion shall not be less than eighty percent. The incombustible content of mine dust in return entries shall also be equal to or greater than eighty percent. </a:t>
            </a:r>
          </a:p>
        </p:txBody>
      </p:sp>
      <p:sp>
        <p:nvSpPr>
          <p:cNvPr id="7" name="TextBox 6">
            <a:extLst>
              <a:ext uri="{FF2B5EF4-FFF2-40B4-BE49-F238E27FC236}">
                <a16:creationId xmlns:a16="http://schemas.microsoft.com/office/drawing/2014/main" id="{F547383C-67C4-4282-91B1-3422DA94C5FE}"/>
              </a:ext>
            </a:extLst>
          </p:cNvPr>
          <p:cNvSpPr txBox="1"/>
          <p:nvPr/>
        </p:nvSpPr>
        <p:spPr>
          <a:xfrm>
            <a:off x="473594" y="4935534"/>
            <a:ext cx="9667933"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§22A-2-39. Belt conveyor; installation; maintenance; examination of belt conveyors and belt entries. </a:t>
            </a:r>
            <a:endParaRPr kumimoji="0" lang="en-US"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838CD8A-9774-4976-AC1F-CCB6C912DE23}"/>
              </a:ext>
            </a:extLst>
          </p:cNvPr>
          <p:cNvSpPr txBox="1"/>
          <p:nvPr/>
        </p:nvSpPr>
        <p:spPr>
          <a:xfrm>
            <a:off x="465937" y="5329124"/>
            <a:ext cx="9524709" cy="1200329"/>
          </a:xfrm>
          <a:prstGeom prst="rect">
            <a:avLst/>
          </a:prstGeom>
          <a:solidFill>
            <a:schemeClr val="bg1"/>
          </a:solidFill>
        </p:spPr>
        <p:txBody>
          <a:bodyPr wrap="square">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(f)(1) Belt conveyors on which coal is transported on any shift shall be examined during each coal-producing shift. Such examination shall be made of belt conveyors and belt conveyor entries for unsafe conditions including, but not limited to, mine gases, frozen rollers, hazardous roof or rib conditions and fires. </a:t>
            </a:r>
          </a:p>
        </p:txBody>
      </p:sp>
    </p:spTree>
    <p:extLst>
      <p:ext uri="{BB962C8B-B14F-4D97-AF65-F5344CB8AC3E}">
        <p14:creationId xmlns:p14="http://schemas.microsoft.com/office/powerpoint/2010/main" val="2847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5DA6-ADC0-4C18-A839-803659159BC8}"/>
              </a:ext>
            </a:extLst>
          </p:cNvPr>
          <p:cNvSpPr>
            <a:spLocks noGrp="1"/>
          </p:cNvSpPr>
          <p:nvPr>
            <p:ph type="title"/>
          </p:nvPr>
        </p:nvSpPr>
        <p:spPr>
          <a:xfrm>
            <a:off x="859452" y="328547"/>
            <a:ext cx="8455997" cy="934278"/>
          </a:xfrm>
        </p:spPr>
        <p:txBody>
          <a:bodyPr>
            <a:normAutofit fontScale="90000"/>
          </a:bodyPr>
          <a:lstStyle/>
          <a:p>
            <a:r>
              <a:rPr lang="en-US" sz="4800" b="1" dirty="0"/>
              <a:t>Fire Prevention for Diesel Fuel Storage</a:t>
            </a:r>
          </a:p>
        </p:txBody>
      </p:sp>
      <p:pic>
        <p:nvPicPr>
          <p:cNvPr id="10" name="Picture 9" descr="A picture containing indoor, ceiling, several&#10;&#10;Description automatically generated">
            <a:extLst>
              <a:ext uri="{FF2B5EF4-FFF2-40B4-BE49-F238E27FC236}">
                <a16:creationId xmlns:a16="http://schemas.microsoft.com/office/drawing/2014/main" id="{B2D0FC2D-1729-4659-96EB-C65ED5C53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9" y="1362076"/>
            <a:ext cx="9972675" cy="5305424"/>
          </a:xfrm>
          <a:prstGeom prst="rect">
            <a:avLst/>
          </a:prstGeom>
        </p:spPr>
      </p:pic>
      <p:sp>
        <p:nvSpPr>
          <p:cNvPr id="12" name="TextBox 11">
            <a:extLst>
              <a:ext uri="{FF2B5EF4-FFF2-40B4-BE49-F238E27FC236}">
                <a16:creationId xmlns:a16="http://schemas.microsoft.com/office/drawing/2014/main" id="{17952770-AAED-4C2E-88C5-F877B370ED70}"/>
              </a:ext>
            </a:extLst>
          </p:cNvPr>
          <p:cNvSpPr txBox="1"/>
          <p:nvPr/>
        </p:nvSpPr>
        <p:spPr>
          <a:xfrm>
            <a:off x="267188" y="1307925"/>
            <a:ext cx="9895496" cy="5413726"/>
          </a:xfrm>
          <a:prstGeom prst="rect">
            <a:avLst/>
          </a:prstGeom>
          <a:solidFill>
            <a:schemeClr val="bg1"/>
          </a:solid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§56-23-8.  Fuel Storage Facilities. </a:t>
            </a:r>
          </a:p>
          <a:p>
            <a:pPr marL="0" marR="0" lvl="0" indent="45720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8.1.  An underground diesel fuel storage facility shall be any facility designed and constructed to provide for the storage of any mobile diesel fuel transportation unit(s) or the dispensing of diesel fuel. </a:t>
            </a:r>
          </a:p>
          <a:p>
            <a:pPr marL="0" marR="0" lvl="0" indent="45720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8.2.  Diesel-powered equipment shall be used underground only with fuel that meets the standards of the most recently approved EPA guidelines for over-the-road-fuel.  Additionally, the fuel shall also meet the ASTM D975 fuel standards with a flash point of one hundred degrees Fahrenheit or greater at standard temperature and pressure.  The operator shall maintain a copy of the most recent delivery receipt from the supplier that will prove that the fuel used underground meets the standard listed above. </a:t>
            </a:r>
          </a:p>
          <a:p>
            <a:pPr marL="0" marR="0" lvl="0" indent="45720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8.3.  Underground diesel fuel storage facilities shall meet the following general requirements: </a:t>
            </a:r>
          </a:p>
          <a:p>
            <a:pPr marL="457200" marR="0" lvl="0" indent="45720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8.3.1.  Fixed underground diesel fuel storage tanks are prohibited. </a:t>
            </a:r>
          </a:p>
          <a:p>
            <a:pPr marL="457200" marR="0" lvl="0" indent="45720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8.3.2.  No more than five hundred gallons of diesel fuel shall be stored in each underground diesel fuel storage facility. </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8.4.  Underground diesel fuel storage facilities shall be located as follows: </a:t>
            </a:r>
          </a:p>
          <a:p>
            <a:pPr marL="457200" marR="0" lvl="0" indent="45720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8.4.1.  At least one hundred feet from shafts, slopes, shops and explosives magazines; </a:t>
            </a:r>
          </a:p>
          <a:p>
            <a:pPr marL="457200" marR="0" lvl="0" indent="45720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8.4.2.  At least twenty-five feet from trolley wires, haulage ways, power cables and electric equipment not necessary for the operation of the storage facilities; and </a:t>
            </a:r>
          </a:p>
          <a:p>
            <a:pPr marL="457200" marR="0" lvl="0" indent="45720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8.4.3.  In an area that is as dry as practicable. </a:t>
            </a:r>
          </a:p>
        </p:txBody>
      </p:sp>
    </p:spTree>
    <p:extLst>
      <p:ext uri="{BB962C8B-B14F-4D97-AF65-F5344CB8AC3E}">
        <p14:creationId xmlns:p14="http://schemas.microsoft.com/office/powerpoint/2010/main" val="288530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5DA6-ADC0-4C18-A839-803659159BC8}"/>
              </a:ext>
            </a:extLst>
          </p:cNvPr>
          <p:cNvSpPr>
            <a:spLocks noGrp="1"/>
          </p:cNvSpPr>
          <p:nvPr>
            <p:ph type="title"/>
          </p:nvPr>
        </p:nvSpPr>
        <p:spPr>
          <a:xfrm>
            <a:off x="859452" y="328547"/>
            <a:ext cx="8455997" cy="934278"/>
          </a:xfrm>
        </p:spPr>
        <p:txBody>
          <a:bodyPr>
            <a:normAutofit fontScale="90000"/>
          </a:bodyPr>
          <a:lstStyle/>
          <a:p>
            <a:r>
              <a:rPr lang="en-US" sz="4800" b="1" dirty="0"/>
              <a:t>Fire Prevention for Diesel Fuel Storage</a:t>
            </a:r>
          </a:p>
        </p:txBody>
      </p:sp>
      <p:pic>
        <p:nvPicPr>
          <p:cNvPr id="10" name="Picture 9" descr="A picture containing indoor, ceiling, several&#10;&#10;Description automatically generated">
            <a:extLst>
              <a:ext uri="{FF2B5EF4-FFF2-40B4-BE49-F238E27FC236}">
                <a16:creationId xmlns:a16="http://schemas.microsoft.com/office/drawing/2014/main" id="{B2D0FC2D-1729-4659-96EB-C65ED5C53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9" y="1362076"/>
            <a:ext cx="9972675" cy="5305424"/>
          </a:xfrm>
          <a:prstGeom prst="rect">
            <a:avLst/>
          </a:prstGeom>
        </p:spPr>
      </p:pic>
      <p:sp>
        <p:nvSpPr>
          <p:cNvPr id="12" name="TextBox 11">
            <a:extLst>
              <a:ext uri="{FF2B5EF4-FFF2-40B4-BE49-F238E27FC236}">
                <a16:creationId xmlns:a16="http://schemas.microsoft.com/office/drawing/2014/main" id="{17952770-AAED-4C2E-88C5-F877B370ED70}"/>
              </a:ext>
            </a:extLst>
          </p:cNvPr>
          <p:cNvSpPr txBox="1"/>
          <p:nvPr/>
        </p:nvSpPr>
        <p:spPr>
          <a:xfrm>
            <a:off x="228599" y="1244540"/>
            <a:ext cx="10039788" cy="5613460"/>
          </a:xfrm>
          <a:prstGeom prst="rect">
            <a:avLst/>
          </a:prstGeom>
          <a:solidFill>
            <a:schemeClr val="bg1"/>
          </a:solid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§56-23-8.  Fuel Storage Facilities.         Continued </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8.5.  Underground diesel fuel storage facilities shall meet the construction requirements and safety precautions enumerated in this section. </a:t>
            </a:r>
          </a:p>
          <a:p>
            <a:pPr marL="457200" marR="0" lvl="0" indent="457200" algn="l"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8.5.1.  Underground diesel fuel storage facilities shall meet all of the following: </a:t>
            </a:r>
          </a:p>
          <a:p>
            <a:pPr marL="914400" marR="0" lvl="0" indent="457200" algn="l"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8.5.1.a.   Be constructed of noncombustible materials and provided with either self-closing or automatic closing doors. </a:t>
            </a:r>
          </a:p>
          <a:p>
            <a:pPr marL="914400" marR="0" lvl="0" indent="457200" algn="l"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8.5.1.b.  Be ventilated directly into the return air course using noncombustible materials. </a:t>
            </a:r>
          </a:p>
          <a:p>
            <a:pPr marL="914400" marR="0" lvl="0" indent="457200" algn="l"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8.5.1.c.   Be equipped with an automatic fire suppression system complying with section 12 of this rule.  The director may approve an alternate method of complying with section 12 of this rule on a mine by mine basis. </a:t>
            </a:r>
          </a:p>
          <a:p>
            <a:pPr marL="914400" marR="0" lvl="0" indent="457200" algn="l"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8.5.1.f. Be included in the pre-shift examination. </a:t>
            </a:r>
          </a:p>
          <a:p>
            <a:pPr marL="914400" marR="0" lvl="0" indent="0" algn="l"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8.5.2.  Welding or cutting other than that performed in accordance with subdivisions </a:t>
            </a:r>
          </a:p>
          <a:p>
            <a:pPr marL="914400" marR="0" lvl="0" indent="0" algn="l"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8.5.2.a. and 8.5.2.b. below shall not be done within fifty (50) feet of a diesel fuel storage facility.  When it is necessary to weld, cut or solder pipelines, cylinders, tanks or containers that may have contained diesel fuel, the following requirements shall apply: </a:t>
            </a:r>
          </a:p>
          <a:p>
            <a:pPr marL="914400" marR="0" lvl="0" indent="457200" algn="l"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8.5.2.a.  Cutting or welding shall not be performed on or within containers or tanks that have contained combustible or flammable materials until such containers or tanks have been thoroughly purged and cleaned or inerted and a vent or opening is provided to allow for sufficient release of any buildup pressure before heat is applied. </a:t>
            </a:r>
          </a:p>
          <a:p>
            <a:pPr marL="914400" marR="0" lvl="0" indent="457200" algn="l"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8.5.2.b.  Diesel fuel shall not be allowed to enter pipelines or containers that have been welded, soldered, brazed or cut until the metal has cooled to ambient temperature.</a:t>
            </a:r>
          </a:p>
        </p:txBody>
      </p:sp>
    </p:spTree>
    <p:extLst>
      <p:ext uri="{BB962C8B-B14F-4D97-AF65-F5344CB8AC3E}">
        <p14:creationId xmlns:p14="http://schemas.microsoft.com/office/powerpoint/2010/main" val="125618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5DA6-ADC0-4C18-A839-803659159BC8}"/>
              </a:ext>
            </a:extLst>
          </p:cNvPr>
          <p:cNvSpPr>
            <a:spLocks noGrp="1"/>
          </p:cNvSpPr>
          <p:nvPr>
            <p:ph type="title"/>
          </p:nvPr>
        </p:nvSpPr>
        <p:spPr>
          <a:xfrm>
            <a:off x="859453" y="328547"/>
            <a:ext cx="8579822" cy="934278"/>
          </a:xfrm>
        </p:spPr>
        <p:txBody>
          <a:bodyPr>
            <a:normAutofit fontScale="90000"/>
          </a:bodyPr>
          <a:lstStyle/>
          <a:p>
            <a:r>
              <a:rPr lang="en-US" sz="4800" b="1" dirty="0"/>
              <a:t>Fire Prevention for Diesel Fuel Transfer</a:t>
            </a:r>
          </a:p>
        </p:txBody>
      </p:sp>
      <p:pic>
        <p:nvPicPr>
          <p:cNvPr id="4" name="Picture 3" descr="A picture containing dirty&#10;&#10;Description automatically generated">
            <a:extLst>
              <a:ext uri="{FF2B5EF4-FFF2-40B4-BE49-F238E27FC236}">
                <a16:creationId xmlns:a16="http://schemas.microsoft.com/office/drawing/2014/main" id="{7F1A14ED-E8E5-4E8B-8E6F-C30D5DAC7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5" y="1362075"/>
            <a:ext cx="9944100" cy="5314950"/>
          </a:xfrm>
          <a:prstGeom prst="rect">
            <a:avLst/>
          </a:prstGeom>
        </p:spPr>
      </p:pic>
      <p:sp>
        <p:nvSpPr>
          <p:cNvPr id="7" name="TextBox 6">
            <a:extLst>
              <a:ext uri="{FF2B5EF4-FFF2-40B4-BE49-F238E27FC236}">
                <a16:creationId xmlns:a16="http://schemas.microsoft.com/office/drawing/2014/main" id="{8E154D95-5944-4FF0-9EE3-7D27D91FD62C}"/>
              </a:ext>
            </a:extLst>
          </p:cNvPr>
          <p:cNvSpPr txBox="1"/>
          <p:nvPr/>
        </p:nvSpPr>
        <p:spPr>
          <a:xfrm>
            <a:off x="323587" y="1402565"/>
            <a:ext cx="9773175" cy="5117363"/>
          </a:xfrm>
          <a:prstGeom prst="rect">
            <a:avLst/>
          </a:prstGeom>
          <a:solidFill>
            <a:schemeClr val="bg1"/>
          </a:solid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§56-23-9.  Transfer of Diesel Fuel. </a:t>
            </a:r>
          </a:p>
          <a:p>
            <a:pPr marL="0" marR="0" lvl="0" indent="45720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9.1.  Diesel fuel shall be transferred as provided in this section. </a:t>
            </a:r>
          </a:p>
          <a:p>
            <a:pPr marL="0" marR="0" lvl="0" indent="45720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9.2.  When diesel fuel is transferred by means of a pump and a hose equipped with a nozzle containing a self-closing valve, a powered pump may be used only if: </a:t>
            </a:r>
          </a:p>
          <a:p>
            <a:pPr marL="457200" marR="0" lvl="0" indent="45720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9.2.1.  The hose is equipped with a nozzle containing a self-closing valve without a latch-open device; and </a:t>
            </a:r>
          </a:p>
          <a:p>
            <a:pPr marL="457200" marR="0" lvl="0" indent="45720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9.2.2.  The pump is equipped with an accessible emergency shutoff switch. </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9.3.  Diesel fuel shall not be transferred using compressed gas. </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9.4.  Diesel fuel shall not be transferred to the fuel tank of diesel-powered equipment while the equipment’s engine is running. </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9.5.  Diesel fuel piping systems shall be designed and operated as dry systems. </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9.6.  All piping, valves and fittings shall meet the following: </a:t>
            </a:r>
          </a:p>
          <a:p>
            <a:pPr marL="457200" marR="0" lvl="0" indent="45720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9.6.1.  Be capable of withstanding working pressures and stresses. </a:t>
            </a:r>
          </a:p>
          <a:p>
            <a:pPr marL="457200" marR="0" lvl="0" indent="45720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9.6.2.  Be capable of withstanding four times the static pressures. </a:t>
            </a:r>
          </a:p>
          <a:p>
            <a:pPr marL="457200" marR="0" lvl="0" indent="45720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9.6.3.  Be compatible with diesel fuel. </a:t>
            </a:r>
          </a:p>
          <a:p>
            <a:pPr marL="457200" marR="0" lvl="0" indent="45720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9.6.4.  Be maintained in a manner that prevents leakage. </a:t>
            </a:r>
          </a:p>
          <a:p>
            <a:pPr marL="457200" marR="0" lvl="0" indent="0" algn="l" defTabSz="914400" rtl="0" eaLnBrk="1" fontAlgn="auto" latinLnBrk="0" hangingPunct="1">
              <a:lnSpc>
                <a:spcPct val="107000"/>
              </a:lnSpc>
              <a:spcBef>
                <a:spcPts val="0"/>
              </a:spcBef>
              <a:spcAft>
                <a:spcPts val="0"/>
              </a:spcAft>
              <a:buClrTx/>
              <a:buSzTx/>
              <a:buFontTx/>
              <a:buNone/>
              <a:tabLst/>
              <a:defRPr/>
            </a:pPr>
            <a:endPar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099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7DD10-60E5-49CB-B71A-08934763F75A}"/>
              </a:ext>
            </a:extLst>
          </p:cNvPr>
          <p:cNvSpPr>
            <a:spLocks noGrp="1"/>
          </p:cNvSpPr>
          <p:nvPr>
            <p:ph type="title"/>
          </p:nvPr>
        </p:nvSpPr>
        <p:spPr>
          <a:xfrm>
            <a:off x="244549" y="365125"/>
            <a:ext cx="11685182" cy="485479"/>
          </a:xfrm>
        </p:spPr>
        <p:txBody>
          <a:bodyPr>
            <a:normAutofit fontScale="90000"/>
          </a:bodyPr>
          <a:lstStyle/>
          <a:p>
            <a:pPr algn="ctr"/>
            <a:r>
              <a:rPr lang="en-US" dirty="0"/>
              <a:t>Mine Emergencies – Is your Coal Mine Ready?</a:t>
            </a:r>
          </a:p>
        </p:txBody>
      </p:sp>
      <p:sp>
        <p:nvSpPr>
          <p:cNvPr id="5" name="Content Placeholder 4">
            <a:extLst>
              <a:ext uri="{FF2B5EF4-FFF2-40B4-BE49-F238E27FC236}">
                <a16:creationId xmlns:a16="http://schemas.microsoft.com/office/drawing/2014/main" id="{8C505399-9351-4A4F-8799-75AE76524662}"/>
              </a:ext>
            </a:extLst>
          </p:cNvPr>
          <p:cNvSpPr>
            <a:spLocks noGrp="1"/>
          </p:cNvSpPr>
          <p:nvPr>
            <p:ph idx="1"/>
          </p:nvPr>
        </p:nvSpPr>
        <p:spPr>
          <a:xfrm>
            <a:off x="244549" y="1123875"/>
            <a:ext cx="11685181" cy="5447045"/>
          </a:xfrm>
        </p:spPr>
        <p:txBody>
          <a:bodyPr/>
          <a:lstStyle/>
          <a:p>
            <a:r>
              <a:rPr lang="en-US" dirty="0"/>
              <a:t>Mine examinations help ensure the mine is safe to operate and that the mine is prepared in case an emergency situation arises.  </a:t>
            </a:r>
          </a:p>
          <a:p>
            <a:r>
              <a:rPr lang="en-US" dirty="0"/>
              <a:t>In an emergency situation, it is important that things are operating the way they should be. That things are located where they should be. That things are in a usable condition if/when needed.</a:t>
            </a:r>
          </a:p>
          <a:p>
            <a:r>
              <a:rPr lang="en-US" dirty="0"/>
              <a:t>Most mine emergencies do not destroy the entire mine but are confined to a smaller area such as the production section, conveyor belt or belt head, an area of the track or the slope bottom. </a:t>
            </a:r>
          </a:p>
          <a:p>
            <a:r>
              <a:rPr lang="en-US" dirty="0"/>
              <a:t> When things are well maintained and operating properly there is less chance that the emergency will grow into a much worse situation.   </a:t>
            </a:r>
            <a:endParaRPr lang="en-US" sz="2800" dirty="0"/>
          </a:p>
        </p:txBody>
      </p:sp>
    </p:spTree>
    <p:extLst>
      <p:ext uri="{BB962C8B-B14F-4D97-AF65-F5344CB8AC3E}">
        <p14:creationId xmlns:p14="http://schemas.microsoft.com/office/powerpoint/2010/main" val="413248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5DA6-ADC0-4C18-A839-803659159BC8}"/>
              </a:ext>
            </a:extLst>
          </p:cNvPr>
          <p:cNvSpPr>
            <a:spLocks noGrp="1"/>
          </p:cNvSpPr>
          <p:nvPr>
            <p:ph type="title"/>
          </p:nvPr>
        </p:nvSpPr>
        <p:spPr>
          <a:xfrm>
            <a:off x="859453" y="328547"/>
            <a:ext cx="8579822" cy="934278"/>
          </a:xfrm>
        </p:spPr>
        <p:txBody>
          <a:bodyPr>
            <a:normAutofit fontScale="90000"/>
          </a:bodyPr>
          <a:lstStyle/>
          <a:p>
            <a:r>
              <a:rPr lang="en-US" sz="4800" b="1" dirty="0"/>
              <a:t>Fire Prevention for Diesel Fuel Transfer</a:t>
            </a:r>
          </a:p>
        </p:txBody>
      </p:sp>
      <p:pic>
        <p:nvPicPr>
          <p:cNvPr id="4" name="Picture 3" descr="A picture containing dirty&#10;&#10;Description automatically generated">
            <a:extLst>
              <a:ext uri="{FF2B5EF4-FFF2-40B4-BE49-F238E27FC236}">
                <a16:creationId xmlns:a16="http://schemas.microsoft.com/office/drawing/2014/main" id="{7F1A14ED-E8E5-4E8B-8E6F-C30D5DAC7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5" y="1362075"/>
            <a:ext cx="9944100" cy="5314950"/>
          </a:xfrm>
          <a:prstGeom prst="rect">
            <a:avLst/>
          </a:prstGeom>
        </p:spPr>
      </p:pic>
      <p:sp>
        <p:nvSpPr>
          <p:cNvPr id="7" name="TextBox 6">
            <a:extLst>
              <a:ext uri="{FF2B5EF4-FFF2-40B4-BE49-F238E27FC236}">
                <a16:creationId xmlns:a16="http://schemas.microsoft.com/office/drawing/2014/main" id="{8E154D95-5944-4FF0-9EE3-7D27D91FD62C}"/>
              </a:ext>
            </a:extLst>
          </p:cNvPr>
          <p:cNvSpPr txBox="1"/>
          <p:nvPr/>
        </p:nvSpPr>
        <p:spPr>
          <a:xfrm>
            <a:off x="323587" y="1312687"/>
            <a:ext cx="9773175" cy="5413726"/>
          </a:xfrm>
          <a:prstGeom prst="rect">
            <a:avLst/>
          </a:prstGeom>
          <a:solidFill>
            <a:schemeClr val="bg1"/>
          </a:solid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§56-23-9.  Transfer of Diesel Fuel.          Continued </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9.7.  Vertical pipelines shall have manual shutoff valves installed at the surface filling point and at the underground discharge point. </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9.8.  Unburied diesel fuel pipelines shall not exceed three hundred feet in length and shall have shutoff valves located at each end of the unburied pipeline. </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9.9.  Horizontal pipelines shall not be used to distribute fuel throughout the mine. </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9.10.  Diesel fuel piping systems shall be used only to transport fuel from the surface directly to a single underground diesel fuel transfer point. </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9.11.  When boreholes are used, the diesel fuel piping system shall not be located in a borehole with electric power cables. </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9.12.  Diesel fuel pipelines located in any shaft shall be included as part of the required examination of the shaft. </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9.13.  Diesel fuel piping systems located in entries shall not be located on the same side of the entry as electric cables or power lines. </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9.14.  Diesel fuel pipelines shall not be located in any trolley-haulage entry, except that they may cross the entry perpendicular if buried or otherwise protected in steel conduit or an equivalent from damage and sealed. </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9.15.  Diesel fuel piping systems shall be protected to prevent physical damage.</a:t>
            </a:r>
          </a:p>
        </p:txBody>
      </p:sp>
    </p:spTree>
    <p:extLst>
      <p:ext uri="{BB962C8B-B14F-4D97-AF65-F5344CB8AC3E}">
        <p14:creationId xmlns:p14="http://schemas.microsoft.com/office/powerpoint/2010/main" val="240653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5DA6-ADC0-4C18-A839-803659159BC8}"/>
              </a:ext>
            </a:extLst>
          </p:cNvPr>
          <p:cNvSpPr>
            <a:spLocks noGrp="1"/>
          </p:cNvSpPr>
          <p:nvPr>
            <p:ph type="title"/>
          </p:nvPr>
        </p:nvSpPr>
        <p:spPr>
          <a:xfrm>
            <a:off x="839787" y="328927"/>
            <a:ext cx="7482091" cy="934278"/>
          </a:xfrm>
        </p:spPr>
        <p:txBody>
          <a:bodyPr>
            <a:normAutofit fontScale="90000"/>
          </a:bodyPr>
          <a:lstStyle/>
          <a:p>
            <a:r>
              <a:rPr lang="en-US" sz="4800" b="1" dirty="0"/>
              <a:t>Fire Prevention from the Surface</a:t>
            </a:r>
          </a:p>
        </p:txBody>
      </p:sp>
      <p:pic>
        <p:nvPicPr>
          <p:cNvPr id="4" name="Picture 3" descr="A picture containing outdoor, ground&#10;&#10;Description automatically generated">
            <a:extLst>
              <a:ext uri="{FF2B5EF4-FFF2-40B4-BE49-F238E27FC236}">
                <a16:creationId xmlns:a16="http://schemas.microsoft.com/office/drawing/2014/main" id="{4F86D3C9-72FA-47D8-9186-5C94D79EB2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44" y="1384183"/>
            <a:ext cx="10131104" cy="5329107"/>
          </a:xfrm>
          <a:prstGeom prst="rect">
            <a:avLst/>
          </a:prstGeom>
        </p:spPr>
      </p:pic>
      <p:sp>
        <p:nvSpPr>
          <p:cNvPr id="9" name="TextBox 8">
            <a:extLst>
              <a:ext uri="{FF2B5EF4-FFF2-40B4-BE49-F238E27FC236}">
                <a16:creationId xmlns:a16="http://schemas.microsoft.com/office/drawing/2014/main" id="{874E823A-9547-47E2-84FE-F456DF1602B9}"/>
              </a:ext>
            </a:extLst>
          </p:cNvPr>
          <p:cNvSpPr txBox="1"/>
          <p:nvPr/>
        </p:nvSpPr>
        <p:spPr>
          <a:xfrm>
            <a:off x="379601" y="1529342"/>
            <a:ext cx="9754299" cy="369331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§22A-2-3. Fans. </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(b) All main fans installed after the effective date of this article shall be located on the surface in fireproof housings offset not less than 15 feet from the nearest side of the mine opening, equipped with fireproof air ducts, provided with explosion doors or a weak wall, and operated from an independent power circuit. In lieu of the requirements for the location of fans and pressure-relief facilities, a fan may be directly in front of, or over a mine opening: Provided, That such opening is not in direct line with possible forces coming out of the mine if an explosion occurs: Provided, however, That there is another opening having a weak wall stopping or explosion doors that would be in direct line with forces coming out of the mine. All main fans shall be provided with pressure-recording gauges or water gauges. A daily inspection shall be made of all main fans and machinery connected therewith by a certified electrician and a record kept of the same in a book prescribed for this purpose or by adequate facilities provided to permanently record the performance of the main fans and to give warning of an interruption to a fan. </a:t>
            </a:r>
          </a:p>
        </p:txBody>
      </p:sp>
      <p:sp>
        <p:nvSpPr>
          <p:cNvPr id="10" name="TextBox 9">
            <a:extLst>
              <a:ext uri="{FF2B5EF4-FFF2-40B4-BE49-F238E27FC236}">
                <a16:creationId xmlns:a16="http://schemas.microsoft.com/office/drawing/2014/main" id="{49F02963-E27A-4206-8204-4A2DBC7E61A1}"/>
              </a:ext>
            </a:extLst>
          </p:cNvPr>
          <p:cNvSpPr txBox="1"/>
          <p:nvPr/>
        </p:nvSpPr>
        <p:spPr>
          <a:xfrm>
            <a:off x="379601" y="5222661"/>
            <a:ext cx="9754298" cy="120032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§36-1-15.  Ventilation - Fans. </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15.1.  Ventilation fans shall be: </a:t>
            </a: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15.1.2.  Installed in fireproof housing and connected to the shaft and/or slope opening with fireproof air ducts. </a:t>
            </a:r>
          </a:p>
        </p:txBody>
      </p:sp>
    </p:spTree>
    <p:extLst>
      <p:ext uri="{BB962C8B-B14F-4D97-AF65-F5344CB8AC3E}">
        <p14:creationId xmlns:p14="http://schemas.microsoft.com/office/powerpoint/2010/main" val="333827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5DA6-ADC0-4C18-A839-803659159BC8}"/>
              </a:ext>
            </a:extLst>
          </p:cNvPr>
          <p:cNvSpPr>
            <a:spLocks noGrp="1"/>
          </p:cNvSpPr>
          <p:nvPr>
            <p:ph type="title"/>
          </p:nvPr>
        </p:nvSpPr>
        <p:spPr>
          <a:xfrm>
            <a:off x="839787" y="328927"/>
            <a:ext cx="7482091" cy="934278"/>
          </a:xfrm>
        </p:spPr>
        <p:txBody>
          <a:bodyPr>
            <a:normAutofit fontScale="90000"/>
          </a:bodyPr>
          <a:lstStyle/>
          <a:p>
            <a:r>
              <a:rPr lang="en-US" sz="4800" b="1" dirty="0"/>
              <a:t>Fire Prevention from the Surface</a:t>
            </a:r>
          </a:p>
        </p:txBody>
      </p:sp>
      <p:pic>
        <p:nvPicPr>
          <p:cNvPr id="4" name="Picture 3" descr="A picture containing outdoor, ground&#10;&#10;Description automatically generated">
            <a:extLst>
              <a:ext uri="{FF2B5EF4-FFF2-40B4-BE49-F238E27FC236}">
                <a16:creationId xmlns:a16="http://schemas.microsoft.com/office/drawing/2014/main" id="{4F86D3C9-72FA-47D8-9186-5C94D79EB2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44" y="1384183"/>
            <a:ext cx="10131104" cy="5329107"/>
          </a:xfrm>
          <a:prstGeom prst="rect">
            <a:avLst/>
          </a:prstGeom>
        </p:spPr>
      </p:pic>
      <p:sp>
        <p:nvSpPr>
          <p:cNvPr id="9" name="TextBox 8">
            <a:extLst>
              <a:ext uri="{FF2B5EF4-FFF2-40B4-BE49-F238E27FC236}">
                <a16:creationId xmlns:a16="http://schemas.microsoft.com/office/drawing/2014/main" id="{874E823A-9547-47E2-84FE-F456DF1602B9}"/>
              </a:ext>
            </a:extLst>
          </p:cNvPr>
          <p:cNvSpPr txBox="1"/>
          <p:nvPr/>
        </p:nvSpPr>
        <p:spPr>
          <a:xfrm>
            <a:off x="379601" y="1529342"/>
            <a:ext cx="9754299" cy="230832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a:ea typeface="+mn-ea"/>
                <a:cs typeface="+mn-cs"/>
              </a:rPr>
              <a:t>§22A-2-40. General provisions.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a:ea typeface="+mn-ea"/>
                <a:cs typeface="+mn-cs"/>
              </a:rPr>
              <a:t>	Operators of coal mines in which electricity is used as a means of power shall comply with the following provisions: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a:ea typeface="+mn-ea"/>
                <a:cs typeface="+mn-cs"/>
              </a:rPr>
              <a:t>	(30) Each ungrounded exposed power conductors that leads underground shall be equipped with suitable lightning arrestors of approved type within one hundred feet of the point where the circuit enters the mine. Lightning arrestors shall be connected to a low-resistance grounding medium on the surface which shall be separated from neutral ground by a distance of not less than twenty-five feet. </a:t>
            </a:r>
          </a:p>
        </p:txBody>
      </p:sp>
      <p:sp>
        <p:nvSpPr>
          <p:cNvPr id="7" name="TextBox 6">
            <a:extLst>
              <a:ext uri="{FF2B5EF4-FFF2-40B4-BE49-F238E27FC236}">
                <a16:creationId xmlns:a16="http://schemas.microsoft.com/office/drawing/2014/main" id="{5660B45E-1C72-4657-9A7A-D9363E894063}"/>
              </a:ext>
            </a:extLst>
          </p:cNvPr>
          <p:cNvSpPr txBox="1"/>
          <p:nvPr/>
        </p:nvSpPr>
        <p:spPr>
          <a:xfrm>
            <a:off x="379600" y="3792188"/>
            <a:ext cx="9846579" cy="286232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§22A-2-42. Telephone service or communication facilities. </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Telephone service or equivalent two-way communication facilities shall be provided in all mines at least one of which shall be in service at all times as follows: </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(a) A telephone or equivalent two-way communication facility shall be located on the surface within five hundred feet of all main portals, and shall be installed either in a building or in a box-like structure designed to protect the facilities from damage by inclement weather. At least one of these communication facilities shall be at a location where a responsible person who is always on duty when miners are underground can hear the facility and respond immediately in the event of an emergency. “Two-way communication facility” shall mean a system maintained to allow voice contact to come in and out of the working section at all times.</a:t>
            </a:r>
          </a:p>
        </p:txBody>
      </p:sp>
    </p:spTree>
    <p:extLst>
      <p:ext uri="{BB962C8B-B14F-4D97-AF65-F5344CB8AC3E}">
        <p14:creationId xmlns:p14="http://schemas.microsoft.com/office/powerpoint/2010/main" val="425009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5DA6-ADC0-4C18-A839-803659159BC8}"/>
              </a:ext>
            </a:extLst>
          </p:cNvPr>
          <p:cNvSpPr>
            <a:spLocks noGrp="1"/>
          </p:cNvSpPr>
          <p:nvPr>
            <p:ph type="title"/>
          </p:nvPr>
        </p:nvSpPr>
        <p:spPr>
          <a:xfrm>
            <a:off x="839787" y="328927"/>
            <a:ext cx="7482091" cy="934278"/>
          </a:xfrm>
        </p:spPr>
        <p:txBody>
          <a:bodyPr>
            <a:normAutofit fontScale="90000"/>
          </a:bodyPr>
          <a:lstStyle/>
          <a:p>
            <a:r>
              <a:rPr lang="en-US" sz="4800" b="1" dirty="0"/>
              <a:t>Fire Prevention from the Surface</a:t>
            </a:r>
          </a:p>
        </p:txBody>
      </p:sp>
      <p:pic>
        <p:nvPicPr>
          <p:cNvPr id="4" name="Picture 3" descr="A picture containing outdoor, ground&#10;&#10;Description automatically generated">
            <a:extLst>
              <a:ext uri="{FF2B5EF4-FFF2-40B4-BE49-F238E27FC236}">
                <a16:creationId xmlns:a16="http://schemas.microsoft.com/office/drawing/2014/main" id="{4F86D3C9-72FA-47D8-9186-5C94D79EB2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44" y="1384183"/>
            <a:ext cx="10131104" cy="5329107"/>
          </a:xfrm>
          <a:prstGeom prst="rect">
            <a:avLst/>
          </a:prstGeom>
        </p:spPr>
      </p:pic>
      <p:sp>
        <p:nvSpPr>
          <p:cNvPr id="11" name="TextBox 10">
            <a:extLst>
              <a:ext uri="{FF2B5EF4-FFF2-40B4-BE49-F238E27FC236}">
                <a16:creationId xmlns:a16="http://schemas.microsoft.com/office/drawing/2014/main" id="{1849452A-726E-4585-834F-5464AB414E36}"/>
              </a:ext>
            </a:extLst>
          </p:cNvPr>
          <p:cNvSpPr txBox="1"/>
          <p:nvPr/>
        </p:nvSpPr>
        <p:spPr>
          <a:xfrm>
            <a:off x="362823" y="1454489"/>
            <a:ext cx="9754299" cy="452431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§22A-2-50. Procurement of dust-tight electrical equipment; fireproof construction; dust control; repairs; welding; handrails and toeboards; protection of personnel on conveyors; back guards on ladders; walkways or safety devices around thickeners. </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(b) After the first day of July, one thousand nine hundred seventy-one, all structures erected on the surface within one hundred feet of any mine opening shall be of fireproof construction. </a:t>
            </a:r>
          </a:p>
        </p:txBody>
      </p:sp>
    </p:spTree>
    <p:extLst>
      <p:ext uri="{BB962C8B-B14F-4D97-AF65-F5344CB8AC3E}">
        <p14:creationId xmlns:p14="http://schemas.microsoft.com/office/powerpoint/2010/main" val="24762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5DA6-ADC0-4C18-A839-803659159BC8}"/>
              </a:ext>
            </a:extLst>
          </p:cNvPr>
          <p:cNvSpPr>
            <a:spLocks noGrp="1"/>
          </p:cNvSpPr>
          <p:nvPr>
            <p:ph type="title"/>
          </p:nvPr>
        </p:nvSpPr>
        <p:spPr>
          <a:xfrm>
            <a:off x="839787" y="328927"/>
            <a:ext cx="7482091" cy="934278"/>
          </a:xfrm>
        </p:spPr>
        <p:txBody>
          <a:bodyPr>
            <a:normAutofit fontScale="90000"/>
          </a:bodyPr>
          <a:lstStyle/>
          <a:p>
            <a:r>
              <a:rPr lang="en-US" sz="4800" b="1" dirty="0"/>
              <a:t>Fire Prevention from the Surface</a:t>
            </a:r>
          </a:p>
        </p:txBody>
      </p:sp>
      <p:pic>
        <p:nvPicPr>
          <p:cNvPr id="5" name="Picture 4" descr="A picture containing text, indoor&#10;&#10;Description automatically generated">
            <a:extLst>
              <a:ext uri="{FF2B5EF4-FFF2-40B4-BE49-F238E27FC236}">
                <a16:creationId xmlns:a16="http://schemas.microsoft.com/office/drawing/2014/main" id="{704769FD-374B-43AA-93EE-94F027773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00325" y="-971550"/>
            <a:ext cx="5276850" cy="10001250"/>
          </a:xfrm>
          <a:prstGeom prst="rect">
            <a:avLst/>
          </a:prstGeom>
        </p:spPr>
      </p:pic>
      <p:sp>
        <p:nvSpPr>
          <p:cNvPr id="8" name="TextBox 7">
            <a:extLst>
              <a:ext uri="{FF2B5EF4-FFF2-40B4-BE49-F238E27FC236}">
                <a16:creationId xmlns:a16="http://schemas.microsoft.com/office/drawing/2014/main" id="{6CD11774-7838-4310-99FE-7B999EA40A4A}"/>
              </a:ext>
            </a:extLst>
          </p:cNvPr>
          <p:cNvSpPr txBox="1"/>
          <p:nvPr/>
        </p:nvSpPr>
        <p:spPr>
          <a:xfrm>
            <a:off x="355134" y="1498613"/>
            <a:ext cx="9770378" cy="483209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§22A-2-57. No act permitted endangering security of mine; search for intoxicants, matches, etc. </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(b) Open lights, smoking, and smokers’ articles, including matches, are prohibited in all mines. No person shall at any time enter mines with or carry therein any matches, pipes, cigars, cigarettes, or any device for making lights or fire not authorized or approved. The operator shall at frequent intervals search, or cause to be searched, any person, including his clothing and material belongings, entering or about to enter the mine, or inside the mine, to prevent such person from taking or carrying therein any of the above-mentioned articles. </a:t>
            </a:r>
          </a:p>
        </p:txBody>
      </p:sp>
    </p:spTree>
    <p:extLst>
      <p:ext uri="{BB962C8B-B14F-4D97-AF65-F5344CB8AC3E}">
        <p14:creationId xmlns:p14="http://schemas.microsoft.com/office/powerpoint/2010/main" val="375559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5DA6-ADC0-4C18-A839-803659159BC8}"/>
              </a:ext>
            </a:extLst>
          </p:cNvPr>
          <p:cNvSpPr>
            <a:spLocks noGrp="1"/>
          </p:cNvSpPr>
          <p:nvPr>
            <p:ph type="title"/>
          </p:nvPr>
        </p:nvSpPr>
        <p:spPr>
          <a:xfrm>
            <a:off x="839788" y="457200"/>
            <a:ext cx="8757218" cy="934278"/>
          </a:xfrm>
        </p:spPr>
        <p:txBody>
          <a:bodyPr>
            <a:normAutofit fontScale="90000"/>
          </a:bodyPr>
          <a:lstStyle/>
          <a:p>
            <a:r>
              <a:rPr lang="en-US" sz="4800" b="1" dirty="0"/>
              <a:t>Fire Prevention can be more than Fire prevention!</a:t>
            </a:r>
          </a:p>
        </p:txBody>
      </p:sp>
      <p:pic>
        <p:nvPicPr>
          <p:cNvPr id="4" name="Content Placeholder 3" descr="A picture containing tree, weapon, outdoor, missile&#10;&#10;Description automatically generated">
            <a:extLst>
              <a:ext uri="{FF2B5EF4-FFF2-40B4-BE49-F238E27FC236}">
                <a16:creationId xmlns:a16="http://schemas.microsoft.com/office/drawing/2014/main" id="{65CFEEAA-8A8B-44F3-9FF6-C9CFC96100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7111" y="2076013"/>
            <a:ext cx="6991349" cy="4410075"/>
          </a:xfrm>
        </p:spPr>
      </p:pic>
    </p:spTree>
    <p:extLst>
      <p:ext uri="{BB962C8B-B14F-4D97-AF65-F5344CB8AC3E}">
        <p14:creationId xmlns:p14="http://schemas.microsoft.com/office/powerpoint/2010/main" val="31358883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58153EC8-8E01-4D70-B575-24ABD35A1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3881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9358F1-B133-48B4-9A92-A1647A438ECB}"/>
              </a:ext>
            </a:extLst>
          </p:cNvPr>
          <p:cNvSpPr>
            <a:spLocks noGrp="1"/>
          </p:cNvSpPr>
          <p:nvPr>
            <p:ph type="ctrTitle"/>
          </p:nvPr>
        </p:nvSpPr>
        <p:spPr>
          <a:xfrm>
            <a:off x="652750" y="657499"/>
            <a:ext cx="4806184" cy="2771502"/>
          </a:xfrm>
          <a:noFill/>
        </p:spPr>
        <p:txBody>
          <a:bodyPr>
            <a:normAutofit/>
          </a:bodyPr>
          <a:lstStyle/>
          <a:p>
            <a:pPr algn="l"/>
            <a:r>
              <a:rPr lang="en-US" dirty="0">
                <a:solidFill>
                  <a:schemeClr val="bg1"/>
                </a:solidFill>
              </a:rPr>
              <a:t>Continuing Education </a:t>
            </a:r>
          </a:p>
        </p:txBody>
      </p:sp>
      <p:sp>
        <p:nvSpPr>
          <p:cNvPr id="3" name="Subtitle 2">
            <a:extLst>
              <a:ext uri="{FF2B5EF4-FFF2-40B4-BE49-F238E27FC236}">
                <a16:creationId xmlns:a16="http://schemas.microsoft.com/office/drawing/2014/main" id="{6615FA8A-3DA1-4C34-B334-35A80216B8FF}"/>
              </a:ext>
            </a:extLst>
          </p:cNvPr>
          <p:cNvSpPr>
            <a:spLocks noGrp="1"/>
          </p:cNvSpPr>
          <p:nvPr>
            <p:ph type="subTitle" idx="1"/>
          </p:nvPr>
        </p:nvSpPr>
        <p:spPr>
          <a:xfrm>
            <a:off x="652750" y="4545874"/>
            <a:ext cx="4806184" cy="1672046"/>
          </a:xfrm>
          <a:noFill/>
        </p:spPr>
        <p:txBody>
          <a:bodyPr>
            <a:normAutofit/>
          </a:bodyPr>
          <a:lstStyle/>
          <a:p>
            <a:pPr algn="l"/>
            <a:r>
              <a:rPr lang="en-US" sz="3200" dirty="0">
                <a:solidFill>
                  <a:schemeClr val="bg1"/>
                </a:solidFill>
              </a:rPr>
              <a:t>Responsible Person </a:t>
            </a:r>
          </a:p>
        </p:txBody>
      </p:sp>
      <p:pic>
        <p:nvPicPr>
          <p:cNvPr id="1026" name="4A6F3DEA-2FDB-4ED9-A5E7-06A1DB996E4F">
            <a:extLst>
              <a:ext uri="{FF2B5EF4-FFF2-40B4-BE49-F238E27FC236}">
                <a16:creationId xmlns:a16="http://schemas.microsoft.com/office/drawing/2014/main" id="{9E92CD66-E1AE-4C6F-8A75-CBA5EDD22F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758" b="-1"/>
          <a:stretch/>
        </p:blipFill>
        <p:spPr bwMode="auto">
          <a:xfrm rot="5400000">
            <a:off x="5719826" y="376172"/>
            <a:ext cx="6858000" cy="61056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29442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D4DCF-259B-491B-BD1F-38E52EF558F3}"/>
              </a:ext>
            </a:extLst>
          </p:cNvPr>
          <p:cNvSpPr>
            <a:spLocks noGrp="1"/>
          </p:cNvSpPr>
          <p:nvPr>
            <p:ph type="title"/>
          </p:nvPr>
        </p:nvSpPr>
        <p:spPr/>
        <p:txBody>
          <a:bodyPr/>
          <a:lstStyle/>
          <a:p>
            <a:r>
              <a:rPr lang="en-US" b="1" dirty="0">
                <a:solidFill>
                  <a:srgbClr val="FF0000"/>
                </a:solidFill>
              </a:rPr>
              <a:t>Responsible Person</a:t>
            </a:r>
          </a:p>
        </p:txBody>
      </p:sp>
      <p:sp>
        <p:nvSpPr>
          <p:cNvPr id="3" name="Content Placeholder 2">
            <a:extLst>
              <a:ext uri="{FF2B5EF4-FFF2-40B4-BE49-F238E27FC236}">
                <a16:creationId xmlns:a16="http://schemas.microsoft.com/office/drawing/2014/main" id="{509D557F-04DE-4678-A529-15A770946E20}"/>
              </a:ext>
            </a:extLst>
          </p:cNvPr>
          <p:cNvSpPr>
            <a:spLocks noGrp="1"/>
          </p:cNvSpPr>
          <p:nvPr>
            <p:ph idx="1"/>
          </p:nvPr>
        </p:nvSpPr>
        <p:spPr>
          <a:xfrm>
            <a:off x="661554" y="1461943"/>
            <a:ext cx="10515600" cy="4351338"/>
          </a:xfrm>
        </p:spPr>
        <p:txBody>
          <a:bodyPr>
            <a:noAutofit/>
          </a:bodyPr>
          <a:lstStyle/>
          <a:p>
            <a:endParaRPr lang="en-US" sz="3200" b="1" dirty="0"/>
          </a:p>
          <a:p>
            <a:r>
              <a:rPr lang="en-US" sz="3200" b="1" dirty="0"/>
              <a:t>Being a certified person can put a lot of responsibility on a person in performing their job. A certified person could find themselves being ask to serve as the Responsible person at a mine along with their daily jobs. When that time comes, you as a certified Foreman must know what it takes to perform that duty and should never except those duties unless you have had the </a:t>
            </a:r>
            <a:r>
              <a:rPr lang="en-US" sz="3200" b="1" u="sng" dirty="0"/>
              <a:t>proper training</a:t>
            </a:r>
            <a:r>
              <a:rPr lang="en-US" sz="3200" b="1" dirty="0"/>
              <a:t>. The following set of slides will inform you on what is required to be a </a:t>
            </a:r>
            <a:r>
              <a:rPr lang="en-US" sz="3200" b="1" dirty="0">
                <a:solidFill>
                  <a:srgbClr val="FF0000"/>
                </a:solidFill>
              </a:rPr>
              <a:t>Responsible Person</a:t>
            </a:r>
            <a:r>
              <a:rPr lang="en-US" sz="3200" b="1" dirty="0"/>
              <a:t>  but </a:t>
            </a:r>
            <a:r>
              <a:rPr lang="en-US" sz="3200" b="1" u="sng" dirty="0">
                <a:solidFill>
                  <a:srgbClr val="FF0000"/>
                </a:solidFill>
              </a:rPr>
              <a:t>does not take the place of Responsible person training.</a:t>
            </a:r>
          </a:p>
        </p:txBody>
      </p:sp>
    </p:spTree>
    <p:extLst>
      <p:ext uri="{BB962C8B-B14F-4D97-AF65-F5344CB8AC3E}">
        <p14:creationId xmlns:p14="http://schemas.microsoft.com/office/powerpoint/2010/main" val="371323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D998B-C1C3-4A6A-AD44-70AF5E7A8E3D}"/>
              </a:ext>
            </a:extLst>
          </p:cNvPr>
          <p:cNvSpPr>
            <a:spLocks noGrp="1"/>
          </p:cNvSpPr>
          <p:nvPr>
            <p:ph type="title"/>
          </p:nvPr>
        </p:nvSpPr>
        <p:spPr/>
        <p:txBody>
          <a:bodyPr>
            <a:normAutofit/>
          </a:bodyPr>
          <a:lstStyle/>
          <a:p>
            <a:r>
              <a:rPr lang="en-US" sz="5400" b="1" dirty="0">
                <a:solidFill>
                  <a:srgbClr val="FF0000"/>
                </a:solidFill>
              </a:rPr>
              <a:t>Responsible Person </a:t>
            </a:r>
          </a:p>
        </p:txBody>
      </p:sp>
      <p:sp>
        <p:nvSpPr>
          <p:cNvPr id="3" name="Content Placeholder 2">
            <a:extLst>
              <a:ext uri="{FF2B5EF4-FFF2-40B4-BE49-F238E27FC236}">
                <a16:creationId xmlns:a16="http://schemas.microsoft.com/office/drawing/2014/main" id="{747BFB6F-CC36-403A-AE5E-5E891C8D745F}"/>
              </a:ext>
            </a:extLst>
          </p:cNvPr>
          <p:cNvSpPr>
            <a:spLocks noGrp="1"/>
          </p:cNvSpPr>
          <p:nvPr>
            <p:ph idx="1"/>
          </p:nvPr>
        </p:nvSpPr>
        <p:spPr>
          <a:xfrm>
            <a:off x="1056409" y="2141537"/>
            <a:ext cx="10515600" cy="4351338"/>
          </a:xfrm>
        </p:spPr>
        <p:txBody>
          <a:bodyPr>
            <a:normAutofit/>
          </a:bodyPr>
          <a:lstStyle/>
          <a:p>
            <a:pPr algn="l"/>
            <a:r>
              <a:rPr lang="en-US" sz="4400" b="1" i="0" u="none" strike="noStrike" baseline="0" dirty="0">
                <a:latin typeface="MIonic"/>
              </a:rPr>
              <a:t> While persons are underground, a</a:t>
            </a:r>
          </a:p>
          <a:p>
            <a:pPr marL="0" indent="0" algn="l">
              <a:buNone/>
            </a:pPr>
            <a:r>
              <a:rPr lang="en-US" sz="4400" b="1" i="0" u="none" strike="noStrike" baseline="0" dirty="0">
                <a:solidFill>
                  <a:srgbClr val="FF0000"/>
                </a:solidFill>
                <a:latin typeface="MIonic"/>
              </a:rPr>
              <a:t>responsible person</a:t>
            </a:r>
            <a:r>
              <a:rPr lang="en-US" sz="4400" b="1" i="0" u="none" strike="noStrike" baseline="0" dirty="0">
                <a:latin typeface="MIonic"/>
              </a:rPr>
              <a:t> designated by the</a:t>
            </a:r>
          </a:p>
          <a:p>
            <a:pPr marL="0" indent="0" algn="l">
              <a:buNone/>
            </a:pPr>
            <a:r>
              <a:rPr lang="en-US" sz="4400" b="1" i="0" u="none" strike="noStrike" baseline="0" dirty="0">
                <a:latin typeface="MIonic"/>
              </a:rPr>
              <a:t>operator shall always be at a </a:t>
            </a:r>
            <a:r>
              <a:rPr lang="en-US" sz="4400" b="1" i="0" u="sng" strike="noStrike" baseline="0" dirty="0">
                <a:latin typeface="MIonic"/>
              </a:rPr>
              <a:t>surface</a:t>
            </a:r>
          </a:p>
          <a:p>
            <a:pPr marL="0" indent="0" algn="l">
              <a:buNone/>
            </a:pPr>
            <a:r>
              <a:rPr lang="en-US" sz="4400" b="1" i="0" u="sng" strike="noStrike" baseline="0" dirty="0">
                <a:latin typeface="MIonic"/>
              </a:rPr>
              <a:t>location</a:t>
            </a:r>
            <a:r>
              <a:rPr lang="en-US" sz="4400" b="1" i="0" u="none" strike="noStrike" baseline="0" dirty="0">
                <a:latin typeface="MIonic"/>
              </a:rPr>
              <a:t> where each main mine fan signal</a:t>
            </a:r>
          </a:p>
          <a:p>
            <a:pPr marL="0" indent="0" algn="l">
              <a:buNone/>
            </a:pPr>
            <a:r>
              <a:rPr lang="en-US" sz="4400" b="1" i="0" u="none" strike="noStrike" baseline="0" dirty="0">
                <a:latin typeface="MIonic"/>
              </a:rPr>
              <a:t>can be seen or heard.</a:t>
            </a:r>
            <a:endParaRPr lang="en-US" sz="4400" b="1" dirty="0"/>
          </a:p>
        </p:txBody>
      </p:sp>
    </p:spTree>
    <p:extLst>
      <p:ext uri="{BB962C8B-B14F-4D97-AF65-F5344CB8AC3E}">
        <p14:creationId xmlns:p14="http://schemas.microsoft.com/office/powerpoint/2010/main" val="37577746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88C1D4-F8B5-4111-964B-FBE27B1CC820}"/>
              </a:ext>
            </a:extLst>
          </p:cNvPr>
          <p:cNvSpPr txBox="1"/>
          <p:nvPr/>
        </p:nvSpPr>
        <p:spPr>
          <a:xfrm>
            <a:off x="1342986" y="1971834"/>
            <a:ext cx="9272762"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Ionic"/>
                <a:ea typeface="+mn-ea"/>
                <a:cs typeface="+mn-cs"/>
              </a:rPr>
              <a:t>For each shift that miners 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Ionic"/>
                <a:ea typeface="+mn-ea"/>
                <a:cs typeface="+mn-cs"/>
              </a:rPr>
              <a:t>underground, there shall be in attendance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Ionic"/>
                <a:ea typeface="+mn-ea"/>
                <a:cs typeface="+mn-cs"/>
              </a:rPr>
              <a:t>a </a:t>
            </a:r>
            <a:r>
              <a:rPr kumimoji="0" lang="en-US" sz="4000" b="1" i="0" u="none" strike="noStrike" kern="1200" cap="none" spc="0" normalizeH="0" baseline="0" noProof="0" dirty="0">
                <a:ln>
                  <a:noFill/>
                </a:ln>
                <a:solidFill>
                  <a:srgbClr val="FF0000"/>
                </a:solidFill>
                <a:effectLst/>
                <a:uLnTx/>
                <a:uFillTx/>
                <a:latin typeface="MIonic"/>
                <a:ea typeface="+mn-ea"/>
                <a:cs typeface="+mn-cs"/>
              </a:rPr>
              <a:t>responsible person </a:t>
            </a:r>
            <a:r>
              <a:rPr kumimoji="0" lang="en-US" sz="4000" b="1" i="0" u="none" strike="noStrike" kern="1200" cap="none" spc="0" normalizeH="0" baseline="0" noProof="0" dirty="0">
                <a:ln>
                  <a:noFill/>
                </a:ln>
                <a:solidFill>
                  <a:prstClr val="black"/>
                </a:solidFill>
                <a:effectLst/>
                <a:uLnTx/>
                <a:uFillTx/>
                <a:latin typeface="MIonic"/>
                <a:ea typeface="+mn-ea"/>
                <a:cs typeface="+mn-cs"/>
              </a:rPr>
              <a:t>designated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Ionic"/>
                <a:ea typeface="+mn-ea"/>
                <a:cs typeface="+mn-cs"/>
              </a:rPr>
              <a:t>the mine operator to take charge during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Ionic"/>
                <a:ea typeface="+mn-ea"/>
                <a:cs typeface="+mn-cs"/>
              </a:rPr>
              <a:t>mine emergencies involving a fire,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Ionic"/>
                <a:ea typeface="+mn-ea"/>
                <a:cs typeface="+mn-cs"/>
              </a:rPr>
              <a:t>explosion, or gas or water inundation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E4390B2-941E-410E-B3C7-F42BD6A266DE}"/>
              </a:ext>
            </a:extLst>
          </p:cNvPr>
          <p:cNvSpPr>
            <a:spLocks noGrp="1"/>
          </p:cNvSpPr>
          <p:nvPr>
            <p:ph type="title"/>
          </p:nvPr>
        </p:nvSpPr>
        <p:spPr/>
        <p:txBody>
          <a:bodyPr/>
          <a:lstStyle/>
          <a:p>
            <a:r>
              <a:rPr lang="en-US" sz="4400" b="1" dirty="0">
                <a:solidFill>
                  <a:srgbClr val="FF0000"/>
                </a:solidFill>
              </a:rPr>
              <a:t>Responsible Person </a:t>
            </a:r>
            <a:endParaRPr lang="en-US" dirty="0"/>
          </a:p>
        </p:txBody>
      </p:sp>
    </p:spTree>
    <p:extLst>
      <p:ext uri="{BB962C8B-B14F-4D97-AF65-F5344CB8AC3E}">
        <p14:creationId xmlns:p14="http://schemas.microsoft.com/office/powerpoint/2010/main" val="1230988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7DD10-60E5-49CB-B71A-08934763F75A}"/>
              </a:ext>
            </a:extLst>
          </p:cNvPr>
          <p:cNvSpPr>
            <a:spLocks noGrp="1"/>
          </p:cNvSpPr>
          <p:nvPr>
            <p:ph type="title"/>
          </p:nvPr>
        </p:nvSpPr>
        <p:spPr>
          <a:xfrm>
            <a:off x="838200" y="365126"/>
            <a:ext cx="10515600" cy="81442"/>
          </a:xfrm>
        </p:spPr>
        <p:txBody>
          <a:bodyPr>
            <a:normAutofit fontScale="90000"/>
          </a:bodyPr>
          <a:lstStyle/>
          <a:p>
            <a:endParaRPr lang="en-US" dirty="0"/>
          </a:p>
        </p:txBody>
      </p:sp>
      <p:sp>
        <p:nvSpPr>
          <p:cNvPr id="5" name="Content Placeholder 4">
            <a:extLst>
              <a:ext uri="{FF2B5EF4-FFF2-40B4-BE49-F238E27FC236}">
                <a16:creationId xmlns:a16="http://schemas.microsoft.com/office/drawing/2014/main" id="{8C505399-9351-4A4F-8799-75AE76524662}"/>
              </a:ext>
            </a:extLst>
          </p:cNvPr>
          <p:cNvSpPr>
            <a:spLocks noGrp="1"/>
          </p:cNvSpPr>
          <p:nvPr>
            <p:ph idx="1"/>
          </p:nvPr>
        </p:nvSpPr>
        <p:spPr>
          <a:xfrm>
            <a:off x="205563" y="719837"/>
            <a:ext cx="11780874" cy="5096171"/>
          </a:xfrm>
        </p:spPr>
        <p:txBody>
          <a:bodyPr>
            <a:normAutofit/>
          </a:bodyPr>
          <a:lstStyle/>
          <a:p>
            <a:r>
              <a:rPr lang="en-US" u="sng" dirty="0"/>
              <a:t>In a </a:t>
            </a:r>
            <a:r>
              <a:rPr lang="en-US" sz="2800" u="sng" dirty="0"/>
              <a:t>belt fire situation</a:t>
            </a:r>
            <a:r>
              <a:rPr lang="en-US" sz="2800" dirty="0"/>
              <a:t>:</a:t>
            </a:r>
            <a:endParaRPr lang="en-US" dirty="0"/>
          </a:p>
          <a:p>
            <a:r>
              <a:rPr lang="en-US" sz="2800" dirty="0"/>
              <a:t>If the CO system is working properly and gives early warning of the fire, evacuations can begin quickly.</a:t>
            </a:r>
          </a:p>
          <a:p>
            <a:r>
              <a:rPr lang="en-US" dirty="0"/>
              <a:t>If the transportation system is well maintained, response time is reduced.</a:t>
            </a:r>
          </a:p>
          <a:p>
            <a:r>
              <a:rPr lang="en-US" sz="2800" dirty="0"/>
              <a:t>If water and fire fighting equipment is properly located and in usable condition the fire can be extinguished promptly.</a:t>
            </a:r>
            <a:endParaRPr lang="en-US" dirty="0"/>
          </a:p>
          <a:p>
            <a:r>
              <a:rPr lang="en-US" sz="2800" dirty="0"/>
              <a:t>If miners are trained and familiar with the fire fighting equipment the fire is more easily extinguished.</a:t>
            </a:r>
          </a:p>
          <a:p>
            <a:r>
              <a:rPr lang="en-US" dirty="0"/>
              <a:t>The situation grows more intense when there are problems with any one of these items.  </a:t>
            </a:r>
            <a:r>
              <a:rPr lang="en-US" sz="2800" dirty="0"/>
              <a:t>  </a:t>
            </a:r>
          </a:p>
          <a:p>
            <a:pPr marL="0" indent="0" algn="l">
              <a:buNone/>
            </a:pPr>
            <a:r>
              <a:rPr lang="en-US" sz="2800" dirty="0"/>
              <a:t> </a:t>
            </a:r>
          </a:p>
        </p:txBody>
      </p:sp>
    </p:spTree>
    <p:extLst>
      <p:ext uri="{BB962C8B-B14F-4D97-AF65-F5344CB8AC3E}">
        <p14:creationId xmlns:p14="http://schemas.microsoft.com/office/powerpoint/2010/main" val="189509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DA760-B279-481C-BD7A-AC763011A2F1}"/>
              </a:ext>
            </a:extLst>
          </p:cNvPr>
          <p:cNvSpPr>
            <a:spLocks noGrp="1"/>
          </p:cNvSpPr>
          <p:nvPr>
            <p:ph type="title"/>
          </p:nvPr>
        </p:nvSpPr>
        <p:spPr>
          <a:xfrm>
            <a:off x="838200" y="238991"/>
            <a:ext cx="6537057" cy="974035"/>
          </a:xfrm>
        </p:spPr>
        <p:txBody>
          <a:bodyPr>
            <a:normAutofit/>
          </a:bodyPr>
          <a:lstStyle/>
          <a:p>
            <a:r>
              <a:rPr lang="en-US" sz="5400" b="1" dirty="0">
                <a:solidFill>
                  <a:srgbClr val="FF0000"/>
                </a:solidFill>
              </a:rPr>
              <a:t>Responsible Person</a:t>
            </a:r>
          </a:p>
        </p:txBody>
      </p:sp>
      <p:sp>
        <p:nvSpPr>
          <p:cNvPr id="4" name="Content Placeholder 3">
            <a:extLst>
              <a:ext uri="{FF2B5EF4-FFF2-40B4-BE49-F238E27FC236}">
                <a16:creationId xmlns:a16="http://schemas.microsoft.com/office/drawing/2014/main" id="{A39DCDD8-CC03-4807-BF50-50465C5D3B65}"/>
              </a:ext>
            </a:extLst>
          </p:cNvPr>
          <p:cNvSpPr>
            <a:spLocks noGrp="1"/>
          </p:cNvSpPr>
          <p:nvPr>
            <p:ph idx="1"/>
          </p:nvPr>
        </p:nvSpPr>
        <p:spPr>
          <a:xfrm>
            <a:off x="681446" y="1288829"/>
            <a:ext cx="10515600" cy="3951568"/>
          </a:xfrm>
        </p:spPr>
        <p:txBody>
          <a:bodyPr>
            <a:noAutofit/>
          </a:bodyPr>
          <a:lstStyle/>
          <a:p>
            <a:pPr marL="0" indent="0">
              <a:buNone/>
            </a:pPr>
            <a:r>
              <a:rPr lang="en-US" sz="3600" b="1" i="0" u="none" strike="noStrike" baseline="0" dirty="0">
                <a:latin typeface="MIonic"/>
              </a:rPr>
              <a:t>    The </a:t>
            </a:r>
            <a:r>
              <a:rPr lang="en-US" sz="3600" b="1" i="0" u="none" strike="noStrike" baseline="0" dirty="0">
                <a:solidFill>
                  <a:srgbClr val="FF0000"/>
                </a:solidFill>
                <a:latin typeface="MIonic"/>
              </a:rPr>
              <a:t>responsible person </a:t>
            </a:r>
            <a:r>
              <a:rPr lang="en-US" sz="3600" b="1" i="0" u="none" strike="noStrike" baseline="0" dirty="0">
                <a:latin typeface="MIonic"/>
              </a:rPr>
              <a:t>shall have current knowledge of the assigned location and expected movements of miners underground, the operation of the mine ventilation system, the locations of the mine escapeways and refuge   alternatives, the mine communications system, any mine monitoring system if used, locations of firefighting equipment, the mine’s Emergency Response Plan, the Mine Rescue Notification Plan, and the  Mine Emergency Evacuation and Firefighting Program of Instruction evacuation</a:t>
            </a:r>
            <a:endParaRPr lang="en-US" sz="3600" b="1" dirty="0"/>
          </a:p>
        </p:txBody>
      </p:sp>
    </p:spTree>
    <p:extLst>
      <p:ext uri="{BB962C8B-B14F-4D97-AF65-F5344CB8AC3E}">
        <p14:creationId xmlns:p14="http://schemas.microsoft.com/office/powerpoint/2010/main" val="36837797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CCEC-761A-4CDB-8B61-C3BD22EF86BB}"/>
              </a:ext>
            </a:extLst>
          </p:cNvPr>
          <p:cNvSpPr>
            <a:spLocks noGrp="1"/>
          </p:cNvSpPr>
          <p:nvPr>
            <p:ph type="title"/>
          </p:nvPr>
        </p:nvSpPr>
        <p:spPr/>
        <p:txBody>
          <a:bodyPr>
            <a:normAutofit/>
          </a:bodyPr>
          <a:lstStyle/>
          <a:p>
            <a:r>
              <a:rPr lang="en-US" sz="4800" b="1" dirty="0"/>
              <a:t> </a:t>
            </a:r>
          </a:p>
        </p:txBody>
      </p:sp>
      <p:sp>
        <p:nvSpPr>
          <p:cNvPr id="8" name="Text Placeholder 7">
            <a:extLst>
              <a:ext uri="{FF2B5EF4-FFF2-40B4-BE49-F238E27FC236}">
                <a16:creationId xmlns:a16="http://schemas.microsoft.com/office/drawing/2014/main" id="{8F1F5E05-BD6F-47FE-8108-CE7F268D2E08}"/>
              </a:ext>
            </a:extLst>
          </p:cNvPr>
          <p:cNvSpPr>
            <a:spLocks noGrp="1"/>
          </p:cNvSpPr>
          <p:nvPr>
            <p:ph idx="1"/>
          </p:nvPr>
        </p:nvSpPr>
        <p:spPr/>
        <p:txBody>
          <a:bodyPr>
            <a:normAutofit/>
          </a:bodyPr>
          <a:lstStyle/>
          <a:p>
            <a:pPr marL="0" indent="0" algn="l">
              <a:buNone/>
            </a:pPr>
            <a:r>
              <a:rPr lang="en-US" sz="4400" b="1" i="0" u="none" strike="noStrike" baseline="0" dirty="0">
                <a:latin typeface="MIonic"/>
              </a:rPr>
              <a:t>The </a:t>
            </a:r>
            <a:r>
              <a:rPr lang="en-US" sz="4400" b="1" i="0" u="none" strike="noStrike" baseline="0" dirty="0">
                <a:solidFill>
                  <a:srgbClr val="FF0000"/>
                </a:solidFill>
                <a:latin typeface="MIonic"/>
              </a:rPr>
              <a:t>responsible person </a:t>
            </a:r>
            <a:r>
              <a:rPr lang="en-US" sz="4400" b="1" i="0" u="none" strike="noStrike" baseline="0" dirty="0">
                <a:latin typeface="MIonic"/>
              </a:rPr>
              <a:t>shall be trained annually in a course of instruction in mine emergency response, as prescribed by MSHA’s Office of Educational Policy and Development. The course will include topics such as the following:</a:t>
            </a:r>
            <a:endParaRPr lang="en-US" sz="4400" b="1" dirty="0"/>
          </a:p>
        </p:txBody>
      </p:sp>
      <p:sp>
        <p:nvSpPr>
          <p:cNvPr id="9" name="TextBox 8">
            <a:extLst>
              <a:ext uri="{FF2B5EF4-FFF2-40B4-BE49-F238E27FC236}">
                <a16:creationId xmlns:a16="http://schemas.microsoft.com/office/drawing/2014/main" id="{A7BECC1E-C2EF-481A-B113-AABD1FFE8FB5}"/>
              </a:ext>
            </a:extLst>
          </p:cNvPr>
          <p:cNvSpPr txBox="1"/>
          <p:nvPr/>
        </p:nvSpPr>
        <p:spPr>
          <a:xfrm>
            <a:off x="924887" y="662162"/>
            <a:ext cx="609460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Responsible Person </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45092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556D99-AEF0-449E-B435-81B21FBC3B84}"/>
              </a:ext>
            </a:extLst>
          </p:cNvPr>
          <p:cNvSpPr txBox="1"/>
          <p:nvPr/>
        </p:nvSpPr>
        <p:spPr>
          <a:xfrm>
            <a:off x="838200" y="1225689"/>
            <a:ext cx="609824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Ionic"/>
                <a:ea typeface="+mn-ea"/>
                <a:cs typeface="+mn-cs"/>
              </a:rPr>
              <a:t>(i) Organizing a command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Ionic"/>
                <a:ea typeface="+mn-ea"/>
                <a:cs typeface="+mn-cs"/>
              </a:rPr>
              <a:t>(ii) Coordinating firefighting personnel;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Ionic"/>
                <a:ea typeface="+mn-ea"/>
                <a:cs typeface="+mn-cs"/>
              </a:rPr>
              <a:t>(iii) Deploying firefighting equipment;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Ionic"/>
                <a:ea typeface="+mn-ea"/>
                <a:cs typeface="+mn-cs"/>
              </a:rPr>
              <a:t>(iv) Coordinating mine rescue personnel;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Ionic"/>
                <a:ea typeface="+mn-ea"/>
                <a:cs typeface="+mn-cs"/>
              </a:rPr>
              <a:t>(v) Establishing fresh air base;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Ionic"/>
                <a:ea typeface="+mn-ea"/>
                <a:cs typeface="+mn-cs"/>
              </a:rPr>
              <a:t>(vi) Deploying mine rescue teams;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Ionic"/>
                <a:ea typeface="+mn-ea"/>
                <a:cs typeface="+mn-cs"/>
              </a:rPr>
              <a:t>(vii) Providing for mine gas sampling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Ionic"/>
                <a:ea typeface="+mn-ea"/>
                <a:cs typeface="+mn-cs"/>
              </a:rPr>
              <a:t>and analysis;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Ionic"/>
                <a:ea typeface="+mn-ea"/>
                <a:cs typeface="+mn-cs"/>
              </a:rPr>
              <a:t>(viii) Establishing security;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Ionic"/>
                <a:ea typeface="+mn-ea"/>
                <a:cs typeface="+mn-cs"/>
              </a:rPr>
              <a:t>(ix) Initiating an emergency, 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Ionic"/>
                <a:ea typeface="+mn-ea"/>
                <a:cs typeface="+mn-cs"/>
              </a:rPr>
              <a:t>evacuation;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Ionic"/>
                <a:ea typeface="+mn-ea"/>
                <a:cs typeface="+mn-cs"/>
              </a:rPr>
              <a:t>(x) Contacting emergency personnel;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Ionic"/>
                <a:ea typeface="+mn-ea"/>
                <a:cs typeface="+mn-cs"/>
              </a:rPr>
              <a:t>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Ionic"/>
                <a:ea typeface="+mn-ea"/>
                <a:cs typeface="+mn-cs"/>
              </a:rPr>
              <a:t>(xi) Communicating appropriate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Ionic"/>
                <a:ea typeface="+mn-ea"/>
                <a:cs typeface="+mn-cs"/>
              </a:rPr>
              <a:t>related to the emergency.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3CE8D92-4B73-41FD-B2CB-58ABC9C3DDF4}"/>
              </a:ext>
            </a:extLst>
          </p:cNvPr>
          <p:cNvSpPr>
            <a:spLocks noGrp="1"/>
          </p:cNvSpPr>
          <p:nvPr>
            <p:ph type="title"/>
          </p:nvPr>
        </p:nvSpPr>
        <p:spPr>
          <a:xfrm>
            <a:off x="838200" y="0"/>
            <a:ext cx="10515600" cy="1325563"/>
          </a:xfrm>
        </p:spPr>
        <p:txBody>
          <a:bodyPr/>
          <a:lstStyle/>
          <a:p>
            <a:r>
              <a:rPr lang="en-US" sz="4400" b="1" dirty="0">
                <a:solidFill>
                  <a:srgbClr val="FF0000"/>
                </a:solidFill>
              </a:rPr>
              <a:t>Responsible Person </a:t>
            </a:r>
            <a:endParaRPr lang="en-US" dirty="0"/>
          </a:p>
        </p:txBody>
      </p:sp>
    </p:spTree>
    <p:extLst>
      <p:ext uri="{BB962C8B-B14F-4D97-AF65-F5344CB8AC3E}">
        <p14:creationId xmlns:p14="http://schemas.microsoft.com/office/powerpoint/2010/main" val="19005521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93363-FAEC-4F8E-887C-6B5C96FC3C8A}"/>
              </a:ext>
            </a:extLst>
          </p:cNvPr>
          <p:cNvSpPr>
            <a:spLocks noGrp="1"/>
          </p:cNvSpPr>
          <p:nvPr>
            <p:ph type="title"/>
          </p:nvPr>
        </p:nvSpPr>
        <p:spPr/>
        <p:txBody>
          <a:bodyPr/>
          <a:lstStyle/>
          <a:p>
            <a:r>
              <a:rPr lang="en-US" b="1" dirty="0">
                <a:solidFill>
                  <a:srgbClr val="FF0000"/>
                </a:solidFill>
              </a:rPr>
              <a:t>Responsible Person</a:t>
            </a:r>
          </a:p>
        </p:txBody>
      </p:sp>
      <p:sp>
        <p:nvSpPr>
          <p:cNvPr id="3" name="Content Placeholder 2">
            <a:extLst>
              <a:ext uri="{FF2B5EF4-FFF2-40B4-BE49-F238E27FC236}">
                <a16:creationId xmlns:a16="http://schemas.microsoft.com/office/drawing/2014/main" id="{24E1A739-653F-4B38-9024-A3613364BC5A}"/>
              </a:ext>
            </a:extLst>
          </p:cNvPr>
          <p:cNvSpPr>
            <a:spLocks noGrp="1"/>
          </p:cNvSpPr>
          <p:nvPr>
            <p:ph idx="1"/>
          </p:nvPr>
        </p:nvSpPr>
        <p:spPr>
          <a:xfrm>
            <a:off x="838200" y="1690688"/>
            <a:ext cx="10515600" cy="4351338"/>
          </a:xfrm>
        </p:spPr>
        <p:txBody>
          <a:bodyPr>
            <a:noAutofit/>
          </a:bodyPr>
          <a:lstStyle/>
          <a:p>
            <a:pPr marL="0" indent="0">
              <a:buNone/>
            </a:pPr>
            <a:r>
              <a:rPr lang="en-US" sz="2400" b="1" dirty="0"/>
              <a:t>Mine Specific information a Responsible Person shall have knowledge about.</a:t>
            </a:r>
          </a:p>
          <a:p>
            <a:r>
              <a:rPr lang="en-US" sz="2400" b="1" dirty="0"/>
              <a:t>Emergency response Plan (EPR)</a:t>
            </a:r>
          </a:p>
          <a:p>
            <a:r>
              <a:rPr lang="en-US" sz="2400" b="1" dirty="0"/>
              <a:t>Emergency Notification Plan</a:t>
            </a:r>
          </a:p>
          <a:p>
            <a:r>
              <a:rPr lang="en-US" sz="2400" b="1" dirty="0"/>
              <a:t>Emergency Evacuation and Fire Fighting Plan</a:t>
            </a:r>
          </a:p>
          <a:p>
            <a:r>
              <a:rPr lang="en-US" sz="2400" b="1" dirty="0"/>
              <a:t>Mine Maps- with ventilation system and escapeway systems</a:t>
            </a:r>
          </a:p>
          <a:p>
            <a:r>
              <a:rPr lang="en-US" sz="2400" b="1" dirty="0"/>
              <a:t>Information or training materials for mine specific Atmospheric Monitoring System (AMS), if applicable</a:t>
            </a:r>
          </a:p>
          <a:p>
            <a:r>
              <a:rPr lang="en-US" sz="2400" b="1" dirty="0"/>
              <a:t>SCSR Storage Plan</a:t>
            </a:r>
          </a:p>
          <a:p>
            <a:r>
              <a:rPr lang="en-US" sz="2400" b="1" dirty="0"/>
              <a:t>Ventilation Plan</a:t>
            </a:r>
          </a:p>
          <a:p>
            <a:r>
              <a:rPr lang="en-US" sz="2400" b="1" dirty="0"/>
              <a:t>Any other site-specific plans, materials, and/or policies related to mine emergency preparedness and readiness training.</a:t>
            </a:r>
          </a:p>
          <a:p>
            <a:endParaRPr lang="en-US" sz="2400" b="1" dirty="0"/>
          </a:p>
        </p:txBody>
      </p:sp>
    </p:spTree>
    <p:extLst>
      <p:ext uri="{BB962C8B-B14F-4D97-AF65-F5344CB8AC3E}">
        <p14:creationId xmlns:p14="http://schemas.microsoft.com/office/powerpoint/2010/main" val="36836563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05C769-6D33-4AB9-98C3-FD51E2E0C917}"/>
              </a:ext>
            </a:extLst>
          </p:cNvPr>
          <p:cNvSpPr txBox="1"/>
          <p:nvPr/>
        </p:nvSpPr>
        <p:spPr>
          <a:xfrm>
            <a:off x="1080951" y="2296298"/>
            <a:ext cx="10030097"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Ionic"/>
                <a:ea typeface="+mn-ea"/>
                <a:cs typeface="+mn-cs"/>
              </a:rPr>
              <a:t>The operator shall certify by signature and date after each </a:t>
            </a:r>
            <a:r>
              <a:rPr kumimoji="0" lang="en-US" sz="4000" b="1" i="0" u="none" strike="noStrike" kern="1200" cap="none" spc="0" normalizeH="0" baseline="0" noProof="0" dirty="0">
                <a:ln>
                  <a:noFill/>
                </a:ln>
                <a:solidFill>
                  <a:srgbClr val="FF0000"/>
                </a:solidFill>
                <a:effectLst/>
                <a:uLnTx/>
                <a:uFillTx/>
                <a:latin typeface="MIonic"/>
                <a:ea typeface="+mn-ea"/>
                <a:cs typeface="+mn-cs"/>
              </a:rPr>
              <a:t>responsible person </a:t>
            </a:r>
            <a:r>
              <a:rPr kumimoji="0" lang="en-US" sz="4000" b="1" i="0" u="none" strike="noStrike" kern="1200" cap="none" spc="0" normalizeH="0" baseline="0" noProof="0" dirty="0">
                <a:ln>
                  <a:noFill/>
                </a:ln>
                <a:solidFill>
                  <a:prstClr val="black"/>
                </a:solidFill>
                <a:effectLst/>
                <a:uLnTx/>
                <a:uFillTx/>
                <a:latin typeface="MIonic"/>
                <a:ea typeface="+mn-ea"/>
                <a:cs typeface="+mn-cs"/>
              </a:rPr>
              <a:t>has completed the training and keep the certification at the mine for 1 year.</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F3D4604-326E-444A-A58B-1131FCC85C49}"/>
              </a:ext>
            </a:extLst>
          </p:cNvPr>
          <p:cNvSpPr>
            <a:spLocks noGrp="1"/>
          </p:cNvSpPr>
          <p:nvPr>
            <p:ph type="title"/>
          </p:nvPr>
        </p:nvSpPr>
        <p:spPr/>
        <p:txBody>
          <a:bodyPr/>
          <a:lstStyle/>
          <a:p>
            <a:r>
              <a:rPr lang="en-US" sz="4400" b="1" dirty="0">
                <a:solidFill>
                  <a:srgbClr val="FF0000"/>
                </a:solidFill>
              </a:rPr>
              <a:t>Responsible Person </a:t>
            </a:r>
            <a:endParaRPr lang="en-US" dirty="0"/>
          </a:p>
        </p:txBody>
      </p:sp>
    </p:spTree>
    <p:extLst>
      <p:ext uri="{BB962C8B-B14F-4D97-AF65-F5344CB8AC3E}">
        <p14:creationId xmlns:p14="http://schemas.microsoft.com/office/powerpoint/2010/main" val="38585782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04566D-0A86-4357-8B1E-A9875CED5391}"/>
              </a:ext>
            </a:extLst>
          </p:cNvPr>
          <p:cNvSpPr txBox="1"/>
          <p:nvPr/>
        </p:nvSpPr>
        <p:spPr>
          <a:xfrm>
            <a:off x="838200" y="1855785"/>
            <a:ext cx="9890760"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Ionic"/>
                <a:ea typeface="+mn-ea"/>
                <a:cs typeface="+mn-cs"/>
              </a:rPr>
              <a:t>The </a:t>
            </a:r>
            <a:r>
              <a:rPr kumimoji="0" lang="en-US" sz="3600" b="1" i="0" u="none" strike="noStrike" kern="1200" cap="none" spc="0" normalizeH="0" baseline="0" noProof="0" dirty="0">
                <a:ln>
                  <a:noFill/>
                </a:ln>
                <a:solidFill>
                  <a:srgbClr val="FF0000"/>
                </a:solidFill>
                <a:effectLst/>
                <a:uLnTx/>
                <a:uFillTx/>
                <a:latin typeface="MIonic"/>
                <a:ea typeface="+mn-ea"/>
                <a:cs typeface="+mn-cs"/>
              </a:rPr>
              <a:t>responsible person </a:t>
            </a:r>
            <a:r>
              <a:rPr kumimoji="0" lang="en-US" sz="3600" b="1" i="0" u="none" strike="noStrike" kern="1200" cap="none" spc="0" normalizeH="0" baseline="0" noProof="0" dirty="0">
                <a:ln>
                  <a:noFill/>
                </a:ln>
                <a:solidFill>
                  <a:prstClr val="black"/>
                </a:solidFill>
                <a:effectLst/>
                <a:uLnTx/>
                <a:uFillTx/>
                <a:latin typeface="MIonic"/>
                <a:ea typeface="+mn-ea"/>
                <a:cs typeface="+mn-cs"/>
              </a:rPr>
              <a:t>shall initiate and conduct an immediate </a:t>
            </a:r>
            <a:r>
              <a:rPr kumimoji="0" lang="en-US" sz="3600" b="1" i="0" u="none" strike="noStrike" kern="1200" cap="none" spc="0" normalizeH="0" baseline="0" noProof="0" dirty="0" err="1">
                <a:ln>
                  <a:noFill/>
                </a:ln>
                <a:solidFill>
                  <a:prstClr val="black"/>
                </a:solidFill>
                <a:effectLst/>
                <a:uLnTx/>
                <a:uFillTx/>
                <a:latin typeface="MIonic"/>
                <a:ea typeface="+mn-ea"/>
                <a:cs typeface="+mn-cs"/>
              </a:rPr>
              <a:t>mineevacuation</a:t>
            </a:r>
            <a:r>
              <a:rPr kumimoji="0" lang="en-US" sz="3600" b="1" i="0" u="none" strike="noStrike" kern="1200" cap="none" spc="0" normalizeH="0" baseline="0" noProof="0" dirty="0">
                <a:ln>
                  <a:noFill/>
                </a:ln>
                <a:solidFill>
                  <a:prstClr val="black"/>
                </a:solidFill>
                <a:effectLst/>
                <a:uLnTx/>
                <a:uFillTx/>
                <a:latin typeface="MIonic"/>
                <a:ea typeface="+mn-ea"/>
                <a:cs typeface="+mn-cs"/>
              </a:rPr>
              <a:t> when there is a mine emergency which presents an imminent danger to miners due to fire or explosion or gas or water inundation. Only properly trained and equipped persons essential to respond to the mine emergency may remain underground</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48D9F24-19AB-4311-90D1-FC02C976A07A}"/>
              </a:ext>
            </a:extLst>
          </p:cNvPr>
          <p:cNvSpPr>
            <a:spLocks noGrp="1"/>
          </p:cNvSpPr>
          <p:nvPr>
            <p:ph type="title"/>
          </p:nvPr>
        </p:nvSpPr>
        <p:spPr/>
        <p:txBody>
          <a:bodyPr/>
          <a:lstStyle/>
          <a:p>
            <a:r>
              <a:rPr lang="en-US" sz="4400" b="1" dirty="0">
                <a:solidFill>
                  <a:srgbClr val="FF0000"/>
                </a:solidFill>
              </a:rPr>
              <a:t>Responsible Person </a:t>
            </a:r>
            <a:endParaRPr lang="en-US" dirty="0"/>
          </a:p>
        </p:txBody>
      </p:sp>
    </p:spTree>
    <p:extLst>
      <p:ext uri="{BB962C8B-B14F-4D97-AF65-F5344CB8AC3E}">
        <p14:creationId xmlns:p14="http://schemas.microsoft.com/office/powerpoint/2010/main" val="18746092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23B29D-3A8D-44D7-BF8F-3E14514B72D0}"/>
              </a:ext>
            </a:extLst>
          </p:cNvPr>
          <p:cNvSpPr txBox="1"/>
          <p:nvPr/>
        </p:nvSpPr>
        <p:spPr>
          <a:xfrm>
            <a:off x="838200" y="2151563"/>
            <a:ext cx="10260435"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Ionic"/>
                <a:ea typeface="+mn-ea"/>
                <a:cs typeface="+mn-cs"/>
              </a:rPr>
              <a:t>The mine operator shall instruct all miners of the identity of the </a:t>
            </a:r>
            <a:r>
              <a:rPr kumimoji="0" lang="en-US" sz="4000" b="1" i="0" u="none" strike="noStrike" kern="1200" cap="none" spc="0" normalizeH="0" baseline="0" noProof="0" dirty="0">
                <a:ln>
                  <a:noFill/>
                </a:ln>
                <a:solidFill>
                  <a:srgbClr val="FF0000"/>
                </a:solidFill>
                <a:effectLst/>
                <a:uLnTx/>
                <a:uFillTx/>
                <a:latin typeface="MIonic"/>
                <a:ea typeface="+mn-ea"/>
                <a:cs typeface="+mn-cs"/>
              </a:rPr>
              <a:t>responsible person </a:t>
            </a:r>
            <a:r>
              <a:rPr kumimoji="0" lang="en-US" sz="4000" b="1" i="0" u="none" strike="noStrike" kern="1200" cap="none" spc="0" normalizeH="0" baseline="0" noProof="0" dirty="0">
                <a:ln>
                  <a:noFill/>
                </a:ln>
                <a:solidFill>
                  <a:prstClr val="black"/>
                </a:solidFill>
                <a:effectLst/>
                <a:uLnTx/>
                <a:uFillTx/>
                <a:latin typeface="MIonic"/>
                <a:ea typeface="+mn-ea"/>
                <a:cs typeface="+mn-cs"/>
              </a:rPr>
              <a:t>designated by the operator for their work shift. The mine operator shall instruct miners of any change in the identity of the </a:t>
            </a:r>
            <a:r>
              <a:rPr kumimoji="0" lang="en-US" sz="4000" b="1" i="0" u="none" strike="noStrike" kern="1200" cap="none" spc="0" normalizeH="0" baseline="0" noProof="0" dirty="0">
                <a:ln>
                  <a:noFill/>
                </a:ln>
                <a:solidFill>
                  <a:srgbClr val="FF0000"/>
                </a:solidFill>
                <a:effectLst/>
                <a:uLnTx/>
                <a:uFillTx/>
                <a:latin typeface="MIonic"/>
                <a:ea typeface="+mn-ea"/>
                <a:cs typeface="+mn-cs"/>
              </a:rPr>
              <a:t>responsible person </a:t>
            </a:r>
            <a:r>
              <a:rPr kumimoji="0" lang="en-US" sz="4000" b="1" i="0" u="none" strike="noStrike" kern="1200" cap="none" spc="0" normalizeH="0" baseline="0" noProof="0" dirty="0">
                <a:ln>
                  <a:noFill/>
                </a:ln>
                <a:solidFill>
                  <a:prstClr val="black"/>
                </a:solidFill>
                <a:effectLst/>
                <a:uLnTx/>
                <a:uFillTx/>
                <a:latin typeface="MIonic"/>
                <a:ea typeface="+mn-ea"/>
                <a:cs typeface="+mn-cs"/>
              </a:rPr>
              <a:t>before the start of their work shift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A194200-A84C-40A6-9B31-2C75A6B126D4}"/>
              </a:ext>
            </a:extLst>
          </p:cNvPr>
          <p:cNvSpPr>
            <a:spLocks noGrp="1"/>
          </p:cNvSpPr>
          <p:nvPr>
            <p:ph type="title"/>
          </p:nvPr>
        </p:nvSpPr>
        <p:spPr/>
        <p:txBody>
          <a:bodyPr/>
          <a:lstStyle/>
          <a:p>
            <a:r>
              <a:rPr lang="en-US" sz="4400" b="1" dirty="0">
                <a:solidFill>
                  <a:srgbClr val="FF0000"/>
                </a:solidFill>
              </a:rPr>
              <a:t>Responsible Person </a:t>
            </a:r>
            <a:endParaRPr lang="en-US" dirty="0"/>
          </a:p>
        </p:txBody>
      </p:sp>
    </p:spTree>
    <p:extLst>
      <p:ext uri="{BB962C8B-B14F-4D97-AF65-F5344CB8AC3E}">
        <p14:creationId xmlns:p14="http://schemas.microsoft.com/office/powerpoint/2010/main" val="10196023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78656-C5AE-4488-B1CD-9646CD434313}"/>
              </a:ext>
            </a:extLst>
          </p:cNvPr>
          <p:cNvSpPr>
            <a:spLocks noGrp="1"/>
          </p:cNvSpPr>
          <p:nvPr>
            <p:ph type="title"/>
          </p:nvPr>
        </p:nvSpPr>
        <p:spPr/>
        <p:txBody>
          <a:bodyPr/>
          <a:lstStyle/>
          <a:p>
            <a:r>
              <a:rPr lang="en-US" b="1" dirty="0">
                <a:solidFill>
                  <a:srgbClr val="FF0000"/>
                </a:solidFill>
              </a:rPr>
              <a:t>Responsible Person</a:t>
            </a:r>
          </a:p>
        </p:txBody>
      </p:sp>
      <p:sp>
        <p:nvSpPr>
          <p:cNvPr id="3" name="Content Placeholder 2">
            <a:extLst>
              <a:ext uri="{FF2B5EF4-FFF2-40B4-BE49-F238E27FC236}">
                <a16:creationId xmlns:a16="http://schemas.microsoft.com/office/drawing/2014/main" id="{EF0DA1FF-3F89-45B1-827E-E754B7DF015D}"/>
              </a:ext>
            </a:extLst>
          </p:cNvPr>
          <p:cNvSpPr>
            <a:spLocks noGrp="1"/>
          </p:cNvSpPr>
          <p:nvPr>
            <p:ph idx="1"/>
          </p:nvPr>
        </p:nvSpPr>
        <p:spPr/>
        <p:txBody>
          <a:bodyPr>
            <a:normAutofit/>
          </a:bodyPr>
          <a:lstStyle/>
          <a:p>
            <a:pPr marL="0" indent="0">
              <a:buNone/>
            </a:pPr>
            <a:r>
              <a:rPr lang="en-US" sz="3200" b="1" dirty="0"/>
              <a:t>                                        Best Practices</a:t>
            </a:r>
          </a:p>
          <a:p>
            <a:r>
              <a:rPr lang="en-US" sz="3200" b="1" dirty="0"/>
              <a:t>Make sure your responsible persons have the proper training</a:t>
            </a:r>
          </a:p>
          <a:p>
            <a:pPr marL="514350" indent="-514350">
              <a:buFont typeface="+mj-lt"/>
              <a:buAutoNum type="alphaUcPeriod"/>
            </a:pPr>
            <a:r>
              <a:rPr lang="en-US" sz="3200" b="1" dirty="0"/>
              <a:t>MSHA required training</a:t>
            </a:r>
          </a:p>
          <a:p>
            <a:pPr marL="514350" indent="-514350">
              <a:buFont typeface="+mj-lt"/>
              <a:buAutoNum type="alphaUcPeriod"/>
            </a:pPr>
            <a:r>
              <a:rPr lang="en-US" sz="3200" b="1" dirty="0"/>
              <a:t>Responsible persons should attend Mine Rescue MERD training exercises  for hands on training. These exercises are held annually by the Mine Rescue team providing coverage for your mine.</a:t>
            </a:r>
          </a:p>
        </p:txBody>
      </p:sp>
    </p:spTree>
    <p:extLst>
      <p:ext uri="{BB962C8B-B14F-4D97-AF65-F5344CB8AC3E}">
        <p14:creationId xmlns:p14="http://schemas.microsoft.com/office/powerpoint/2010/main" val="34382608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9FFB3-202B-4E93-9948-5566521C590F}"/>
              </a:ext>
            </a:extLst>
          </p:cNvPr>
          <p:cNvSpPr>
            <a:spLocks noGrp="1"/>
          </p:cNvSpPr>
          <p:nvPr>
            <p:ph type="title"/>
          </p:nvPr>
        </p:nvSpPr>
        <p:spPr/>
        <p:txBody>
          <a:bodyPr/>
          <a:lstStyle/>
          <a:p>
            <a:r>
              <a:rPr lang="en-US" b="1" dirty="0">
                <a:solidFill>
                  <a:srgbClr val="FF0000"/>
                </a:solidFill>
              </a:rPr>
              <a:t>Responsible Person</a:t>
            </a:r>
          </a:p>
        </p:txBody>
      </p:sp>
      <p:sp>
        <p:nvSpPr>
          <p:cNvPr id="3" name="Content Placeholder 2">
            <a:extLst>
              <a:ext uri="{FF2B5EF4-FFF2-40B4-BE49-F238E27FC236}">
                <a16:creationId xmlns:a16="http://schemas.microsoft.com/office/drawing/2014/main" id="{8645705D-2A7C-4788-B1EF-27C15F55836C}"/>
              </a:ext>
            </a:extLst>
          </p:cNvPr>
          <p:cNvSpPr>
            <a:spLocks noGrp="1"/>
          </p:cNvSpPr>
          <p:nvPr>
            <p:ph idx="1"/>
          </p:nvPr>
        </p:nvSpPr>
        <p:spPr/>
        <p:txBody>
          <a:bodyPr>
            <a:normAutofit/>
          </a:bodyPr>
          <a:lstStyle/>
          <a:p>
            <a:r>
              <a:rPr lang="en-US" sz="3600" b="1" dirty="0"/>
              <a:t>The next two slides are the only places in the WV law that a </a:t>
            </a:r>
            <a:r>
              <a:rPr lang="en-US" sz="3600" b="1" dirty="0">
                <a:solidFill>
                  <a:srgbClr val="FF0000"/>
                </a:solidFill>
              </a:rPr>
              <a:t>responsible person</a:t>
            </a:r>
            <a:r>
              <a:rPr lang="en-US" sz="3600" b="1" dirty="0"/>
              <a:t> is talked about. The requirements of a </a:t>
            </a:r>
            <a:r>
              <a:rPr lang="en-US" sz="3600" b="1" dirty="0">
                <a:solidFill>
                  <a:srgbClr val="FF0000"/>
                </a:solidFill>
              </a:rPr>
              <a:t>Responsible Person </a:t>
            </a:r>
            <a:r>
              <a:rPr lang="en-US" sz="3600" b="1" dirty="0"/>
              <a:t>required by MSHA require annual retraining and a record that that training be kept for one year at the mine site. That training does not follow you to another mine because parts of the training is mine specific. </a:t>
            </a:r>
          </a:p>
        </p:txBody>
      </p:sp>
    </p:spTree>
    <p:extLst>
      <p:ext uri="{BB962C8B-B14F-4D97-AF65-F5344CB8AC3E}">
        <p14:creationId xmlns:p14="http://schemas.microsoft.com/office/powerpoint/2010/main" val="14264111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A00275-A2CC-426B-B869-F169B228425F}"/>
              </a:ext>
            </a:extLst>
          </p:cNvPr>
          <p:cNvSpPr>
            <a:spLocks noGrp="1"/>
          </p:cNvSpPr>
          <p:nvPr>
            <p:ph idx="1"/>
          </p:nvPr>
        </p:nvSpPr>
        <p:spPr>
          <a:xfrm>
            <a:off x="464127" y="1461943"/>
            <a:ext cx="10515600" cy="4351338"/>
          </a:xfrm>
        </p:spPr>
        <p:txBody>
          <a:bodyPr>
            <a:noAutofit/>
          </a:bodyPr>
          <a:lstStyle/>
          <a:p>
            <a:pPr marL="0" indent="0" algn="l">
              <a:buNone/>
            </a:pPr>
            <a:r>
              <a:rPr lang="en-US" sz="3600" b="1" i="0" u="none" strike="noStrike" baseline="0" dirty="0">
                <a:latin typeface="ArialMT"/>
              </a:rPr>
              <a:t>The dispatcher’s only duty shall be to direct traffic: </a:t>
            </a:r>
            <a:r>
              <a:rPr lang="en-US" sz="3600" b="1" i="1" u="none" strike="noStrike" baseline="0" dirty="0">
                <a:latin typeface="ArialMT,Italic"/>
              </a:rPr>
              <a:t>Provided, </a:t>
            </a:r>
            <a:r>
              <a:rPr lang="en-US" sz="3600" b="1" i="0" u="none" strike="noStrike" baseline="0" dirty="0">
                <a:latin typeface="ArialMT"/>
              </a:rPr>
              <a:t>That the dispatcher’s duties may also include those of the </a:t>
            </a:r>
            <a:r>
              <a:rPr lang="en-US" sz="3600" b="1" i="0" u="none" strike="noStrike" baseline="0" dirty="0">
                <a:solidFill>
                  <a:srgbClr val="FF0000"/>
                </a:solidFill>
                <a:latin typeface="ArialMT"/>
              </a:rPr>
              <a:t>responsible person</a:t>
            </a:r>
            <a:r>
              <a:rPr lang="en-US" sz="3600" b="1" i="0" u="none" strike="noStrike" baseline="0" dirty="0">
                <a:latin typeface="ArialMT"/>
              </a:rPr>
              <a:t> required by §22A-2-42 of this code: </a:t>
            </a:r>
            <a:r>
              <a:rPr lang="en-US" sz="3600" b="1" i="1" u="none" strike="noStrike" baseline="0" dirty="0">
                <a:latin typeface="ArialMT,Italic"/>
              </a:rPr>
              <a:t>Provided, however, </a:t>
            </a:r>
            <a:r>
              <a:rPr lang="en-US" sz="3600" b="1" i="0" u="none" strike="noStrike" baseline="0" dirty="0">
                <a:latin typeface="ArialMT"/>
              </a:rPr>
              <a:t>That the dispatcher may perform other duties which do not interfere with his or her dispatching responsibilities and do not require him or her to leave the dispatcher’s station except as approved by the Mine Safety and Technical Review Committee.</a:t>
            </a:r>
            <a:endParaRPr lang="en-US" sz="3600" b="1" dirty="0"/>
          </a:p>
        </p:txBody>
      </p:sp>
    </p:spTree>
    <p:extLst>
      <p:ext uri="{BB962C8B-B14F-4D97-AF65-F5344CB8AC3E}">
        <p14:creationId xmlns:p14="http://schemas.microsoft.com/office/powerpoint/2010/main" val="4289389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8BFE8-DA43-454B-BE45-664934EBAF27}"/>
              </a:ext>
            </a:extLst>
          </p:cNvPr>
          <p:cNvSpPr>
            <a:spLocks noGrp="1"/>
          </p:cNvSpPr>
          <p:nvPr>
            <p:ph type="title"/>
          </p:nvPr>
        </p:nvSpPr>
        <p:spPr/>
        <p:txBody>
          <a:bodyPr/>
          <a:lstStyle/>
          <a:p>
            <a:endParaRPr lang="en-US"/>
          </a:p>
        </p:txBody>
      </p:sp>
      <p:graphicFrame>
        <p:nvGraphicFramePr>
          <p:cNvPr id="4" name="Content Placeholder 3">
            <a:hlinkClick r:id="" action="ppaction://ole?verb=0"/>
            <a:extLst>
              <a:ext uri="{FF2B5EF4-FFF2-40B4-BE49-F238E27FC236}">
                <a16:creationId xmlns:a16="http://schemas.microsoft.com/office/drawing/2014/main" id="{F16EB0D6-8F4C-45B2-A3E2-2C318675032B}"/>
              </a:ext>
            </a:extLst>
          </p:cNvPr>
          <p:cNvGraphicFramePr>
            <a:graphicFrameLocks noGrp="1" noChangeAspect="1"/>
          </p:cNvGraphicFramePr>
          <p:nvPr>
            <p:ph idx="1"/>
          </p:nvPr>
        </p:nvGraphicFramePr>
        <p:xfrm>
          <a:off x="3175" y="1588"/>
          <a:ext cx="12182475" cy="6851650"/>
        </p:xfrm>
        <a:graphic>
          <a:graphicData uri="http://schemas.openxmlformats.org/presentationml/2006/ole">
            <mc:AlternateContent xmlns:mc="http://schemas.openxmlformats.org/markup-compatibility/2006">
              <mc:Choice xmlns:v="urn:schemas-microsoft-com:vml" Requires="v">
                <p:oleObj name="Presentation" r:id="rId2" imgW="3954741" imgH="2223533" progId="PowerPoint.Show.12">
                  <p:embed/>
                </p:oleObj>
              </mc:Choice>
              <mc:Fallback>
                <p:oleObj name="Presentation" r:id="rId2" imgW="3954741" imgH="2223533" progId="PowerPoint.Show.12">
                  <p:embed/>
                  <p:pic>
                    <p:nvPicPr>
                      <p:cNvPr id="4" name="Content Placeholder 3">
                        <a:hlinkClick r:id="" action="ppaction://ole?verb=0"/>
                        <a:extLst>
                          <a:ext uri="{FF2B5EF4-FFF2-40B4-BE49-F238E27FC236}">
                            <a16:creationId xmlns:a16="http://schemas.microsoft.com/office/drawing/2014/main" id="{F16EB0D6-8F4C-45B2-A3E2-2C318675032B}"/>
                          </a:ext>
                        </a:extLst>
                      </p:cNvPr>
                      <p:cNvPicPr/>
                      <p:nvPr/>
                    </p:nvPicPr>
                    <p:blipFill>
                      <a:blip r:embed="rId3"/>
                      <a:stretch>
                        <a:fillRect/>
                      </a:stretch>
                    </p:blipFill>
                    <p:spPr>
                      <a:xfrm>
                        <a:off x="3175" y="1588"/>
                        <a:ext cx="12182475" cy="6851650"/>
                      </a:xfrm>
                      <a:prstGeom prst="rect">
                        <a:avLst/>
                      </a:prstGeom>
                    </p:spPr>
                  </p:pic>
                </p:oleObj>
              </mc:Fallback>
            </mc:AlternateContent>
          </a:graphicData>
        </a:graphic>
      </p:graphicFrame>
    </p:spTree>
    <p:extLst>
      <p:ext uri="{BB962C8B-B14F-4D97-AF65-F5344CB8AC3E}">
        <p14:creationId xmlns:p14="http://schemas.microsoft.com/office/powerpoint/2010/main" val="2272704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180C02-1822-4793-9097-2E745D6C7B39}"/>
              </a:ext>
            </a:extLst>
          </p:cNvPr>
          <p:cNvSpPr>
            <a:spLocks noGrp="1"/>
          </p:cNvSpPr>
          <p:nvPr>
            <p:ph idx="1"/>
          </p:nvPr>
        </p:nvSpPr>
        <p:spPr>
          <a:xfrm>
            <a:off x="453736" y="1991879"/>
            <a:ext cx="10515600" cy="4351338"/>
          </a:xfrm>
        </p:spPr>
        <p:txBody>
          <a:bodyPr>
            <a:normAutofit lnSpcReduction="10000"/>
          </a:bodyPr>
          <a:lstStyle/>
          <a:p>
            <a:pPr algn="l"/>
            <a:r>
              <a:rPr lang="en-US" b="1" i="0" u="none" strike="noStrike" baseline="0" dirty="0">
                <a:latin typeface="ArialMT"/>
              </a:rPr>
              <a:t>A telephone or equivalent two-way communication facility shall be located on the surface within five hundred feet of all main portals and shall be installed either in a building or in a box-like structure designed to protect the facilities from damage by inclement weather. At least one of these communication facilities shall be at a location where a </a:t>
            </a:r>
            <a:r>
              <a:rPr lang="en-US" b="1" i="0" u="none" strike="noStrike" baseline="0" dirty="0">
                <a:solidFill>
                  <a:srgbClr val="FF0000"/>
                </a:solidFill>
                <a:latin typeface="ArialMT"/>
              </a:rPr>
              <a:t>responsible person </a:t>
            </a:r>
            <a:r>
              <a:rPr lang="en-US" b="1" i="0" u="none" strike="noStrike" baseline="0" dirty="0">
                <a:latin typeface="ArialMT"/>
              </a:rPr>
              <a:t>who is always on duty when miners are underground can hear the facility and respond immediately in the event of an emergency. “Two-way communication facility” shall mean a system maintained to allow voice contact to come in and out of the working section at all times.</a:t>
            </a:r>
            <a:endParaRPr lang="en-US" b="1" dirty="0"/>
          </a:p>
        </p:txBody>
      </p:sp>
    </p:spTree>
    <p:extLst>
      <p:ext uri="{BB962C8B-B14F-4D97-AF65-F5344CB8AC3E}">
        <p14:creationId xmlns:p14="http://schemas.microsoft.com/office/powerpoint/2010/main" val="25382752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0D3D5074-E580-4A0F-9718-46ECB8F8F0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763" r="16137"/>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FF040B-5097-467F-BF24-614074DE4F4F}"/>
              </a:ext>
            </a:extLst>
          </p:cNvPr>
          <p:cNvSpPr>
            <a:spLocks noGrp="1"/>
          </p:cNvSpPr>
          <p:nvPr>
            <p:ph type="ctrTitle"/>
          </p:nvPr>
        </p:nvSpPr>
        <p:spPr>
          <a:xfrm>
            <a:off x="477981" y="1122363"/>
            <a:ext cx="4023360" cy="3204134"/>
          </a:xfrm>
        </p:spPr>
        <p:txBody>
          <a:bodyPr anchor="b">
            <a:normAutofit/>
          </a:bodyPr>
          <a:lstStyle/>
          <a:p>
            <a:pPr algn="l"/>
            <a:r>
              <a:rPr lang="en-US" b="1" dirty="0"/>
              <a:t>Continuing Education </a:t>
            </a:r>
          </a:p>
        </p:txBody>
      </p:sp>
      <p:sp>
        <p:nvSpPr>
          <p:cNvPr id="3" name="Subtitle 2">
            <a:extLst>
              <a:ext uri="{FF2B5EF4-FFF2-40B4-BE49-F238E27FC236}">
                <a16:creationId xmlns:a16="http://schemas.microsoft.com/office/drawing/2014/main" id="{960FA2C7-6E59-4815-9DD6-13D4C2931F64}"/>
              </a:ext>
            </a:extLst>
          </p:cNvPr>
          <p:cNvSpPr>
            <a:spLocks noGrp="1"/>
          </p:cNvSpPr>
          <p:nvPr>
            <p:ph type="subTitle" idx="1"/>
          </p:nvPr>
        </p:nvSpPr>
        <p:spPr>
          <a:xfrm>
            <a:off x="477980" y="4872922"/>
            <a:ext cx="4023359" cy="1208141"/>
          </a:xfrm>
        </p:spPr>
        <p:txBody>
          <a:bodyPr>
            <a:normAutofit/>
          </a:bodyPr>
          <a:lstStyle/>
          <a:p>
            <a:pPr algn="l"/>
            <a:r>
              <a:rPr lang="en-US" sz="4000" b="1" dirty="0"/>
              <a:t>Evacuations </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9C67223-C967-4C8E-A160-4AFDF0AF1302}"/>
              </a:ext>
            </a:extLst>
          </p:cNvPr>
          <p:cNvSpPr/>
          <p:nvPr/>
        </p:nvSpPr>
        <p:spPr>
          <a:xfrm>
            <a:off x="477980" y="625683"/>
            <a:ext cx="704088" cy="1889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8346491"/>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B1EF75-7BF5-4CE4-BAFD-A9265D7E29AA}"/>
              </a:ext>
            </a:extLst>
          </p:cNvPr>
          <p:cNvSpPr txBox="1"/>
          <p:nvPr/>
        </p:nvSpPr>
        <p:spPr>
          <a:xfrm>
            <a:off x="340659" y="2123808"/>
            <a:ext cx="11510681"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MIonic"/>
                <a:ea typeface="+mn-ea"/>
                <a:cs typeface="+mn-cs"/>
              </a:rPr>
              <a:t>Each operator of an underground coal mine shall adopt and follow a </a:t>
            </a:r>
            <a:r>
              <a:rPr kumimoji="0" lang="en-US" sz="4800" b="1" i="0" u="none" strike="noStrike" kern="1200" cap="none" spc="0" normalizeH="0" baseline="0" noProof="0" dirty="0">
                <a:ln>
                  <a:noFill/>
                </a:ln>
                <a:solidFill>
                  <a:srgbClr val="FF0000"/>
                </a:solidFill>
                <a:effectLst/>
                <a:uLnTx/>
                <a:uFillTx/>
                <a:latin typeface="MIonic"/>
                <a:ea typeface="+mn-ea"/>
                <a:cs typeface="+mn-cs"/>
              </a:rPr>
              <a:t>mine emergency evacuation </a:t>
            </a:r>
            <a:r>
              <a:rPr kumimoji="0" lang="en-US" sz="4800" b="1" i="0" u="none" strike="noStrike" kern="1200" cap="none" spc="0" normalizeH="0" baseline="0" noProof="0" dirty="0">
                <a:ln>
                  <a:noFill/>
                </a:ln>
                <a:solidFill>
                  <a:prstClr val="black"/>
                </a:solidFill>
                <a:effectLst/>
                <a:uLnTx/>
                <a:uFillTx/>
                <a:latin typeface="MIonic"/>
                <a:ea typeface="+mn-ea"/>
                <a:cs typeface="+mn-cs"/>
              </a:rPr>
              <a:t>and firefighting program that instructs all miners in the proper procedures they must follow if a mine emergency occurs</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889B4D0-3DCF-42D4-A647-BA81981FAD05}"/>
              </a:ext>
            </a:extLst>
          </p:cNvPr>
          <p:cNvSpPr>
            <a:spLocks noGrp="1"/>
          </p:cNvSpPr>
          <p:nvPr>
            <p:ph type="title"/>
          </p:nvPr>
        </p:nvSpPr>
        <p:spPr>
          <a:xfrm>
            <a:off x="257175" y="374650"/>
            <a:ext cx="10515600" cy="1325563"/>
          </a:xfrm>
        </p:spPr>
        <p:txBody>
          <a:bodyPr/>
          <a:lstStyle/>
          <a:p>
            <a:r>
              <a:rPr lang="en-US" b="1" dirty="0"/>
              <a:t>Evacuations</a:t>
            </a:r>
          </a:p>
        </p:txBody>
      </p:sp>
    </p:spTree>
    <p:extLst>
      <p:ext uri="{BB962C8B-B14F-4D97-AF65-F5344CB8AC3E}">
        <p14:creationId xmlns:p14="http://schemas.microsoft.com/office/powerpoint/2010/main" val="4107311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F8F6E-3FCB-4F84-9C55-A194994FA85D}"/>
              </a:ext>
            </a:extLst>
          </p:cNvPr>
          <p:cNvSpPr>
            <a:spLocks noGrp="1"/>
          </p:cNvSpPr>
          <p:nvPr>
            <p:ph type="title"/>
          </p:nvPr>
        </p:nvSpPr>
        <p:spPr/>
        <p:txBody>
          <a:bodyPr>
            <a:normAutofit/>
          </a:bodyPr>
          <a:lstStyle/>
          <a:p>
            <a:r>
              <a:rPr lang="en-US" sz="5400" b="1" dirty="0"/>
              <a:t>Evacuations </a:t>
            </a:r>
          </a:p>
        </p:txBody>
      </p:sp>
      <p:sp>
        <p:nvSpPr>
          <p:cNvPr id="3" name="Content Placeholder 2">
            <a:extLst>
              <a:ext uri="{FF2B5EF4-FFF2-40B4-BE49-F238E27FC236}">
                <a16:creationId xmlns:a16="http://schemas.microsoft.com/office/drawing/2014/main" id="{843CCC49-4F7D-4EED-B067-F6C194755C7D}"/>
              </a:ext>
            </a:extLst>
          </p:cNvPr>
          <p:cNvSpPr>
            <a:spLocks noGrp="1"/>
          </p:cNvSpPr>
          <p:nvPr>
            <p:ph idx="1"/>
          </p:nvPr>
        </p:nvSpPr>
        <p:spPr>
          <a:xfrm>
            <a:off x="1532708" y="1964962"/>
            <a:ext cx="9431383" cy="4351338"/>
          </a:xfrm>
        </p:spPr>
        <p:txBody>
          <a:bodyPr>
            <a:normAutofit/>
          </a:bodyPr>
          <a:lstStyle/>
          <a:p>
            <a:pPr marL="0" indent="0" algn="l">
              <a:buNone/>
            </a:pPr>
            <a:r>
              <a:rPr lang="en-US" sz="4000" b="1" i="0" u="none" strike="noStrike" baseline="0" dirty="0">
                <a:latin typeface="MIonic"/>
              </a:rPr>
              <a:t>(a) For each shift that miners work</a:t>
            </a:r>
          </a:p>
          <a:p>
            <a:pPr marL="0" indent="0" algn="l">
              <a:buNone/>
            </a:pPr>
            <a:r>
              <a:rPr lang="en-US" sz="4000" b="1" i="0" u="none" strike="noStrike" baseline="0" dirty="0">
                <a:latin typeface="MIonic"/>
              </a:rPr>
              <a:t>underground, there shall be in attendance</a:t>
            </a:r>
          </a:p>
          <a:p>
            <a:pPr marL="0" indent="0" algn="l">
              <a:buNone/>
            </a:pPr>
            <a:r>
              <a:rPr lang="en-US" sz="4000" b="1" i="0" u="none" strike="noStrike" baseline="0" dirty="0">
                <a:latin typeface="MIonic"/>
              </a:rPr>
              <a:t>a </a:t>
            </a:r>
            <a:r>
              <a:rPr lang="en-US" sz="4000" b="1" i="0" u="none" strike="noStrike" baseline="0" dirty="0">
                <a:solidFill>
                  <a:srgbClr val="FF0000"/>
                </a:solidFill>
                <a:latin typeface="MIonic"/>
              </a:rPr>
              <a:t>responsible person </a:t>
            </a:r>
            <a:r>
              <a:rPr lang="en-US" sz="4000" b="1" i="0" u="none" strike="noStrike" baseline="0" dirty="0">
                <a:latin typeface="MIonic"/>
              </a:rPr>
              <a:t>designated by</a:t>
            </a:r>
          </a:p>
          <a:p>
            <a:pPr marL="0" indent="0" algn="l">
              <a:buNone/>
            </a:pPr>
            <a:r>
              <a:rPr lang="en-US" sz="4000" b="1" i="0" u="none" strike="noStrike" baseline="0" dirty="0">
                <a:latin typeface="MIonic"/>
              </a:rPr>
              <a:t>the mine operator to take charge during</a:t>
            </a:r>
          </a:p>
          <a:p>
            <a:pPr marL="0" indent="0" algn="l">
              <a:buNone/>
            </a:pPr>
            <a:r>
              <a:rPr lang="en-US" sz="4000" b="1" i="0" u="none" strike="noStrike" baseline="0" dirty="0">
                <a:latin typeface="MIonic"/>
              </a:rPr>
              <a:t>mine emergencies involving a fire,</a:t>
            </a:r>
          </a:p>
          <a:p>
            <a:pPr marL="0" indent="0" algn="l">
              <a:buNone/>
            </a:pPr>
            <a:r>
              <a:rPr lang="en-US" sz="4000" b="1" i="0" u="none" strike="noStrike" baseline="0" dirty="0">
                <a:latin typeface="MIonic"/>
              </a:rPr>
              <a:t>explosion, or gas or water inundation</a:t>
            </a:r>
            <a:endParaRPr lang="en-US" sz="4000" b="1" dirty="0"/>
          </a:p>
        </p:txBody>
      </p:sp>
    </p:spTree>
    <p:extLst>
      <p:ext uri="{BB962C8B-B14F-4D97-AF65-F5344CB8AC3E}">
        <p14:creationId xmlns:p14="http://schemas.microsoft.com/office/powerpoint/2010/main" val="603418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BD08E2-C85B-4D34-A066-AE4FFD113D75}"/>
              </a:ext>
            </a:extLst>
          </p:cNvPr>
          <p:cNvSpPr>
            <a:spLocks noGrp="1"/>
          </p:cNvSpPr>
          <p:nvPr>
            <p:ph idx="1"/>
          </p:nvPr>
        </p:nvSpPr>
        <p:spPr>
          <a:xfrm>
            <a:off x="661554" y="1493116"/>
            <a:ext cx="10515600" cy="4351338"/>
          </a:xfrm>
        </p:spPr>
        <p:txBody>
          <a:bodyPr>
            <a:noAutofit/>
          </a:bodyPr>
          <a:lstStyle/>
          <a:p>
            <a:pPr marL="0" indent="0">
              <a:buNone/>
            </a:pPr>
            <a:endParaRPr lang="en-US" sz="3200" b="1" dirty="0"/>
          </a:p>
          <a:p>
            <a:r>
              <a:rPr lang="en-US" sz="3200" b="1" i="0" u="none" strike="noStrike" baseline="0" dirty="0">
                <a:latin typeface="MIonic"/>
              </a:rPr>
              <a:t>That </a:t>
            </a:r>
            <a:r>
              <a:rPr lang="en-US" sz="3200" b="1" i="0" u="none" strike="noStrike" baseline="0" dirty="0">
                <a:solidFill>
                  <a:srgbClr val="FF0000"/>
                </a:solidFill>
                <a:latin typeface="MIonic"/>
              </a:rPr>
              <a:t>responsible person </a:t>
            </a:r>
            <a:r>
              <a:rPr lang="en-US" sz="3200" b="1" i="0" u="none" strike="noStrike" baseline="0" dirty="0">
                <a:latin typeface="MIonic"/>
              </a:rPr>
              <a:t>shall have current knowledge of the assigned location and expected movements of miners underground, the operation of the mine ventilation system, the locations of the mine escapeways and refuge   alternatives, the mine communications system, any mine monitoring system if used, locations of firefighting equipment, the mine’s Emergency Response Plan, the Mine Rescue Notification Plan, and the  </a:t>
            </a:r>
            <a:r>
              <a:rPr lang="en-US" sz="3200" b="1" i="0" u="none" strike="noStrike" baseline="0" dirty="0">
                <a:solidFill>
                  <a:srgbClr val="FF0000"/>
                </a:solidFill>
                <a:latin typeface="MIonic"/>
              </a:rPr>
              <a:t>Mine Emergency Evacuation </a:t>
            </a:r>
            <a:r>
              <a:rPr lang="en-US" sz="3200" b="1" i="0" u="none" strike="noStrike" baseline="0" dirty="0">
                <a:latin typeface="MIonic"/>
              </a:rPr>
              <a:t>and Firefighting Program of Instruction evacuation</a:t>
            </a:r>
            <a:endParaRPr lang="en-US" sz="3200" b="1" dirty="0"/>
          </a:p>
        </p:txBody>
      </p:sp>
      <p:sp>
        <p:nvSpPr>
          <p:cNvPr id="4" name="Title 1">
            <a:extLst>
              <a:ext uri="{FF2B5EF4-FFF2-40B4-BE49-F238E27FC236}">
                <a16:creationId xmlns:a16="http://schemas.microsoft.com/office/drawing/2014/main" id="{2BA66E45-7FED-44B9-9E86-47057CA7D9FA}"/>
              </a:ext>
            </a:extLst>
          </p:cNvPr>
          <p:cNvSpPr>
            <a:spLocks noGrp="1"/>
          </p:cNvSpPr>
          <p:nvPr>
            <p:ph type="title"/>
          </p:nvPr>
        </p:nvSpPr>
        <p:spPr>
          <a:xfrm>
            <a:off x="838200" y="365125"/>
            <a:ext cx="10515600" cy="1325563"/>
          </a:xfrm>
        </p:spPr>
        <p:txBody>
          <a:bodyPr>
            <a:normAutofit/>
          </a:bodyPr>
          <a:lstStyle/>
          <a:p>
            <a:r>
              <a:rPr lang="en-US" sz="5400" b="1" dirty="0"/>
              <a:t>Evacuations </a:t>
            </a:r>
          </a:p>
        </p:txBody>
      </p:sp>
    </p:spTree>
    <p:extLst>
      <p:ext uri="{BB962C8B-B14F-4D97-AF65-F5344CB8AC3E}">
        <p14:creationId xmlns:p14="http://schemas.microsoft.com/office/powerpoint/2010/main" val="15917683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C44B10-0F60-4704-8169-BC27C8BD1C1F}"/>
              </a:ext>
            </a:extLst>
          </p:cNvPr>
          <p:cNvSpPr txBox="1"/>
          <p:nvPr/>
        </p:nvSpPr>
        <p:spPr>
          <a:xfrm>
            <a:off x="1745876" y="2506718"/>
            <a:ext cx="8700247"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MIonic"/>
                <a:ea typeface="+mn-ea"/>
                <a:cs typeface="+mn-cs"/>
              </a:rPr>
              <a:t>The approved program shall include a specific plan designed to instruct miners on all shifts on the following:</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A6554EF-E534-45AE-A8AC-A5894A39321B}"/>
              </a:ext>
            </a:extLst>
          </p:cNvPr>
          <p:cNvSpPr>
            <a:spLocks noGrp="1"/>
          </p:cNvSpPr>
          <p:nvPr>
            <p:ph type="title"/>
          </p:nvPr>
        </p:nvSpPr>
        <p:spPr>
          <a:xfrm>
            <a:off x="941294" y="338886"/>
            <a:ext cx="10515600" cy="1325563"/>
          </a:xfrm>
        </p:spPr>
        <p:txBody>
          <a:bodyPr/>
          <a:lstStyle/>
          <a:p>
            <a:r>
              <a:rPr lang="en-US" b="1" dirty="0"/>
              <a:t>Evacuations</a:t>
            </a:r>
          </a:p>
        </p:txBody>
      </p:sp>
    </p:spTree>
    <p:extLst>
      <p:ext uri="{BB962C8B-B14F-4D97-AF65-F5344CB8AC3E}">
        <p14:creationId xmlns:p14="http://schemas.microsoft.com/office/powerpoint/2010/main" val="36697691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8892B0-0C6D-4759-93B5-6E690351B8F2}"/>
              </a:ext>
            </a:extLst>
          </p:cNvPr>
          <p:cNvSpPr txBox="1"/>
          <p:nvPr/>
        </p:nvSpPr>
        <p:spPr>
          <a:xfrm>
            <a:off x="1343024" y="2485936"/>
            <a:ext cx="10010775"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Ionic"/>
                <a:ea typeface="+mn-ea"/>
                <a:cs typeface="+mn-cs"/>
              </a:rPr>
              <a:t>1. </a:t>
            </a:r>
            <a:r>
              <a:rPr kumimoji="0" lang="en-US" sz="4000" b="1" i="0" u="none" strike="noStrike" kern="1200" cap="none" spc="0" normalizeH="0" baseline="0" noProof="0" dirty="0">
                <a:ln>
                  <a:noFill/>
                </a:ln>
                <a:solidFill>
                  <a:srgbClr val="FF0000"/>
                </a:solidFill>
                <a:effectLst/>
                <a:uLnTx/>
                <a:uFillTx/>
                <a:latin typeface="MIonic"/>
                <a:ea typeface="+mn-ea"/>
                <a:cs typeface="+mn-cs"/>
              </a:rPr>
              <a:t>Evacuating</a:t>
            </a:r>
            <a:r>
              <a:rPr kumimoji="0" lang="en-US" sz="4000" b="1" i="0" u="none" strike="noStrike" kern="1200" cap="none" spc="0" normalizeH="0" baseline="0" noProof="0" dirty="0">
                <a:ln>
                  <a:noFill/>
                </a:ln>
                <a:solidFill>
                  <a:prstClr val="black"/>
                </a:solidFill>
                <a:effectLst/>
                <a:uLnTx/>
                <a:uFillTx/>
                <a:latin typeface="MIonic"/>
                <a:ea typeface="+mn-ea"/>
                <a:cs typeface="+mn-cs"/>
              </a:rPr>
              <a:t> the mine for mine emergencies that present an imminent danger to miners due to fire, explosion, or gas or water inundation;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8938A28-509C-43B8-B1F2-605E6E42CAF8}"/>
              </a:ext>
            </a:extLst>
          </p:cNvPr>
          <p:cNvSpPr>
            <a:spLocks noGrp="1"/>
          </p:cNvSpPr>
          <p:nvPr>
            <p:ph type="title"/>
          </p:nvPr>
        </p:nvSpPr>
        <p:spPr/>
        <p:txBody>
          <a:bodyPr/>
          <a:lstStyle/>
          <a:p>
            <a:r>
              <a:rPr lang="en-US" b="1" dirty="0"/>
              <a:t>Evacuations</a:t>
            </a:r>
          </a:p>
        </p:txBody>
      </p:sp>
    </p:spTree>
    <p:extLst>
      <p:ext uri="{BB962C8B-B14F-4D97-AF65-F5344CB8AC3E}">
        <p14:creationId xmlns:p14="http://schemas.microsoft.com/office/powerpoint/2010/main" val="4109739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6E2375-BAAD-4032-BAD3-D48CA260F482}"/>
              </a:ext>
            </a:extLst>
          </p:cNvPr>
          <p:cNvSpPr txBox="1"/>
          <p:nvPr/>
        </p:nvSpPr>
        <p:spPr>
          <a:xfrm>
            <a:off x="1428750" y="2705725"/>
            <a:ext cx="9334500"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MIonic"/>
                <a:ea typeface="+mn-ea"/>
                <a:cs typeface="+mn-cs"/>
              </a:rPr>
              <a:t>2.</a:t>
            </a:r>
            <a:r>
              <a:rPr kumimoji="0" lang="en-US" sz="4400" b="1" i="0" u="none" strike="noStrike" kern="1200" cap="none" spc="0" normalizeH="0" baseline="0" noProof="0" dirty="0">
                <a:ln>
                  <a:noFill/>
                </a:ln>
                <a:solidFill>
                  <a:srgbClr val="FF0000"/>
                </a:solidFill>
                <a:effectLst/>
                <a:uLnTx/>
                <a:uFillTx/>
                <a:latin typeface="MIonic"/>
                <a:ea typeface="+mn-ea"/>
                <a:cs typeface="+mn-cs"/>
              </a:rPr>
              <a:t>Evacuating </a:t>
            </a:r>
            <a:r>
              <a:rPr kumimoji="0" lang="en-US" sz="4400" b="1" i="0" u="none" strike="noStrike" kern="1200" cap="none" spc="0" normalizeH="0" baseline="0" noProof="0" dirty="0">
                <a:ln>
                  <a:noFill/>
                </a:ln>
                <a:solidFill>
                  <a:prstClr val="black"/>
                </a:solidFill>
                <a:effectLst/>
                <a:uLnTx/>
                <a:uFillTx/>
                <a:latin typeface="MIonic"/>
                <a:ea typeface="+mn-ea"/>
                <a:cs typeface="+mn-cs"/>
              </a:rPr>
              <a:t>all miners not required for a mine emergency response.</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1BBCA3B-B3EB-477C-9E00-F2C3876616F5}"/>
              </a:ext>
            </a:extLst>
          </p:cNvPr>
          <p:cNvSpPr>
            <a:spLocks noGrp="1"/>
          </p:cNvSpPr>
          <p:nvPr>
            <p:ph type="title"/>
          </p:nvPr>
        </p:nvSpPr>
        <p:spPr/>
        <p:txBody>
          <a:bodyPr/>
          <a:lstStyle/>
          <a:p>
            <a:r>
              <a:rPr lang="en-US" b="1" dirty="0"/>
              <a:t>Evacuations</a:t>
            </a:r>
          </a:p>
        </p:txBody>
      </p:sp>
    </p:spTree>
    <p:extLst>
      <p:ext uri="{BB962C8B-B14F-4D97-AF65-F5344CB8AC3E}">
        <p14:creationId xmlns:p14="http://schemas.microsoft.com/office/powerpoint/2010/main" val="35007963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0D7D3D-100C-4A0F-AD38-8817D46AE259}"/>
              </a:ext>
            </a:extLst>
          </p:cNvPr>
          <p:cNvSpPr txBox="1"/>
          <p:nvPr/>
        </p:nvSpPr>
        <p:spPr>
          <a:xfrm>
            <a:off x="1149531" y="2236555"/>
            <a:ext cx="9942331" cy="2800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MIonic"/>
                <a:ea typeface="+mn-ea"/>
                <a:cs typeface="+mn-cs"/>
              </a:rPr>
              <a:t>3. The rapid assembly and transportation of necessary miners, fire suppression equipment, and rescue apparatus to the scene of the mine emergency</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5CACBA8C-BA34-43DA-97A3-BCD69F7C39BC}"/>
              </a:ext>
            </a:extLst>
          </p:cNvPr>
          <p:cNvSpPr>
            <a:spLocks noGrp="1"/>
          </p:cNvSpPr>
          <p:nvPr>
            <p:ph type="title"/>
          </p:nvPr>
        </p:nvSpPr>
        <p:spPr/>
        <p:txBody>
          <a:bodyPr/>
          <a:lstStyle/>
          <a:p>
            <a:r>
              <a:rPr lang="en-US" b="1" dirty="0"/>
              <a:t>Evacuations</a:t>
            </a:r>
          </a:p>
        </p:txBody>
      </p:sp>
    </p:spTree>
    <p:extLst>
      <p:ext uri="{BB962C8B-B14F-4D97-AF65-F5344CB8AC3E}">
        <p14:creationId xmlns:p14="http://schemas.microsoft.com/office/powerpoint/2010/main" val="39299736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95992B-A2F4-4A95-BF1D-EB95D1D9130D}"/>
              </a:ext>
            </a:extLst>
          </p:cNvPr>
          <p:cNvSpPr txBox="1"/>
          <p:nvPr/>
        </p:nvSpPr>
        <p:spPr>
          <a:xfrm>
            <a:off x="1123950" y="2151727"/>
            <a:ext cx="9944100"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Ionic"/>
                <a:ea typeface="+mn-ea"/>
                <a:cs typeface="+mn-cs"/>
              </a:rPr>
              <a:t>4. The use, care, and maintenance of self-rescue devices, including hands-on training in the complete donning and transferring of all types of self-rescue devices used at the mine.</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690B935-84F4-400F-A07D-DEE99ACB540E}"/>
              </a:ext>
            </a:extLst>
          </p:cNvPr>
          <p:cNvSpPr>
            <a:spLocks noGrp="1"/>
          </p:cNvSpPr>
          <p:nvPr>
            <p:ph type="title"/>
          </p:nvPr>
        </p:nvSpPr>
        <p:spPr/>
        <p:txBody>
          <a:bodyPr/>
          <a:lstStyle/>
          <a:p>
            <a:r>
              <a:rPr lang="en-US" b="1" dirty="0"/>
              <a:t>Evacuations</a:t>
            </a:r>
          </a:p>
        </p:txBody>
      </p:sp>
    </p:spTree>
    <p:extLst>
      <p:ext uri="{BB962C8B-B14F-4D97-AF65-F5344CB8AC3E}">
        <p14:creationId xmlns:p14="http://schemas.microsoft.com/office/powerpoint/2010/main" val="2932703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8BFE8-DA43-454B-BE45-664934EBAF27}"/>
              </a:ext>
            </a:extLst>
          </p:cNvPr>
          <p:cNvSpPr>
            <a:spLocks noGrp="1"/>
          </p:cNvSpPr>
          <p:nvPr>
            <p:ph type="title"/>
          </p:nvPr>
        </p:nvSpPr>
        <p:spPr/>
        <p:txBody>
          <a:bodyPr/>
          <a:lstStyle/>
          <a:p>
            <a:endParaRPr lang="en-US"/>
          </a:p>
        </p:txBody>
      </p:sp>
      <p:graphicFrame>
        <p:nvGraphicFramePr>
          <p:cNvPr id="4" name="Content Placeholder 3">
            <a:hlinkClick r:id="" action="ppaction://ole?verb=0"/>
            <a:extLst>
              <a:ext uri="{FF2B5EF4-FFF2-40B4-BE49-F238E27FC236}">
                <a16:creationId xmlns:a16="http://schemas.microsoft.com/office/drawing/2014/main" id="{F16EB0D6-8F4C-45B2-A3E2-2C318675032B}"/>
              </a:ext>
            </a:extLst>
          </p:cNvPr>
          <p:cNvGraphicFramePr>
            <a:graphicFrameLocks noGrp="1" noChangeAspect="1"/>
          </p:cNvGraphicFramePr>
          <p:nvPr>
            <p:ph idx="1"/>
            <p:extLst>
              <p:ext uri="{D42A27DB-BD31-4B8C-83A1-F6EECF244321}">
                <p14:modId xmlns:p14="http://schemas.microsoft.com/office/powerpoint/2010/main" val="3428439259"/>
              </p:ext>
            </p:extLst>
          </p:nvPr>
        </p:nvGraphicFramePr>
        <p:xfrm>
          <a:off x="3175" y="1588"/>
          <a:ext cx="12182475" cy="6853237"/>
        </p:xfrm>
        <a:graphic>
          <a:graphicData uri="http://schemas.openxmlformats.org/presentationml/2006/ole">
            <mc:AlternateContent xmlns:mc="http://schemas.openxmlformats.org/markup-compatibility/2006">
              <mc:Choice xmlns:v="urn:schemas-microsoft-com:vml" Requires="v">
                <p:oleObj name="Presentation" r:id="rId2" imgW="4187989" imgH="2356340" progId="PowerPoint.Show.12">
                  <p:embed/>
                </p:oleObj>
              </mc:Choice>
              <mc:Fallback>
                <p:oleObj name="Presentation" r:id="rId2" imgW="4187989" imgH="2356340" progId="PowerPoint.Show.12">
                  <p:embed/>
                  <p:pic>
                    <p:nvPicPr>
                      <p:cNvPr id="4" name="Content Placeholder 3">
                        <a:hlinkClick r:id="" action="ppaction://ole?verb=0"/>
                        <a:extLst>
                          <a:ext uri="{FF2B5EF4-FFF2-40B4-BE49-F238E27FC236}">
                            <a16:creationId xmlns:a16="http://schemas.microsoft.com/office/drawing/2014/main" id="{F16EB0D6-8F4C-45B2-A3E2-2C318675032B}"/>
                          </a:ext>
                        </a:extLst>
                      </p:cNvPr>
                      <p:cNvPicPr/>
                      <p:nvPr/>
                    </p:nvPicPr>
                    <p:blipFill>
                      <a:blip r:embed="rId3"/>
                      <a:stretch>
                        <a:fillRect/>
                      </a:stretch>
                    </p:blipFill>
                    <p:spPr>
                      <a:xfrm>
                        <a:off x="3175" y="1588"/>
                        <a:ext cx="12182475" cy="6853237"/>
                      </a:xfrm>
                      <a:prstGeom prst="rect">
                        <a:avLst/>
                      </a:prstGeom>
                    </p:spPr>
                  </p:pic>
                </p:oleObj>
              </mc:Fallback>
            </mc:AlternateContent>
          </a:graphicData>
        </a:graphic>
      </p:graphicFrame>
    </p:spTree>
    <p:extLst>
      <p:ext uri="{BB962C8B-B14F-4D97-AF65-F5344CB8AC3E}">
        <p14:creationId xmlns:p14="http://schemas.microsoft.com/office/powerpoint/2010/main" val="35339512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A72DED-E340-479F-BF47-47FD113222CD}"/>
              </a:ext>
            </a:extLst>
          </p:cNvPr>
          <p:cNvSpPr txBox="1"/>
          <p:nvPr/>
        </p:nvSpPr>
        <p:spPr>
          <a:xfrm>
            <a:off x="1287325" y="2705725"/>
            <a:ext cx="9929316"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MIonic"/>
                <a:ea typeface="+mn-ea"/>
                <a:cs typeface="+mn-cs"/>
              </a:rPr>
              <a:t>5. The deployment, use, and maintenance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MIonic"/>
                <a:ea typeface="+mn-ea"/>
                <a:cs typeface="+mn-cs"/>
              </a:rPr>
              <a:t>of refuge alternatives.</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780D632-7A65-4A85-8419-0363168B9935}"/>
              </a:ext>
            </a:extLst>
          </p:cNvPr>
          <p:cNvSpPr>
            <a:spLocks noGrp="1"/>
          </p:cNvSpPr>
          <p:nvPr>
            <p:ph type="title"/>
          </p:nvPr>
        </p:nvSpPr>
        <p:spPr/>
        <p:txBody>
          <a:bodyPr/>
          <a:lstStyle/>
          <a:p>
            <a:r>
              <a:rPr lang="en-US" b="1" dirty="0"/>
              <a:t>Evacuations</a:t>
            </a:r>
          </a:p>
        </p:txBody>
      </p:sp>
    </p:spTree>
    <p:extLst>
      <p:ext uri="{BB962C8B-B14F-4D97-AF65-F5344CB8AC3E}">
        <p14:creationId xmlns:p14="http://schemas.microsoft.com/office/powerpoint/2010/main" val="22374945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B19C88-2D96-4694-BC38-651406320532}"/>
              </a:ext>
            </a:extLst>
          </p:cNvPr>
          <p:cNvSpPr txBox="1"/>
          <p:nvPr/>
        </p:nvSpPr>
        <p:spPr>
          <a:xfrm>
            <a:off x="838200" y="2134023"/>
            <a:ext cx="10793730"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Ionic"/>
                <a:ea typeface="+mn-ea"/>
                <a:cs typeface="+mn-cs"/>
              </a:rPr>
              <a:t>6. Scenarios requiring a discussion of options and a decision as to the best option for </a:t>
            </a:r>
            <a:r>
              <a:rPr kumimoji="0" lang="en-US" sz="4000" b="1" i="0" u="none" strike="noStrike" kern="1200" cap="none" spc="0" normalizeH="0" baseline="0" noProof="0" dirty="0">
                <a:ln>
                  <a:noFill/>
                </a:ln>
                <a:solidFill>
                  <a:srgbClr val="FF0000"/>
                </a:solidFill>
                <a:effectLst/>
                <a:uLnTx/>
                <a:uFillTx/>
                <a:latin typeface="MIonic"/>
                <a:ea typeface="+mn-ea"/>
                <a:cs typeface="+mn-cs"/>
              </a:rPr>
              <a:t>evacuation </a:t>
            </a:r>
            <a:r>
              <a:rPr kumimoji="0" lang="en-US" sz="4000" b="1" i="0" u="none" strike="noStrike" kern="1200" cap="none" spc="0" normalizeH="0" baseline="0" noProof="0" dirty="0">
                <a:ln>
                  <a:noFill/>
                </a:ln>
                <a:solidFill>
                  <a:prstClr val="black"/>
                </a:solidFill>
                <a:effectLst/>
                <a:uLnTx/>
                <a:uFillTx/>
                <a:latin typeface="MIonic"/>
                <a:ea typeface="+mn-ea"/>
                <a:cs typeface="+mn-cs"/>
              </a:rPr>
              <a:t>under each of the various mine emergencies (fires, explosions, or gas or water inundations).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Ionic"/>
                <a:ea typeface="+mn-ea"/>
                <a:cs typeface="+mn-cs"/>
              </a:rPr>
              <a:t>These options shall include:</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A124D4DC-B5C8-4042-98EC-14101E231FBA}"/>
              </a:ext>
            </a:extLst>
          </p:cNvPr>
          <p:cNvSpPr>
            <a:spLocks noGrp="1"/>
          </p:cNvSpPr>
          <p:nvPr>
            <p:ph type="title"/>
          </p:nvPr>
        </p:nvSpPr>
        <p:spPr/>
        <p:txBody>
          <a:bodyPr/>
          <a:lstStyle/>
          <a:p>
            <a:r>
              <a:rPr lang="en-US" b="1" dirty="0"/>
              <a:t>Evacuations</a:t>
            </a:r>
          </a:p>
        </p:txBody>
      </p:sp>
    </p:spTree>
    <p:extLst>
      <p:ext uri="{BB962C8B-B14F-4D97-AF65-F5344CB8AC3E}">
        <p14:creationId xmlns:p14="http://schemas.microsoft.com/office/powerpoint/2010/main" val="13860490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CDDFA8-CD1C-4FCC-BF0B-3C96DED4AD8A}"/>
              </a:ext>
            </a:extLst>
          </p:cNvPr>
          <p:cNvSpPr txBox="1"/>
          <p:nvPr/>
        </p:nvSpPr>
        <p:spPr>
          <a:xfrm>
            <a:off x="1398804" y="2437918"/>
            <a:ext cx="9878796"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MIonic"/>
                <a:ea typeface="+mn-ea"/>
                <a:cs typeface="+mn-cs"/>
              </a:rPr>
              <a:t>A.  Encountering conditions in the mine or circumstances that require immediate donning of self-rescue devices.</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209BBDFD-0229-4DEB-9091-E7E058B551A8}"/>
              </a:ext>
            </a:extLst>
          </p:cNvPr>
          <p:cNvSpPr>
            <a:spLocks noGrp="1"/>
          </p:cNvSpPr>
          <p:nvPr>
            <p:ph type="title"/>
          </p:nvPr>
        </p:nvSpPr>
        <p:spPr/>
        <p:txBody>
          <a:bodyPr/>
          <a:lstStyle/>
          <a:p>
            <a:r>
              <a:rPr lang="en-US" b="1" dirty="0"/>
              <a:t>Evacuations</a:t>
            </a:r>
          </a:p>
        </p:txBody>
      </p:sp>
    </p:spTree>
    <p:extLst>
      <p:ext uri="{BB962C8B-B14F-4D97-AF65-F5344CB8AC3E}">
        <p14:creationId xmlns:p14="http://schemas.microsoft.com/office/powerpoint/2010/main" val="33717753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3EC93E-021F-452E-9333-753B7D1000F2}"/>
              </a:ext>
            </a:extLst>
          </p:cNvPr>
          <p:cNvSpPr txBox="1"/>
          <p:nvPr/>
        </p:nvSpPr>
        <p:spPr>
          <a:xfrm>
            <a:off x="838200" y="1943237"/>
            <a:ext cx="10947899"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Ionic"/>
                <a:ea typeface="+mn-ea"/>
                <a:cs typeface="+mn-cs"/>
              </a:rPr>
              <a:t>B.  Traversing undercasts or overcasts;  Switching escapeways, as applicable; Negotiating any other unique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Ionic"/>
                <a:ea typeface="+mn-ea"/>
                <a:cs typeface="+mn-cs"/>
              </a:rPr>
              <a:t>escapeway conditions; and Using refuge alternatives.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MIon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Hands on Refuge alternative training shall be conducted annually during miner's expectation training.</a:t>
            </a:r>
          </a:p>
        </p:txBody>
      </p:sp>
      <p:sp>
        <p:nvSpPr>
          <p:cNvPr id="4" name="Title 3">
            <a:extLst>
              <a:ext uri="{FF2B5EF4-FFF2-40B4-BE49-F238E27FC236}">
                <a16:creationId xmlns:a16="http://schemas.microsoft.com/office/drawing/2014/main" id="{FAC67036-6713-427C-B1F9-54F0B265BE8E}"/>
              </a:ext>
            </a:extLst>
          </p:cNvPr>
          <p:cNvSpPr>
            <a:spLocks noGrp="1"/>
          </p:cNvSpPr>
          <p:nvPr>
            <p:ph type="title"/>
          </p:nvPr>
        </p:nvSpPr>
        <p:spPr/>
        <p:txBody>
          <a:bodyPr/>
          <a:lstStyle/>
          <a:p>
            <a:r>
              <a:rPr lang="en-US" b="1" dirty="0"/>
              <a:t>Evacuations</a:t>
            </a:r>
          </a:p>
        </p:txBody>
      </p:sp>
    </p:spTree>
    <p:extLst>
      <p:ext uri="{BB962C8B-B14F-4D97-AF65-F5344CB8AC3E}">
        <p14:creationId xmlns:p14="http://schemas.microsoft.com/office/powerpoint/2010/main" val="41973911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B9137C-BD94-409B-8400-68DF2CC497E4}"/>
              </a:ext>
            </a:extLst>
          </p:cNvPr>
          <p:cNvSpPr txBox="1"/>
          <p:nvPr/>
        </p:nvSpPr>
        <p:spPr>
          <a:xfrm>
            <a:off x="745724" y="2189617"/>
            <a:ext cx="10270619"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MIonic"/>
                <a:ea typeface="+mn-ea"/>
                <a:cs typeface="+mn-cs"/>
              </a:rPr>
              <a:t>C.  Location and use of the fire suppression and firefighting equipment and materials available in the mine</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EDD4A72-9298-408C-B0E7-F720CD262A20}"/>
              </a:ext>
            </a:extLst>
          </p:cNvPr>
          <p:cNvSpPr>
            <a:spLocks noGrp="1"/>
          </p:cNvSpPr>
          <p:nvPr>
            <p:ph type="title"/>
          </p:nvPr>
        </p:nvSpPr>
        <p:spPr/>
        <p:txBody>
          <a:bodyPr/>
          <a:lstStyle/>
          <a:p>
            <a:r>
              <a:rPr lang="en-US" b="1" dirty="0"/>
              <a:t>Evacuations</a:t>
            </a:r>
          </a:p>
        </p:txBody>
      </p:sp>
    </p:spTree>
    <p:extLst>
      <p:ext uri="{BB962C8B-B14F-4D97-AF65-F5344CB8AC3E}">
        <p14:creationId xmlns:p14="http://schemas.microsoft.com/office/powerpoint/2010/main" val="26270794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96BAAE-92C4-47C8-A75D-CD310B54FE75}"/>
              </a:ext>
            </a:extLst>
          </p:cNvPr>
          <p:cNvSpPr txBox="1"/>
          <p:nvPr/>
        </p:nvSpPr>
        <p:spPr>
          <a:xfrm>
            <a:off x="1306373" y="2276237"/>
            <a:ext cx="9760043"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MIonic"/>
                <a:ea typeface="+mn-ea"/>
                <a:cs typeface="+mn-cs"/>
              </a:rPr>
              <a:t>D.  Location of the escapeways, exits, routes of travel to the surface, including the location of continuous directional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MIonic"/>
                <a:ea typeface="+mn-ea"/>
                <a:cs typeface="+mn-cs"/>
              </a:rPr>
              <a:t>lifelines or equivalent 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MIonic"/>
              <a:ea typeface="+mn-ea"/>
              <a:cs typeface="+mn-cs"/>
            </a:endParaRPr>
          </a:p>
        </p:txBody>
      </p:sp>
      <p:sp>
        <p:nvSpPr>
          <p:cNvPr id="4" name="Title 3">
            <a:extLst>
              <a:ext uri="{FF2B5EF4-FFF2-40B4-BE49-F238E27FC236}">
                <a16:creationId xmlns:a16="http://schemas.microsoft.com/office/drawing/2014/main" id="{977B3772-3DB1-4A5A-B861-C7F5A9583AAC}"/>
              </a:ext>
            </a:extLst>
          </p:cNvPr>
          <p:cNvSpPr>
            <a:spLocks noGrp="1"/>
          </p:cNvSpPr>
          <p:nvPr>
            <p:ph type="title"/>
          </p:nvPr>
        </p:nvSpPr>
        <p:spPr/>
        <p:txBody>
          <a:bodyPr/>
          <a:lstStyle/>
          <a:p>
            <a:r>
              <a:rPr lang="en-US" b="1" dirty="0"/>
              <a:t>Evacuations</a:t>
            </a:r>
          </a:p>
        </p:txBody>
      </p:sp>
    </p:spTree>
    <p:extLst>
      <p:ext uri="{BB962C8B-B14F-4D97-AF65-F5344CB8AC3E}">
        <p14:creationId xmlns:p14="http://schemas.microsoft.com/office/powerpoint/2010/main" val="15352067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04183-C648-4676-B17F-BCDD040FE27D}"/>
              </a:ext>
            </a:extLst>
          </p:cNvPr>
          <p:cNvSpPr>
            <a:spLocks noGrp="1"/>
          </p:cNvSpPr>
          <p:nvPr>
            <p:ph type="title"/>
          </p:nvPr>
        </p:nvSpPr>
        <p:spPr/>
        <p:txBody>
          <a:bodyPr/>
          <a:lstStyle/>
          <a:p>
            <a:r>
              <a:rPr lang="en-US" dirty="0"/>
              <a:t>Evacuations</a:t>
            </a:r>
          </a:p>
        </p:txBody>
      </p:sp>
      <p:pic>
        <p:nvPicPr>
          <p:cNvPr id="5" name="Content Placeholder 4">
            <a:extLst>
              <a:ext uri="{FF2B5EF4-FFF2-40B4-BE49-F238E27FC236}">
                <a16:creationId xmlns:a16="http://schemas.microsoft.com/office/drawing/2014/main" id="{1B9DADC7-6FF2-4A17-9D46-382C586EFE70}"/>
              </a:ext>
            </a:extLst>
          </p:cNvPr>
          <p:cNvPicPr>
            <a:picLocks noGrp="1" noChangeAspect="1"/>
          </p:cNvPicPr>
          <p:nvPr>
            <p:ph idx="1"/>
          </p:nvPr>
        </p:nvPicPr>
        <p:blipFill>
          <a:blip r:embed="rId2"/>
          <a:stretch>
            <a:fillRect/>
          </a:stretch>
        </p:blipFill>
        <p:spPr>
          <a:xfrm rot="5400000">
            <a:off x="4055317" y="301530"/>
            <a:ext cx="4502710" cy="7879980"/>
          </a:xfrm>
        </p:spPr>
      </p:pic>
      <p:sp>
        <p:nvSpPr>
          <p:cNvPr id="3" name="Isosceles Triangle 2">
            <a:extLst>
              <a:ext uri="{FF2B5EF4-FFF2-40B4-BE49-F238E27FC236}">
                <a16:creationId xmlns:a16="http://schemas.microsoft.com/office/drawing/2014/main" id="{517710C8-71EC-47A0-9563-C9E4D8413D50}"/>
              </a:ext>
            </a:extLst>
          </p:cNvPr>
          <p:cNvSpPr/>
          <p:nvPr/>
        </p:nvSpPr>
        <p:spPr>
          <a:xfrm rot="16200000">
            <a:off x="4913750" y="2588560"/>
            <a:ext cx="300569" cy="531223"/>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BF8FDCAB-F12B-437A-ABC2-35403932F848}"/>
              </a:ext>
            </a:extLst>
          </p:cNvPr>
          <p:cNvSpPr/>
          <p:nvPr/>
        </p:nvSpPr>
        <p:spPr>
          <a:xfrm rot="16200000">
            <a:off x="5479809" y="2595327"/>
            <a:ext cx="300569" cy="531223"/>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BDDA592A-67EC-4EF3-ABAE-A4430C9E0262}"/>
              </a:ext>
            </a:extLst>
          </p:cNvPr>
          <p:cNvSpPr/>
          <p:nvPr/>
        </p:nvSpPr>
        <p:spPr>
          <a:xfrm rot="5400000">
            <a:off x="8841318" y="5257738"/>
            <a:ext cx="300569" cy="531223"/>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E75CFF51-C2AD-481B-9882-733835150770}"/>
              </a:ext>
            </a:extLst>
          </p:cNvPr>
          <p:cNvSpPr/>
          <p:nvPr/>
        </p:nvSpPr>
        <p:spPr>
          <a:xfrm rot="5400000">
            <a:off x="7713556" y="5249029"/>
            <a:ext cx="300569" cy="531223"/>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5AA59DD2-D54C-4BBB-8F6F-67B30336088D}"/>
              </a:ext>
            </a:extLst>
          </p:cNvPr>
          <p:cNvSpPr/>
          <p:nvPr/>
        </p:nvSpPr>
        <p:spPr>
          <a:xfrm rot="16200000">
            <a:off x="8318802" y="5257738"/>
            <a:ext cx="300569" cy="531223"/>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791FCB11-F746-4EA7-A30F-139ECA684143}"/>
              </a:ext>
            </a:extLst>
          </p:cNvPr>
          <p:cNvSpPr/>
          <p:nvPr/>
        </p:nvSpPr>
        <p:spPr>
          <a:xfrm rot="16200000">
            <a:off x="7199750" y="5249029"/>
            <a:ext cx="300569" cy="531223"/>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5BFD9202-BEA1-4D5C-8DA4-A8E6045AC968}"/>
              </a:ext>
            </a:extLst>
          </p:cNvPr>
          <p:cNvSpPr/>
          <p:nvPr/>
        </p:nvSpPr>
        <p:spPr>
          <a:xfrm rot="16200000">
            <a:off x="7313475" y="2587590"/>
            <a:ext cx="300569" cy="531223"/>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5CD3DED-E3CE-4CA1-B3CF-8E0A4452A10E}"/>
              </a:ext>
            </a:extLst>
          </p:cNvPr>
          <p:cNvSpPr/>
          <p:nvPr/>
        </p:nvSpPr>
        <p:spPr>
          <a:xfrm>
            <a:off x="3753395" y="5259978"/>
            <a:ext cx="1053737" cy="513805"/>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BBA16F9-331D-4E1C-B923-FA92CA260BCC}"/>
              </a:ext>
            </a:extLst>
          </p:cNvPr>
          <p:cNvSpPr txBox="1"/>
          <p:nvPr/>
        </p:nvSpPr>
        <p:spPr>
          <a:xfrm>
            <a:off x="3691408" y="5346938"/>
            <a:ext cx="1593669" cy="338554"/>
          </a:xfrm>
          <a:prstGeom prst="rect">
            <a:avLst/>
          </a:prstGeom>
          <a:noFill/>
        </p:spPr>
        <p:txBody>
          <a:bodyPr wrap="square" rtlCol="0">
            <a:spAutoFit/>
          </a:bodyPr>
          <a:lstStyle/>
          <a:p>
            <a:r>
              <a:rPr lang="en-US" sz="1600" dirty="0"/>
              <a:t>SCSR CACHE</a:t>
            </a:r>
          </a:p>
        </p:txBody>
      </p:sp>
      <p:sp>
        <p:nvSpPr>
          <p:cNvPr id="13" name="Rectangle 12">
            <a:extLst>
              <a:ext uri="{FF2B5EF4-FFF2-40B4-BE49-F238E27FC236}">
                <a16:creationId xmlns:a16="http://schemas.microsoft.com/office/drawing/2014/main" id="{BA69DE96-7149-4842-AFC8-063DAD69D77E}"/>
              </a:ext>
            </a:extLst>
          </p:cNvPr>
          <p:cNvSpPr/>
          <p:nvPr/>
        </p:nvSpPr>
        <p:spPr>
          <a:xfrm>
            <a:off x="5551713" y="4654732"/>
            <a:ext cx="1053737" cy="513805"/>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7C3F869-ACD7-4C39-83DF-5EDF1A9FF4CF}"/>
              </a:ext>
            </a:extLst>
          </p:cNvPr>
          <p:cNvSpPr txBox="1"/>
          <p:nvPr/>
        </p:nvSpPr>
        <p:spPr>
          <a:xfrm>
            <a:off x="5721339" y="4578811"/>
            <a:ext cx="784155" cy="646331"/>
          </a:xfrm>
          <a:prstGeom prst="rect">
            <a:avLst/>
          </a:prstGeom>
          <a:noFill/>
        </p:spPr>
        <p:txBody>
          <a:bodyPr wrap="square" rtlCol="0">
            <a:spAutoFit/>
          </a:bodyPr>
          <a:lstStyle/>
          <a:p>
            <a:r>
              <a:rPr lang="en-US" sz="3600" dirty="0"/>
              <a:t>RA</a:t>
            </a:r>
          </a:p>
        </p:txBody>
      </p:sp>
      <p:sp>
        <p:nvSpPr>
          <p:cNvPr id="15" name="Oval 14">
            <a:extLst>
              <a:ext uri="{FF2B5EF4-FFF2-40B4-BE49-F238E27FC236}">
                <a16:creationId xmlns:a16="http://schemas.microsoft.com/office/drawing/2014/main" id="{5AE93C29-4AC0-45D9-B506-E00ECD39F806}"/>
              </a:ext>
            </a:extLst>
          </p:cNvPr>
          <p:cNvSpPr/>
          <p:nvPr/>
        </p:nvSpPr>
        <p:spPr>
          <a:xfrm>
            <a:off x="9231080" y="3335384"/>
            <a:ext cx="374468" cy="28738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AAB7D2C8-F7A7-4BA5-A8A9-FE527B2F17D1}"/>
              </a:ext>
            </a:extLst>
          </p:cNvPr>
          <p:cNvSpPr/>
          <p:nvPr/>
        </p:nvSpPr>
        <p:spPr>
          <a:xfrm>
            <a:off x="9231080" y="4553824"/>
            <a:ext cx="374468" cy="355274"/>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97348B14-3099-4E9A-B9AF-3B92F009A0E8}"/>
              </a:ext>
            </a:extLst>
          </p:cNvPr>
          <p:cNvSpPr/>
          <p:nvPr/>
        </p:nvSpPr>
        <p:spPr>
          <a:xfrm>
            <a:off x="9226720" y="4958775"/>
            <a:ext cx="374468" cy="396996"/>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8B8A77A-63CB-409D-A921-14E08B0C431C}"/>
              </a:ext>
            </a:extLst>
          </p:cNvPr>
          <p:cNvSpPr/>
          <p:nvPr/>
        </p:nvSpPr>
        <p:spPr>
          <a:xfrm>
            <a:off x="9144003" y="5834743"/>
            <a:ext cx="592184" cy="13836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8415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B0B4C-BC7B-4F54-9D97-27116246CA74}"/>
              </a:ext>
            </a:extLst>
          </p:cNvPr>
          <p:cNvSpPr>
            <a:spLocks noGrp="1"/>
          </p:cNvSpPr>
          <p:nvPr>
            <p:ph type="title"/>
          </p:nvPr>
        </p:nvSpPr>
        <p:spPr/>
        <p:txBody>
          <a:bodyPr/>
          <a:lstStyle/>
          <a:p>
            <a:r>
              <a:rPr lang="en-US" b="1" dirty="0"/>
              <a:t>Evacuations</a:t>
            </a:r>
          </a:p>
        </p:txBody>
      </p:sp>
      <p:grpSp>
        <p:nvGrpSpPr>
          <p:cNvPr id="4" name="Group 3">
            <a:extLst>
              <a:ext uri="{FF2B5EF4-FFF2-40B4-BE49-F238E27FC236}">
                <a16:creationId xmlns:a16="http://schemas.microsoft.com/office/drawing/2014/main" id="{CD854C49-9706-4008-A493-2B840761E14D}"/>
              </a:ext>
            </a:extLst>
          </p:cNvPr>
          <p:cNvGrpSpPr/>
          <p:nvPr/>
        </p:nvGrpSpPr>
        <p:grpSpPr>
          <a:xfrm>
            <a:off x="2046916" y="2111772"/>
            <a:ext cx="7139028" cy="3875698"/>
            <a:chOff x="6191093" y="4283453"/>
            <a:chExt cx="3979709" cy="1757374"/>
          </a:xfrm>
        </p:grpSpPr>
        <p:grpSp>
          <p:nvGrpSpPr>
            <p:cNvPr id="5" name="Group 4">
              <a:extLst>
                <a:ext uri="{FF2B5EF4-FFF2-40B4-BE49-F238E27FC236}">
                  <a16:creationId xmlns:a16="http://schemas.microsoft.com/office/drawing/2014/main" id="{D9C39FFE-296B-499B-9EC2-20412F2F5D2A}"/>
                </a:ext>
              </a:extLst>
            </p:cNvPr>
            <p:cNvGrpSpPr/>
            <p:nvPr/>
          </p:nvGrpSpPr>
          <p:grpSpPr>
            <a:xfrm>
              <a:off x="8410801" y="4861411"/>
              <a:ext cx="1166074" cy="1179416"/>
              <a:chOff x="6276064" y="4429139"/>
              <a:chExt cx="1224517" cy="1274621"/>
            </a:xfrm>
          </p:grpSpPr>
          <p:sp>
            <p:nvSpPr>
              <p:cNvPr id="17" name="TextBox 16">
                <a:extLst>
                  <a:ext uri="{FF2B5EF4-FFF2-40B4-BE49-F238E27FC236}">
                    <a16:creationId xmlns:a16="http://schemas.microsoft.com/office/drawing/2014/main" id="{8DB3FDC8-73A6-4B50-836D-374B9FE8F350}"/>
                  </a:ext>
                </a:extLst>
              </p:cNvPr>
              <p:cNvSpPr txBox="1"/>
              <p:nvPr/>
            </p:nvSpPr>
            <p:spPr>
              <a:xfrm>
                <a:off x="6276064" y="5180540"/>
                <a:ext cx="1224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Refuge Alternative</a:t>
                </a:r>
              </a:p>
            </p:txBody>
          </p:sp>
          <p:sp>
            <p:nvSpPr>
              <p:cNvPr id="18" name="TextBox 17">
                <a:extLst>
                  <a:ext uri="{FF2B5EF4-FFF2-40B4-BE49-F238E27FC236}">
                    <a16:creationId xmlns:a16="http://schemas.microsoft.com/office/drawing/2014/main" id="{6BA0A575-FF39-43E0-86F9-8556B2ABCC41}"/>
                  </a:ext>
                </a:extLst>
              </p:cNvPr>
              <p:cNvSpPr txBox="1"/>
              <p:nvPr/>
            </p:nvSpPr>
            <p:spPr>
              <a:xfrm>
                <a:off x="6276064" y="4429139"/>
                <a:ext cx="11490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SCSR Storage Cache</a:t>
                </a:r>
              </a:p>
            </p:txBody>
          </p:sp>
        </p:grpSp>
        <p:grpSp>
          <p:nvGrpSpPr>
            <p:cNvPr id="6" name="Group 5">
              <a:extLst>
                <a:ext uri="{FF2B5EF4-FFF2-40B4-BE49-F238E27FC236}">
                  <a16:creationId xmlns:a16="http://schemas.microsoft.com/office/drawing/2014/main" id="{A0F8C318-90BD-4696-929D-FF7A11035797}"/>
                </a:ext>
              </a:extLst>
            </p:cNvPr>
            <p:cNvGrpSpPr/>
            <p:nvPr/>
          </p:nvGrpSpPr>
          <p:grpSpPr>
            <a:xfrm>
              <a:off x="6191093" y="4412428"/>
              <a:ext cx="1849787" cy="1553471"/>
              <a:chOff x="6022025" y="4546833"/>
              <a:chExt cx="1928627" cy="1553471"/>
            </a:xfrm>
          </p:grpSpPr>
          <p:pic>
            <p:nvPicPr>
              <p:cNvPr id="11" name="Picture 10">
                <a:extLst>
                  <a:ext uri="{FF2B5EF4-FFF2-40B4-BE49-F238E27FC236}">
                    <a16:creationId xmlns:a16="http://schemas.microsoft.com/office/drawing/2014/main" id="{22DE3DEC-28B2-427D-AE91-F7FC4438F2CA}"/>
                  </a:ext>
                </a:extLst>
              </p:cNvPr>
              <p:cNvPicPr>
                <a:picLocks noChangeAspect="1"/>
              </p:cNvPicPr>
              <p:nvPr/>
            </p:nvPicPr>
            <p:blipFill>
              <a:blip r:embed="rId2"/>
              <a:stretch>
                <a:fillRect/>
              </a:stretch>
            </p:blipFill>
            <p:spPr>
              <a:xfrm>
                <a:off x="7230206" y="5747840"/>
                <a:ext cx="344186" cy="275610"/>
              </a:xfrm>
              <a:prstGeom prst="rect">
                <a:avLst/>
              </a:prstGeom>
            </p:spPr>
          </p:pic>
          <p:pic>
            <p:nvPicPr>
              <p:cNvPr id="12" name="Picture 11">
                <a:extLst>
                  <a:ext uri="{FF2B5EF4-FFF2-40B4-BE49-F238E27FC236}">
                    <a16:creationId xmlns:a16="http://schemas.microsoft.com/office/drawing/2014/main" id="{6E33882B-F711-4B24-A124-098BEF96D688}"/>
                  </a:ext>
                </a:extLst>
              </p:cNvPr>
              <p:cNvPicPr>
                <a:picLocks noChangeAspect="1"/>
              </p:cNvPicPr>
              <p:nvPr/>
            </p:nvPicPr>
            <p:blipFill>
              <a:blip r:embed="rId3"/>
              <a:stretch>
                <a:fillRect/>
              </a:stretch>
            </p:blipFill>
            <p:spPr>
              <a:xfrm>
                <a:off x="7451507" y="4568099"/>
                <a:ext cx="499145" cy="355641"/>
              </a:xfrm>
              <a:prstGeom prst="rect">
                <a:avLst/>
              </a:prstGeom>
            </p:spPr>
          </p:pic>
          <p:pic>
            <p:nvPicPr>
              <p:cNvPr id="13" name="Picture 12">
                <a:extLst>
                  <a:ext uri="{FF2B5EF4-FFF2-40B4-BE49-F238E27FC236}">
                    <a16:creationId xmlns:a16="http://schemas.microsoft.com/office/drawing/2014/main" id="{72BCFA07-441E-4440-9F45-4739C5596C42}"/>
                  </a:ext>
                </a:extLst>
              </p:cNvPr>
              <p:cNvPicPr>
                <a:picLocks noChangeAspect="1"/>
              </p:cNvPicPr>
              <p:nvPr/>
            </p:nvPicPr>
            <p:blipFill>
              <a:blip r:embed="rId4"/>
              <a:stretch>
                <a:fillRect/>
              </a:stretch>
            </p:blipFill>
            <p:spPr>
              <a:xfrm>
                <a:off x="7110195" y="5128678"/>
                <a:ext cx="299117" cy="529191"/>
              </a:xfrm>
              <a:prstGeom prst="rect">
                <a:avLst/>
              </a:prstGeom>
            </p:spPr>
          </p:pic>
          <p:sp>
            <p:nvSpPr>
              <p:cNvPr id="14" name="TextBox 13">
                <a:extLst>
                  <a:ext uri="{FF2B5EF4-FFF2-40B4-BE49-F238E27FC236}">
                    <a16:creationId xmlns:a16="http://schemas.microsoft.com/office/drawing/2014/main" id="{C5E46F21-556F-4C57-954A-D5E30A4B9D46}"/>
                  </a:ext>
                </a:extLst>
              </p:cNvPr>
              <p:cNvSpPr txBox="1"/>
              <p:nvPr/>
            </p:nvSpPr>
            <p:spPr>
              <a:xfrm>
                <a:off x="6026193" y="4546833"/>
                <a:ext cx="14926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Directional Cone Every  100 FT</a:t>
                </a:r>
              </a:p>
            </p:txBody>
          </p:sp>
          <p:sp>
            <p:nvSpPr>
              <p:cNvPr id="15" name="TextBox 14">
                <a:extLst>
                  <a:ext uri="{FF2B5EF4-FFF2-40B4-BE49-F238E27FC236}">
                    <a16:creationId xmlns:a16="http://schemas.microsoft.com/office/drawing/2014/main" id="{1213B1A1-DC32-4A1E-A540-36F9859F1432}"/>
                  </a:ext>
                </a:extLst>
              </p:cNvPr>
              <p:cNvSpPr txBox="1"/>
              <p:nvPr/>
            </p:nvSpPr>
            <p:spPr>
              <a:xfrm>
                <a:off x="6022025" y="5151516"/>
                <a:ext cx="17675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Reflector Every 25 FT</a:t>
                </a:r>
              </a:p>
            </p:txBody>
          </p:sp>
          <p:sp>
            <p:nvSpPr>
              <p:cNvPr id="16" name="TextBox 15">
                <a:extLst>
                  <a:ext uri="{FF2B5EF4-FFF2-40B4-BE49-F238E27FC236}">
                    <a16:creationId xmlns:a16="http://schemas.microsoft.com/office/drawing/2014/main" id="{B549B499-6198-4033-B7AF-684AAE9C5332}"/>
                  </a:ext>
                </a:extLst>
              </p:cNvPr>
              <p:cNvSpPr txBox="1"/>
              <p:nvPr/>
            </p:nvSpPr>
            <p:spPr>
              <a:xfrm>
                <a:off x="6492989" y="5792527"/>
                <a:ext cx="11343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Man Door</a:t>
                </a:r>
              </a:p>
            </p:txBody>
          </p:sp>
        </p:grpSp>
        <p:pic>
          <p:nvPicPr>
            <p:cNvPr id="7" name="Picture 6">
              <a:extLst>
                <a:ext uri="{FF2B5EF4-FFF2-40B4-BE49-F238E27FC236}">
                  <a16:creationId xmlns:a16="http://schemas.microsoft.com/office/drawing/2014/main" id="{A14C268D-992A-401A-9020-9DEA3D823102}"/>
                </a:ext>
              </a:extLst>
            </p:cNvPr>
            <p:cNvPicPr>
              <a:picLocks noChangeAspect="1"/>
            </p:cNvPicPr>
            <p:nvPr/>
          </p:nvPicPr>
          <p:blipFill>
            <a:blip r:embed="rId5"/>
            <a:stretch>
              <a:fillRect/>
            </a:stretch>
          </p:blipFill>
          <p:spPr>
            <a:xfrm>
              <a:off x="9171957" y="4345088"/>
              <a:ext cx="912311" cy="335560"/>
            </a:xfrm>
            <a:prstGeom prst="rect">
              <a:avLst/>
            </a:prstGeom>
          </p:spPr>
        </p:pic>
        <p:pic>
          <p:nvPicPr>
            <p:cNvPr id="8" name="Picture 7">
              <a:extLst>
                <a:ext uri="{FF2B5EF4-FFF2-40B4-BE49-F238E27FC236}">
                  <a16:creationId xmlns:a16="http://schemas.microsoft.com/office/drawing/2014/main" id="{BD6230B4-D7D2-4588-AD0E-D7ED5A03530C}"/>
                </a:ext>
              </a:extLst>
            </p:cNvPr>
            <p:cNvPicPr>
              <a:picLocks noChangeAspect="1"/>
            </p:cNvPicPr>
            <p:nvPr/>
          </p:nvPicPr>
          <p:blipFill>
            <a:blip r:embed="rId6"/>
            <a:stretch>
              <a:fillRect/>
            </a:stretch>
          </p:blipFill>
          <p:spPr>
            <a:xfrm rot="16200000">
              <a:off x="9637602" y="5296314"/>
              <a:ext cx="266009" cy="800390"/>
            </a:xfrm>
            <a:prstGeom prst="rect">
              <a:avLst/>
            </a:prstGeom>
          </p:spPr>
        </p:pic>
        <p:pic>
          <p:nvPicPr>
            <p:cNvPr id="9" name="Picture 8">
              <a:extLst>
                <a:ext uri="{FF2B5EF4-FFF2-40B4-BE49-F238E27FC236}">
                  <a16:creationId xmlns:a16="http://schemas.microsoft.com/office/drawing/2014/main" id="{C6B71208-35F1-40E8-8CB1-2898AE6F49E4}"/>
                </a:ext>
              </a:extLst>
            </p:cNvPr>
            <p:cNvPicPr>
              <a:picLocks noChangeAspect="1"/>
            </p:cNvPicPr>
            <p:nvPr/>
          </p:nvPicPr>
          <p:blipFill>
            <a:blip r:embed="rId7"/>
            <a:stretch>
              <a:fillRect/>
            </a:stretch>
          </p:blipFill>
          <p:spPr>
            <a:xfrm rot="5400000">
              <a:off x="9572178" y="4685027"/>
              <a:ext cx="311747" cy="878809"/>
            </a:xfrm>
            <a:prstGeom prst="rect">
              <a:avLst/>
            </a:prstGeom>
          </p:spPr>
        </p:pic>
        <p:sp>
          <p:nvSpPr>
            <p:cNvPr id="10" name="TextBox 9">
              <a:extLst>
                <a:ext uri="{FF2B5EF4-FFF2-40B4-BE49-F238E27FC236}">
                  <a16:creationId xmlns:a16="http://schemas.microsoft.com/office/drawing/2014/main" id="{DD6B4891-BD4D-4A8E-A271-5B1E5DFC4C8C}"/>
                </a:ext>
              </a:extLst>
            </p:cNvPr>
            <p:cNvSpPr txBox="1"/>
            <p:nvPr/>
          </p:nvSpPr>
          <p:spPr>
            <a:xfrm>
              <a:off x="8563864" y="4283453"/>
              <a:ext cx="848578" cy="458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Branch Line</a:t>
              </a:r>
            </a:p>
          </p:txBody>
        </p:sp>
      </p:grpSp>
    </p:spTree>
    <p:extLst>
      <p:ext uri="{BB962C8B-B14F-4D97-AF65-F5344CB8AC3E}">
        <p14:creationId xmlns:p14="http://schemas.microsoft.com/office/powerpoint/2010/main" val="31881006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a:extLst>
              <a:ext uri="{FF2B5EF4-FFF2-40B4-BE49-F238E27FC236}">
                <a16:creationId xmlns:a16="http://schemas.microsoft.com/office/drawing/2014/main" id="{0963BC7A-AED9-49CE-A999-697493BCB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a:extLst>
              <a:ext uri="{FF2B5EF4-FFF2-40B4-BE49-F238E27FC236}">
                <a16:creationId xmlns:a16="http://schemas.microsoft.com/office/drawing/2014/main" id="{6FCEBCFF-2EA1-4795-AD9D-44B30E5FA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8BFE8-DA43-454B-BE45-664934EBAF27}"/>
              </a:ext>
            </a:extLst>
          </p:cNvPr>
          <p:cNvSpPr>
            <a:spLocks noGrp="1"/>
          </p:cNvSpPr>
          <p:nvPr>
            <p:ph type="title"/>
          </p:nvPr>
        </p:nvSpPr>
        <p:spPr/>
        <p:txBody>
          <a:bodyPr/>
          <a:lstStyle/>
          <a:p>
            <a:endParaRPr lang="en-US"/>
          </a:p>
        </p:txBody>
      </p:sp>
      <p:graphicFrame>
        <p:nvGraphicFramePr>
          <p:cNvPr id="4" name="Content Placeholder 3">
            <a:hlinkClick r:id="" action="ppaction://ole?verb=0"/>
            <a:extLst>
              <a:ext uri="{FF2B5EF4-FFF2-40B4-BE49-F238E27FC236}">
                <a16:creationId xmlns:a16="http://schemas.microsoft.com/office/drawing/2014/main" id="{F16EB0D6-8F4C-45B2-A3E2-2C318675032B}"/>
              </a:ext>
            </a:extLst>
          </p:cNvPr>
          <p:cNvGraphicFramePr>
            <a:graphicFrameLocks noGrp="1" noChangeAspect="1"/>
          </p:cNvGraphicFramePr>
          <p:nvPr>
            <p:ph idx="1"/>
          </p:nvPr>
        </p:nvGraphicFramePr>
        <p:xfrm>
          <a:off x="0" y="0"/>
          <a:ext cx="12192000" cy="6856413"/>
        </p:xfrm>
        <a:graphic>
          <a:graphicData uri="http://schemas.openxmlformats.org/presentationml/2006/ole">
            <mc:AlternateContent xmlns:mc="http://schemas.openxmlformats.org/markup-compatibility/2006">
              <mc:Choice xmlns:v="urn:schemas-microsoft-com:vml" Requires="v">
                <p:oleObj name="Presentation" r:id="rId2" imgW="5482022" imgH="3083361" progId="PowerPoint.Show.12">
                  <p:embed/>
                </p:oleObj>
              </mc:Choice>
              <mc:Fallback>
                <p:oleObj name="Presentation" r:id="rId2" imgW="5482022" imgH="3083361" progId="PowerPoint.Show.12">
                  <p:embed/>
                  <p:pic>
                    <p:nvPicPr>
                      <p:cNvPr id="4" name="Content Placeholder 3">
                        <a:hlinkClick r:id="" action="ppaction://ole?verb=0"/>
                        <a:extLst>
                          <a:ext uri="{FF2B5EF4-FFF2-40B4-BE49-F238E27FC236}">
                            <a16:creationId xmlns:a16="http://schemas.microsoft.com/office/drawing/2014/main" id="{F16EB0D6-8F4C-45B2-A3E2-2C318675032B}"/>
                          </a:ext>
                        </a:extLst>
                      </p:cNvPr>
                      <p:cNvPicPr/>
                      <p:nvPr/>
                    </p:nvPicPr>
                    <p:blipFill>
                      <a:blip r:embed="rId3"/>
                      <a:stretch>
                        <a:fillRect/>
                      </a:stretch>
                    </p:blipFill>
                    <p:spPr>
                      <a:xfrm>
                        <a:off x="0" y="0"/>
                        <a:ext cx="12192000" cy="6856413"/>
                      </a:xfrm>
                      <a:prstGeom prst="rect">
                        <a:avLst/>
                      </a:prstGeom>
                    </p:spPr>
                  </p:pic>
                </p:oleObj>
              </mc:Fallback>
            </mc:AlternateContent>
          </a:graphicData>
        </a:graphic>
      </p:graphicFrame>
    </p:spTree>
    <p:extLst>
      <p:ext uri="{BB962C8B-B14F-4D97-AF65-F5344CB8AC3E}">
        <p14:creationId xmlns:p14="http://schemas.microsoft.com/office/powerpoint/2010/main" val="25397852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F819C526-C27A-4665-9103-6204254972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a:extLst>
              <a:ext uri="{FF2B5EF4-FFF2-40B4-BE49-F238E27FC236}">
                <a16:creationId xmlns:a16="http://schemas.microsoft.com/office/drawing/2014/main" id="{25A599AC-85A7-4802-B0B4-ECFF0ABA6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a:extLst>
              <a:ext uri="{FF2B5EF4-FFF2-40B4-BE49-F238E27FC236}">
                <a16:creationId xmlns:a16="http://schemas.microsoft.com/office/drawing/2014/main" id="{37FE217D-E6BB-4123-9F23-EF65ED13B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C83A4D7-383A-4241-955E-51897B21573E}"/>
              </a:ext>
            </a:extLst>
          </p:cNvPr>
          <p:cNvSpPr/>
          <p:nvPr/>
        </p:nvSpPr>
        <p:spPr>
          <a:xfrm rot="20339200">
            <a:off x="3667539" y="4194314"/>
            <a:ext cx="308113" cy="318052"/>
          </a:xfrm>
          <a:prstGeom prst="rect">
            <a:avLst/>
          </a:prstGeom>
          <a:solidFill>
            <a:srgbClr val="7185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D5661619-E701-49B6-ADC0-C8865A9FB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500" t="4445" r="10834" b="26666"/>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extLst>
              <a:ext uri="{FF2B5EF4-FFF2-40B4-BE49-F238E27FC236}">
                <a16:creationId xmlns:a16="http://schemas.microsoft.com/office/drawing/2014/main" id="{3B3DC0B1-8E3A-4D1D-A1D3-51614D6B08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a:extLst>
              <a:ext uri="{FF2B5EF4-FFF2-40B4-BE49-F238E27FC236}">
                <a16:creationId xmlns:a16="http://schemas.microsoft.com/office/drawing/2014/main" id="{E6FDCBCA-3279-4272-BC17-38594B93B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3">
            <a:extLst>
              <a:ext uri="{FF2B5EF4-FFF2-40B4-BE49-F238E27FC236}">
                <a16:creationId xmlns:a16="http://schemas.microsoft.com/office/drawing/2014/main" id="{BFD66E61-477B-448A-8622-14F82AE5E240}"/>
              </a:ext>
            </a:extLst>
          </p:cNvPr>
          <p:cNvSpPr txBox="1">
            <a:spLocks noChangeArrowheads="1"/>
          </p:cNvSpPr>
          <p:nvPr/>
        </p:nvSpPr>
        <p:spPr bwMode="auto">
          <a:xfrm>
            <a:off x="1752600" y="152401"/>
            <a:ext cx="80772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CC66"/>
                </a:solidFill>
                <a:effectLst/>
                <a:uLnTx/>
                <a:uFillTx/>
                <a:latin typeface="Arial" panose="020B0604020202020204" pitchFamily="34" charset="0"/>
                <a:ea typeface="+mn-ea"/>
                <a:cs typeface="+mn-cs"/>
              </a:rPr>
              <a:t>PRIMARY ESCAPEWAY = INTAKE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CC66"/>
                </a:solidFill>
                <a:effectLst/>
                <a:uLnTx/>
                <a:uFillTx/>
                <a:latin typeface="Arial" panose="020B0604020202020204" pitchFamily="34" charset="0"/>
                <a:ea typeface="+mn-ea"/>
                <a:cs typeface="+mn-cs"/>
              </a:rPr>
              <a:t>GREEN REFLECTORS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a:extLst>
              <a:ext uri="{FF2B5EF4-FFF2-40B4-BE49-F238E27FC236}">
                <a16:creationId xmlns:a16="http://schemas.microsoft.com/office/drawing/2014/main" id="{54AB7094-8C59-415C-8014-681D049DBA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3">
            <a:extLst>
              <a:ext uri="{FF2B5EF4-FFF2-40B4-BE49-F238E27FC236}">
                <a16:creationId xmlns:a16="http://schemas.microsoft.com/office/drawing/2014/main" id="{64F7C23A-AF0E-49D6-B490-C2AFC2732521}"/>
              </a:ext>
            </a:extLst>
          </p:cNvPr>
          <p:cNvSpPr txBox="1">
            <a:spLocks noChangeArrowheads="1"/>
          </p:cNvSpPr>
          <p:nvPr/>
        </p:nvSpPr>
        <p:spPr bwMode="auto">
          <a:xfrm>
            <a:off x="1905000" y="4876801"/>
            <a:ext cx="81534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n-ea"/>
                <a:cs typeface="+mn-cs"/>
              </a:rPr>
              <a:t>SECONDARY ESCAPEWAY = TRAVELWAY</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n-ea"/>
                <a:cs typeface="+mn-cs"/>
              </a:rPr>
              <a:t>AMBER REFLECTORS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E56CDB-7A57-43BD-95E8-6AD9217E0206}"/>
              </a:ext>
            </a:extLst>
          </p:cNvPr>
          <p:cNvSpPr txBox="1"/>
          <p:nvPr/>
        </p:nvSpPr>
        <p:spPr>
          <a:xfrm>
            <a:off x="1053737" y="2151244"/>
            <a:ext cx="10401572"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MIonic"/>
                <a:ea typeface="+mn-ea"/>
                <a:cs typeface="+mn-cs"/>
              </a:rPr>
              <a:t>E.  A review of the mine map; the escapeway system; the escape, firefighting, and emergency </a:t>
            </a:r>
            <a:r>
              <a:rPr kumimoji="0" lang="en-US" sz="4400" b="1" i="0" u="none" strike="noStrike" kern="1200" cap="none" spc="0" normalizeH="0" baseline="0" noProof="0" dirty="0">
                <a:ln>
                  <a:noFill/>
                </a:ln>
                <a:solidFill>
                  <a:srgbClr val="FF0000"/>
                </a:solidFill>
                <a:effectLst/>
                <a:uLnTx/>
                <a:uFillTx/>
                <a:latin typeface="MIonic"/>
                <a:ea typeface="+mn-ea"/>
                <a:cs typeface="+mn-cs"/>
              </a:rPr>
              <a:t>evacuation plan </a:t>
            </a:r>
            <a:r>
              <a:rPr kumimoji="0" lang="en-US" sz="4400" b="1" i="0" u="none" strike="noStrike" kern="1200" cap="none" spc="0" normalizeH="0" baseline="0" noProof="0" dirty="0">
                <a:ln>
                  <a:noFill/>
                </a:ln>
                <a:solidFill>
                  <a:prstClr val="black"/>
                </a:solidFill>
                <a:effectLst/>
                <a:uLnTx/>
                <a:uFillTx/>
                <a:latin typeface="MIonic"/>
                <a:ea typeface="+mn-ea"/>
                <a:cs typeface="+mn-cs"/>
              </a:rPr>
              <a:t>in effect at the mine; and the locations of refuge alternatives and abandoned areas.</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126B51E-6614-4B2D-978B-4E457CCB96CB}"/>
              </a:ext>
            </a:extLst>
          </p:cNvPr>
          <p:cNvSpPr>
            <a:spLocks noGrp="1"/>
          </p:cNvSpPr>
          <p:nvPr>
            <p:ph type="title"/>
          </p:nvPr>
        </p:nvSpPr>
        <p:spPr/>
        <p:txBody>
          <a:bodyPr/>
          <a:lstStyle/>
          <a:p>
            <a:r>
              <a:rPr lang="en-US" b="1" dirty="0"/>
              <a:t>Evacuations</a:t>
            </a:r>
          </a:p>
        </p:txBody>
      </p:sp>
    </p:spTree>
    <p:extLst>
      <p:ext uri="{BB962C8B-B14F-4D97-AF65-F5344CB8AC3E}">
        <p14:creationId xmlns:p14="http://schemas.microsoft.com/office/powerpoint/2010/main" val="8279648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C1B4DD-AA16-4258-9343-58D0E859A5B6}"/>
              </a:ext>
            </a:extLst>
          </p:cNvPr>
          <p:cNvSpPr txBox="1"/>
          <p:nvPr/>
        </p:nvSpPr>
        <p:spPr>
          <a:xfrm>
            <a:off x="653959" y="1995488"/>
            <a:ext cx="10884081"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Ionic"/>
                <a:ea typeface="+mn-ea"/>
                <a:cs typeface="+mn-cs"/>
              </a:rPr>
              <a:t> F.  A description of how miners will receive annual expectations training that includes practical experience in donning and transferring SCSRs in smoke, simulated smoke, or an equivalent environment and breathing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Ionic"/>
                <a:ea typeface="+mn-ea"/>
                <a:cs typeface="+mn-cs"/>
              </a:rPr>
              <a:t>through a realistic SCSR training unit or device that provides the sensation of SCSR airflow resistance and heat.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E066B88-9063-473C-8663-EA36BEF65B57}"/>
              </a:ext>
            </a:extLst>
          </p:cNvPr>
          <p:cNvSpPr>
            <a:spLocks noGrp="1"/>
          </p:cNvSpPr>
          <p:nvPr>
            <p:ph type="title"/>
          </p:nvPr>
        </p:nvSpPr>
        <p:spPr/>
        <p:txBody>
          <a:bodyPr/>
          <a:lstStyle/>
          <a:p>
            <a:r>
              <a:rPr lang="en-US" b="1" dirty="0"/>
              <a:t>Evacuations</a:t>
            </a:r>
          </a:p>
        </p:txBody>
      </p:sp>
    </p:spTree>
    <p:extLst>
      <p:ext uri="{BB962C8B-B14F-4D97-AF65-F5344CB8AC3E}">
        <p14:creationId xmlns:p14="http://schemas.microsoft.com/office/powerpoint/2010/main" val="19332889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1D7A22-3AB2-4089-81DF-B71D3E3C1375}"/>
              </a:ext>
            </a:extLst>
          </p:cNvPr>
          <p:cNvSpPr txBox="1"/>
          <p:nvPr/>
        </p:nvSpPr>
        <p:spPr>
          <a:xfrm>
            <a:off x="1089251" y="1943075"/>
            <a:ext cx="10013497" cy="4031873"/>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lphaUcPeriod" startAt="7"/>
              <a:tabLst/>
              <a:defRPr/>
            </a:pPr>
            <a:r>
              <a:rPr kumimoji="0" lang="en-US" sz="3200" b="1" i="0" u="none" strike="noStrike" kern="1200" cap="none" spc="0" normalizeH="0" baseline="0" noProof="0" dirty="0">
                <a:ln>
                  <a:noFill/>
                </a:ln>
                <a:solidFill>
                  <a:prstClr val="black"/>
                </a:solidFill>
                <a:effectLst/>
                <a:uLnTx/>
                <a:uFillTx/>
                <a:latin typeface="MIonic"/>
                <a:ea typeface="+mn-ea"/>
                <a:cs typeface="+mn-cs"/>
              </a:rPr>
              <a:t>A summary of the procedures related to deploying refuge alternatives.</a:t>
            </a:r>
          </a:p>
          <a:p>
            <a:pPr marL="514350" marR="0" lvl="0" indent="-514350" algn="l" defTabSz="914400" rtl="0" eaLnBrk="1" fontAlgn="auto" latinLnBrk="0" hangingPunct="1">
              <a:lnSpc>
                <a:spcPct val="100000"/>
              </a:lnSpc>
              <a:spcBef>
                <a:spcPts val="0"/>
              </a:spcBef>
              <a:spcAft>
                <a:spcPts val="0"/>
              </a:spcAft>
              <a:buClrTx/>
              <a:buSzTx/>
              <a:buFontTx/>
              <a:buAutoNum type="alphaUcPeriod" startAt="7"/>
              <a:tabLst/>
              <a:defRPr/>
            </a:pPr>
            <a:endParaRPr kumimoji="0" lang="en-US" sz="3200" b="1" i="0" u="none" strike="noStrike" kern="1200" cap="none" spc="0" normalizeH="0" baseline="0" noProof="0" dirty="0">
              <a:ln>
                <a:noFill/>
              </a:ln>
              <a:solidFill>
                <a:prstClr val="black"/>
              </a:solidFill>
              <a:effectLst/>
              <a:uLnTx/>
              <a:uFillTx/>
              <a:latin typeface="MIonic"/>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lphaUcPeriod" startAt="8"/>
              <a:tabLst/>
              <a:defRPr/>
            </a:pPr>
            <a:r>
              <a:rPr kumimoji="0" lang="en-US" sz="3200" b="1" i="0" u="none" strike="noStrike" kern="1200" cap="none" spc="0" normalizeH="0" baseline="0" noProof="0" dirty="0">
                <a:ln>
                  <a:noFill/>
                </a:ln>
                <a:solidFill>
                  <a:prstClr val="black"/>
                </a:solidFill>
                <a:effectLst/>
                <a:uLnTx/>
                <a:uFillTx/>
                <a:latin typeface="MIonic"/>
                <a:ea typeface="+mn-ea"/>
                <a:cs typeface="+mn-cs"/>
              </a:rPr>
              <a:t>A summary of the construction methods for 15 psi stoppings constructed prior to an event.</a:t>
            </a:r>
          </a:p>
          <a:p>
            <a:pPr marL="514350" marR="0" lvl="0" indent="-514350" algn="l" defTabSz="914400" rtl="0" eaLnBrk="1" fontAlgn="auto" latinLnBrk="0" hangingPunct="1">
              <a:lnSpc>
                <a:spcPct val="100000"/>
              </a:lnSpc>
              <a:spcBef>
                <a:spcPts val="0"/>
              </a:spcBef>
              <a:spcAft>
                <a:spcPts val="0"/>
              </a:spcAft>
              <a:buClrTx/>
              <a:buSzTx/>
              <a:buFontTx/>
              <a:buAutoNum type="alphaUcPeriod" startAt="8"/>
              <a:tabLst/>
              <a:defRPr/>
            </a:pPr>
            <a:endParaRPr kumimoji="0" lang="en-US" sz="3200" b="1" i="0" u="none" strike="noStrike" kern="1200" cap="none" spc="0" normalizeH="0" baseline="0" noProof="0" dirty="0">
              <a:ln>
                <a:noFill/>
              </a:ln>
              <a:solidFill>
                <a:prstClr val="black"/>
              </a:solidFill>
              <a:effectLst/>
              <a:uLnTx/>
              <a:uFillTx/>
              <a:latin typeface="MIon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MIonic"/>
                <a:ea typeface="+mn-ea"/>
                <a:cs typeface="+mn-cs"/>
              </a:rPr>
              <a:t>I.   A summary of the procedures related to refuge alternative use.</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C560987-0CB2-4333-97F4-9573E856523E}"/>
              </a:ext>
            </a:extLst>
          </p:cNvPr>
          <p:cNvSpPr>
            <a:spLocks noGrp="1"/>
          </p:cNvSpPr>
          <p:nvPr>
            <p:ph type="title"/>
          </p:nvPr>
        </p:nvSpPr>
        <p:spPr/>
        <p:txBody>
          <a:bodyPr/>
          <a:lstStyle/>
          <a:p>
            <a:r>
              <a:rPr lang="en-US" b="1" dirty="0"/>
              <a:t>Evacuations</a:t>
            </a:r>
          </a:p>
        </p:txBody>
      </p:sp>
    </p:spTree>
    <p:extLst>
      <p:ext uri="{BB962C8B-B14F-4D97-AF65-F5344CB8AC3E}">
        <p14:creationId xmlns:p14="http://schemas.microsoft.com/office/powerpoint/2010/main" val="3964440164"/>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otalTime>694</TotalTime>
  <Words>9601</Words>
  <Application>Microsoft Office PowerPoint</Application>
  <PresentationFormat>Widescreen</PresentationFormat>
  <Paragraphs>573</Paragraphs>
  <Slides>132</Slides>
  <Notes>0</Notes>
  <HiddenSlides>0</HiddenSlides>
  <MMClips>0</MMClips>
  <ScaleCrop>false</ScaleCrop>
  <HeadingPairs>
    <vt:vector size="8" baseType="variant">
      <vt:variant>
        <vt:lpstr>Fonts Used</vt:lpstr>
      </vt:variant>
      <vt:variant>
        <vt:i4>15</vt:i4>
      </vt:variant>
      <vt:variant>
        <vt:lpstr>Theme</vt:lpstr>
      </vt:variant>
      <vt:variant>
        <vt:i4>6</vt:i4>
      </vt:variant>
      <vt:variant>
        <vt:lpstr>Embedded OLE Servers</vt:lpstr>
      </vt:variant>
      <vt:variant>
        <vt:i4>3</vt:i4>
      </vt:variant>
      <vt:variant>
        <vt:lpstr>Slide Titles</vt:lpstr>
      </vt:variant>
      <vt:variant>
        <vt:i4>132</vt:i4>
      </vt:variant>
    </vt:vector>
  </HeadingPairs>
  <TitlesOfParts>
    <vt:vector size="156" baseType="lpstr">
      <vt:lpstr>Arial</vt:lpstr>
      <vt:lpstr>Arial</vt:lpstr>
      <vt:lpstr>ArialMT</vt:lpstr>
      <vt:lpstr>ArialMT,Bold</vt:lpstr>
      <vt:lpstr>ArialMT,Italic</vt:lpstr>
      <vt:lpstr>Calibri</vt:lpstr>
      <vt:lpstr>Calibri Light</vt:lpstr>
      <vt:lpstr>MIonic</vt:lpstr>
      <vt:lpstr>MIonic-Italic</vt:lpstr>
      <vt:lpstr>Open Sans</vt:lpstr>
      <vt:lpstr>Times New Roman</vt:lpstr>
      <vt:lpstr>Trebuchet MS</vt:lpstr>
      <vt:lpstr>Verdana</vt:lpstr>
      <vt:lpstr>Wingdings</vt:lpstr>
      <vt:lpstr>Wingdings 2</vt:lpstr>
      <vt:lpstr>2_Office Theme</vt:lpstr>
      <vt:lpstr>3_Office Theme</vt:lpstr>
      <vt:lpstr>4_Office Theme</vt:lpstr>
      <vt:lpstr>1_Office Theme</vt:lpstr>
      <vt:lpstr>5_Office Theme</vt:lpstr>
      <vt:lpstr>Office Theme</vt:lpstr>
      <vt:lpstr>Microsoft PowerPoint Presentation</vt:lpstr>
      <vt:lpstr>Presentation</vt:lpstr>
      <vt:lpstr>Acrobat Document</vt:lpstr>
      <vt:lpstr>MESSAGE FROM THE DIRECTOR</vt:lpstr>
      <vt:lpstr>PowerPoint Presentation</vt:lpstr>
      <vt:lpstr>PowerPoint Presentation</vt:lpstr>
      <vt:lpstr>Are you, the mine foreman, ready if/when an emergency happens?? </vt:lpstr>
      <vt:lpstr>Mine Emergencies – Is your Coal Mine Ready?</vt:lpstr>
      <vt:lpstr>PowerPoint Presentation</vt:lpstr>
      <vt:lpstr>PowerPoint Presentation</vt:lpstr>
      <vt:lpstr>PowerPoint Presentation</vt:lpstr>
      <vt:lpstr>PowerPoint Presentation</vt:lpstr>
      <vt:lpstr>Fire Preparedness </vt:lpstr>
      <vt:lpstr>Fire Preparedness </vt:lpstr>
      <vt:lpstr>Fire Preparedness </vt:lpstr>
      <vt:lpstr>Fire Preparedness </vt:lpstr>
      <vt:lpstr>Fire Preparedness </vt:lpstr>
      <vt:lpstr>Fire Preparedness </vt:lpstr>
      <vt:lpstr>Fire Preparedness </vt:lpstr>
      <vt:lpstr>Fire Preparedness </vt:lpstr>
      <vt:lpstr>Fire Preparedness </vt:lpstr>
      <vt:lpstr>Fire Preparedness </vt:lpstr>
      <vt:lpstr>Fire Preparedness </vt:lpstr>
      <vt:lpstr>Fire Preparedness </vt:lpstr>
      <vt:lpstr>Fire Preparedness </vt:lpstr>
      <vt:lpstr>Fire Preparedness </vt:lpstr>
      <vt:lpstr>Fire Preparedness </vt:lpstr>
      <vt:lpstr>Fire Preparedness </vt:lpstr>
      <vt:lpstr>Fire Preparedness </vt:lpstr>
      <vt:lpstr>Fire Preparedness </vt:lpstr>
      <vt:lpstr>Fire Preparedness </vt:lpstr>
      <vt:lpstr>Fire Preparedness </vt:lpstr>
      <vt:lpstr>Continuing Education</vt:lpstr>
      <vt:lpstr>Fire Prevention </vt:lpstr>
      <vt:lpstr>Fire Prevention </vt:lpstr>
      <vt:lpstr>Fire Prevention </vt:lpstr>
      <vt:lpstr>Fire Prevention </vt:lpstr>
      <vt:lpstr>Fire Prevention </vt:lpstr>
      <vt:lpstr>Fire Prevention on Continuous Miner</vt:lpstr>
      <vt:lpstr>Fire Prevention on Working Section</vt:lpstr>
      <vt:lpstr>Fire Prevention on Working Section</vt:lpstr>
      <vt:lpstr>Fire Prevention on Working Section</vt:lpstr>
      <vt:lpstr>Fire Prevention on Working Section</vt:lpstr>
      <vt:lpstr>Fire Prevention at Electrical Installations </vt:lpstr>
      <vt:lpstr>Fire Prevention at Electrical Installations </vt:lpstr>
      <vt:lpstr>Fire Prevention while Cutting and Welding</vt:lpstr>
      <vt:lpstr>Fire Prevention while Cutting and Welding</vt:lpstr>
      <vt:lpstr>Fire Prevention on Belt Haulage</vt:lpstr>
      <vt:lpstr>Fire Prevention on Belt Haulage</vt:lpstr>
      <vt:lpstr>Fire Prevention for Diesel Fuel Storage</vt:lpstr>
      <vt:lpstr>Fire Prevention for Diesel Fuel Storage</vt:lpstr>
      <vt:lpstr>Fire Prevention for Diesel Fuel Transfer</vt:lpstr>
      <vt:lpstr>Fire Prevention for Diesel Fuel Transfer</vt:lpstr>
      <vt:lpstr>Fire Prevention from the Surface</vt:lpstr>
      <vt:lpstr>Fire Prevention from the Surface</vt:lpstr>
      <vt:lpstr>Fire Prevention from the Surface</vt:lpstr>
      <vt:lpstr>Fire Prevention from the Surface</vt:lpstr>
      <vt:lpstr>Fire Prevention can be more than Fire prevention!</vt:lpstr>
      <vt:lpstr>Continuing Education </vt:lpstr>
      <vt:lpstr>Responsible Person</vt:lpstr>
      <vt:lpstr>Responsible Person </vt:lpstr>
      <vt:lpstr>Responsible Person </vt:lpstr>
      <vt:lpstr>Responsible Person</vt:lpstr>
      <vt:lpstr> </vt:lpstr>
      <vt:lpstr>Responsible Person </vt:lpstr>
      <vt:lpstr>Responsible Person</vt:lpstr>
      <vt:lpstr>Responsible Person </vt:lpstr>
      <vt:lpstr>Responsible Person </vt:lpstr>
      <vt:lpstr>Responsible Person </vt:lpstr>
      <vt:lpstr>Responsible Person</vt:lpstr>
      <vt:lpstr>Responsible Person</vt:lpstr>
      <vt:lpstr>PowerPoint Presentation</vt:lpstr>
      <vt:lpstr>PowerPoint Presentation</vt:lpstr>
      <vt:lpstr>Continuing Education </vt:lpstr>
      <vt:lpstr>Evacuations</vt:lpstr>
      <vt:lpstr>Evacuations </vt:lpstr>
      <vt:lpstr>Evacuations </vt:lpstr>
      <vt:lpstr>Evacuations</vt:lpstr>
      <vt:lpstr>Evacuations</vt:lpstr>
      <vt:lpstr>Evacuations</vt:lpstr>
      <vt:lpstr>Evacuations</vt:lpstr>
      <vt:lpstr>Evacuations</vt:lpstr>
      <vt:lpstr>Evacuations</vt:lpstr>
      <vt:lpstr>Evacuations</vt:lpstr>
      <vt:lpstr>Evacuations</vt:lpstr>
      <vt:lpstr>Evacuations</vt:lpstr>
      <vt:lpstr>Evacuations</vt:lpstr>
      <vt:lpstr>Evacuations</vt:lpstr>
      <vt:lpstr>Evacuations</vt:lpstr>
      <vt:lpstr>Evacuations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Evacuations</vt:lpstr>
      <vt:lpstr>Evacuations</vt:lpstr>
      <vt:lpstr>Evacuations</vt:lpstr>
      <vt:lpstr>Evacuations</vt:lpstr>
      <vt:lpstr>Evacuations</vt:lpstr>
      <vt:lpstr>Evacuations </vt:lpstr>
      <vt:lpstr>Evacuations      (WV LAW)</vt:lpstr>
      <vt:lpstr>Evacuations</vt:lpstr>
      <vt:lpstr>Continuing Education </vt:lpstr>
      <vt:lpstr>Understanding Fire </vt:lpstr>
      <vt:lpstr>Understanding Fire</vt:lpstr>
      <vt:lpstr>Safety Precautions Involved With Fighting Fire</vt:lpstr>
      <vt:lpstr>Safety Precautions Involved With Fighting Fire</vt:lpstr>
      <vt:lpstr>Understanding Fire Movement and Progression</vt:lpstr>
      <vt:lpstr>Understanding Fire Movement and Progression </vt:lpstr>
      <vt:lpstr>Understanding Fire Movement and Progression</vt:lpstr>
      <vt:lpstr>Fire Development</vt:lpstr>
      <vt:lpstr>Decision Making</vt:lpstr>
      <vt:lpstr>Decision Making</vt:lpstr>
      <vt:lpstr>Decision Making</vt:lpstr>
      <vt:lpstr>Direct Fire Attack</vt:lpstr>
      <vt:lpstr>Using a Fire Extinguisher</vt:lpstr>
      <vt:lpstr>Using a Fire Extinguisher</vt:lpstr>
      <vt:lpstr>Using a Hand Line </vt:lpstr>
      <vt:lpstr>Using a Hand Line</vt:lpstr>
      <vt:lpstr>Using a Hand Line</vt:lpstr>
      <vt:lpstr>Using a Hand Line With a Foam Inductor</vt:lpstr>
      <vt:lpstr>Hand Line Foam Inductor </vt:lpstr>
      <vt:lpstr>Fire Fighting with Foam </vt:lpstr>
      <vt:lpstr>Hand Line Foam Inductor </vt:lpstr>
      <vt:lpstr>Using a Hand Line With a Foam Inductor</vt:lpstr>
      <vt:lpstr>Indirect Fire Attack</vt:lpstr>
      <vt:lpstr>Indirect Fire Attack</vt:lpstr>
      <vt:lpstr>Indirect Fire Attack</vt:lpstr>
      <vt:lpstr>Indirect Fire Attack</vt:lpstr>
      <vt:lpstr>Indirect Fire Attack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Crookshanks, Richard D</dc:creator>
  <cp:lastModifiedBy>Harrah, Michelle L</cp:lastModifiedBy>
  <cp:revision>66</cp:revision>
  <dcterms:created xsi:type="dcterms:W3CDTF">2021-05-03T15:59:03Z</dcterms:created>
  <dcterms:modified xsi:type="dcterms:W3CDTF">2024-02-12T15:09:27Z</dcterms:modified>
</cp:coreProperties>
</file>