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50" d="100"/>
          <a:sy n="50" d="100"/>
        </p:scale>
        <p:origin x="36" y="14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43EC-4B49-0238-C537-0716D58FC5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7B250-952A-F331-03EA-597B38471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C218B-666C-CD9E-E7D1-47BABD743AD6}"/>
              </a:ext>
            </a:extLst>
          </p:cNvPr>
          <p:cNvSpPr>
            <a:spLocks noGrp="1"/>
          </p:cNvSpPr>
          <p:nvPr>
            <p:ph type="dt" sz="half" idx="10"/>
          </p:nvPr>
        </p:nvSpPr>
        <p:spPr/>
        <p:txBody>
          <a:bodyPr/>
          <a:lstStyle/>
          <a:p>
            <a:fld id="{F9BCF3D7-C96B-440C-A7D0-61A1875E7578}" type="datetimeFigureOut">
              <a:rPr lang="en-US" smtClean="0"/>
              <a:t>12/8/2023</a:t>
            </a:fld>
            <a:endParaRPr lang="en-US"/>
          </a:p>
        </p:txBody>
      </p:sp>
      <p:sp>
        <p:nvSpPr>
          <p:cNvPr id="5" name="Footer Placeholder 4">
            <a:extLst>
              <a:ext uri="{FF2B5EF4-FFF2-40B4-BE49-F238E27FC236}">
                <a16:creationId xmlns:a16="http://schemas.microsoft.com/office/drawing/2014/main" id="{CD6BB26C-316C-5B2F-CF15-CB4AAEE04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2DA75-EF32-F450-D3F5-6E4E582CF2D8}"/>
              </a:ext>
            </a:extLst>
          </p:cNvPr>
          <p:cNvSpPr>
            <a:spLocks noGrp="1"/>
          </p:cNvSpPr>
          <p:nvPr>
            <p:ph type="sldNum" sz="quarter" idx="12"/>
          </p:nvPr>
        </p:nvSpPr>
        <p:spPr/>
        <p:txBody>
          <a:bodyPr/>
          <a:lstStyle/>
          <a:p>
            <a:fld id="{E16842BA-BAF8-4DA6-8F14-8B9BCAACC27E}" type="slidenum">
              <a:rPr lang="en-US" smtClean="0"/>
              <a:t>‹#›</a:t>
            </a:fld>
            <a:endParaRPr lang="en-US"/>
          </a:p>
        </p:txBody>
      </p:sp>
    </p:spTree>
    <p:extLst>
      <p:ext uri="{BB962C8B-B14F-4D97-AF65-F5344CB8AC3E}">
        <p14:creationId xmlns:p14="http://schemas.microsoft.com/office/powerpoint/2010/main" val="1281456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FEF1-EB7E-26B5-11E3-4BD5C4C490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C92D3E-51ED-5B90-BF7B-BA709FF428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4573D-CE50-6831-A7AA-D11E6C984992}"/>
              </a:ext>
            </a:extLst>
          </p:cNvPr>
          <p:cNvSpPr>
            <a:spLocks noGrp="1"/>
          </p:cNvSpPr>
          <p:nvPr>
            <p:ph type="dt" sz="half" idx="10"/>
          </p:nvPr>
        </p:nvSpPr>
        <p:spPr/>
        <p:txBody>
          <a:bodyPr/>
          <a:lstStyle/>
          <a:p>
            <a:fld id="{F9BCF3D7-C96B-440C-A7D0-61A1875E7578}" type="datetimeFigureOut">
              <a:rPr lang="en-US" smtClean="0"/>
              <a:t>12/8/2023</a:t>
            </a:fld>
            <a:endParaRPr lang="en-US"/>
          </a:p>
        </p:txBody>
      </p:sp>
      <p:sp>
        <p:nvSpPr>
          <p:cNvPr id="5" name="Footer Placeholder 4">
            <a:extLst>
              <a:ext uri="{FF2B5EF4-FFF2-40B4-BE49-F238E27FC236}">
                <a16:creationId xmlns:a16="http://schemas.microsoft.com/office/drawing/2014/main" id="{32E27E43-C6FA-6E09-D703-CCFD17C7F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561B4-FA22-6F40-D934-7F7E7699B5D4}"/>
              </a:ext>
            </a:extLst>
          </p:cNvPr>
          <p:cNvSpPr>
            <a:spLocks noGrp="1"/>
          </p:cNvSpPr>
          <p:nvPr>
            <p:ph type="sldNum" sz="quarter" idx="12"/>
          </p:nvPr>
        </p:nvSpPr>
        <p:spPr/>
        <p:txBody>
          <a:bodyPr/>
          <a:lstStyle/>
          <a:p>
            <a:fld id="{E16842BA-BAF8-4DA6-8F14-8B9BCAACC27E}" type="slidenum">
              <a:rPr lang="en-US" smtClean="0"/>
              <a:t>‹#›</a:t>
            </a:fld>
            <a:endParaRPr lang="en-US"/>
          </a:p>
        </p:txBody>
      </p:sp>
    </p:spTree>
    <p:extLst>
      <p:ext uri="{BB962C8B-B14F-4D97-AF65-F5344CB8AC3E}">
        <p14:creationId xmlns:p14="http://schemas.microsoft.com/office/powerpoint/2010/main" val="81135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3247FE-CF1F-DC18-F457-24D6F4CCBD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C3B988-51C5-C0A2-8E2F-76CDF43815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4DA11-3069-3D66-FA73-02506D46926B}"/>
              </a:ext>
            </a:extLst>
          </p:cNvPr>
          <p:cNvSpPr>
            <a:spLocks noGrp="1"/>
          </p:cNvSpPr>
          <p:nvPr>
            <p:ph type="dt" sz="half" idx="10"/>
          </p:nvPr>
        </p:nvSpPr>
        <p:spPr/>
        <p:txBody>
          <a:bodyPr/>
          <a:lstStyle/>
          <a:p>
            <a:fld id="{F9BCF3D7-C96B-440C-A7D0-61A1875E7578}" type="datetimeFigureOut">
              <a:rPr lang="en-US" smtClean="0"/>
              <a:t>12/8/2023</a:t>
            </a:fld>
            <a:endParaRPr lang="en-US"/>
          </a:p>
        </p:txBody>
      </p:sp>
      <p:sp>
        <p:nvSpPr>
          <p:cNvPr id="5" name="Footer Placeholder 4">
            <a:extLst>
              <a:ext uri="{FF2B5EF4-FFF2-40B4-BE49-F238E27FC236}">
                <a16:creationId xmlns:a16="http://schemas.microsoft.com/office/drawing/2014/main" id="{8A4E20D9-9EAD-1C3A-7187-45C21E34C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B96C9-D559-4407-6646-F5012AE8BFAE}"/>
              </a:ext>
            </a:extLst>
          </p:cNvPr>
          <p:cNvSpPr>
            <a:spLocks noGrp="1"/>
          </p:cNvSpPr>
          <p:nvPr>
            <p:ph type="sldNum" sz="quarter" idx="12"/>
          </p:nvPr>
        </p:nvSpPr>
        <p:spPr/>
        <p:txBody>
          <a:bodyPr/>
          <a:lstStyle/>
          <a:p>
            <a:fld id="{E16842BA-BAF8-4DA6-8F14-8B9BCAACC27E}" type="slidenum">
              <a:rPr lang="en-US" smtClean="0"/>
              <a:t>‹#›</a:t>
            </a:fld>
            <a:endParaRPr lang="en-US"/>
          </a:p>
        </p:txBody>
      </p:sp>
    </p:spTree>
    <p:extLst>
      <p:ext uri="{BB962C8B-B14F-4D97-AF65-F5344CB8AC3E}">
        <p14:creationId xmlns:p14="http://schemas.microsoft.com/office/powerpoint/2010/main" val="330550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3462-114F-1903-0E05-51BA7840A6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65B6E5-8888-5753-2756-B9A556BF54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F2029-7088-B00F-19B1-A9CB875349CD}"/>
              </a:ext>
            </a:extLst>
          </p:cNvPr>
          <p:cNvSpPr>
            <a:spLocks noGrp="1"/>
          </p:cNvSpPr>
          <p:nvPr>
            <p:ph type="dt" sz="half" idx="10"/>
          </p:nvPr>
        </p:nvSpPr>
        <p:spPr/>
        <p:txBody>
          <a:bodyPr/>
          <a:lstStyle/>
          <a:p>
            <a:fld id="{F9BCF3D7-C96B-440C-A7D0-61A1875E7578}" type="datetimeFigureOut">
              <a:rPr lang="en-US" smtClean="0"/>
              <a:t>12/8/2023</a:t>
            </a:fld>
            <a:endParaRPr lang="en-US"/>
          </a:p>
        </p:txBody>
      </p:sp>
      <p:sp>
        <p:nvSpPr>
          <p:cNvPr id="5" name="Footer Placeholder 4">
            <a:extLst>
              <a:ext uri="{FF2B5EF4-FFF2-40B4-BE49-F238E27FC236}">
                <a16:creationId xmlns:a16="http://schemas.microsoft.com/office/drawing/2014/main" id="{751B6FAA-268D-4712-B7D0-3B044654B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E0B0C-FC6B-FD38-5AFC-B12AF7363A97}"/>
              </a:ext>
            </a:extLst>
          </p:cNvPr>
          <p:cNvSpPr>
            <a:spLocks noGrp="1"/>
          </p:cNvSpPr>
          <p:nvPr>
            <p:ph type="sldNum" sz="quarter" idx="12"/>
          </p:nvPr>
        </p:nvSpPr>
        <p:spPr/>
        <p:txBody>
          <a:bodyPr/>
          <a:lstStyle/>
          <a:p>
            <a:fld id="{E16842BA-BAF8-4DA6-8F14-8B9BCAACC27E}" type="slidenum">
              <a:rPr lang="en-US" smtClean="0"/>
              <a:t>‹#›</a:t>
            </a:fld>
            <a:endParaRPr lang="en-US"/>
          </a:p>
        </p:txBody>
      </p:sp>
    </p:spTree>
    <p:extLst>
      <p:ext uri="{BB962C8B-B14F-4D97-AF65-F5344CB8AC3E}">
        <p14:creationId xmlns:p14="http://schemas.microsoft.com/office/powerpoint/2010/main" val="79495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DE3-7FC4-E4A4-10F6-CF1A3AB661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CBEC42-831F-0606-6AD7-79AC16F1BB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268310-F26E-4339-A291-0DCAF87DAFAA}"/>
              </a:ext>
            </a:extLst>
          </p:cNvPr>
          <p:cNvSpPr>
            <a:spLocks noGrp="1"/>
          </p:cNvSpPr>
          <p:nvPr>
            <p:ph type="dt" sz="half" idx="10"/>
          </p:nvPr>
        </p:nvSpPr>
        <p:spPr/>
        <p:txBody>
          <a:bodyPr/>
          <a:lstStyle/>
          <a:p>
            <a:fld id="{F9BCF3D7-C96B-440C-A7D0-61A1875E7578}" type="datetimeFigureOut">
              <a:rPr lang="en-US" smtClean="0"/>
              <a:t>12/8/2023</a:t>
            </a:fld>
            <a:endParaRPr lang="en-US"/>
          </a:p>
        </p:txBody>
      </p:sp>
      <p:sp>
        <p:nvSpPr>
          <p:cNvPr id="5" name="Footer Placeholder 4">
            <a:extLst>
              <a:ext uri="{FF2B5EF4-FFF2-40B4-BE49-F238E27FC236}">
                <a16:creationId xmlns:a16="http://schemas.microsoft.com/office/drawing/2014/main" id="{FB32B2E6-5FC8-96AD-14A3-A30285DC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E1023-4FA0-E0AE-DA28-94C3DBE5C975}"/>
              </a:ext>
            </a:extLst>
          </p:cNvPr>
          <p:cNvSpPr>
            <a:spLocks noGrp="1"/>
          </p:cNvSpPr>
          <p:nvPr>
            <p:ph type="sldNum" sz="quarter" idx="12"/>
          </p:nvPr>
        </p:nvSpPr>
        <p:spPr/>
        <p:txBody>
          <a:bodyPr/>
          <a:lstStyle/>
          <a:p>
            <a:fld id="{E16842BA-BAF8-4DA6-8F14-8B9BCAACC27E}" type="slidenum">
              <a:rPr lang="en-US" smtClean="0"/>
              <a:t>‹#›</a:t>
            </a:fld>
            <a:endParaRPr lang="en-US"/>
          </a:p>
        </p:txBody>
      </p:sp>
    </p:spTree>
    <p:extLst>
      <p:ext uri="{BB962C8B-B14F-4D97-AF65-F5344CB8AC3E}">
        <p14:creationId xmlns:p14="http://schemas.microsoft.com/office/powerpoint/2010/main" val="1168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FD48A-A6C9-FE2F-7B88-BB1A9C57A1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4820D7-5A30-6118-E965-BC0D7AB079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8ABDC5-F95C-2DF3-15A1-82FF3B9609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108E2-B9A1-8A0F-EEA9-0D79F8A53C44}"/>
              </a:ext>
            </a:extLst>
          </p:cNvPr>
          <p:cNvSpPr>
            <a:spLocks noGrp="1"/>
          </p:cNvSpPr>
          <p:nvPr>
            <p:ph type="dt" sz="half" idx="10"/>
          </p:nvPr>
        </p:nvSpPr>
        <p:spPr/>
        <p:txBody>
          <a:bodyPr/>
          <a:lstStyle/>
          <a:p>
            <a:fld id="{F9BCF3D7-C96B-440C-A7D0-61A1875E7578}" type="datetimeFigureOut">
              <a:rPr lang="en-US" smtClean="0"/>
              <a:t>12/8/2023</a:t>
            </a:fld>
            <a:endParaRPr lang="en-US"/>
          </a:p>
        </p:txBody>
      </p:sp>
      <p:sp>
        <p:nvSpPr>
          <p:cNvPr id="6" name="Footer Placeholder 5">
            <a:extLst>
              <a:ext uri="{FF2B5EF4-FFF2-40B4-BE49-F238E27FC236}">
                <a16:creationId xmlns:a16="http://schemas.microsoft.com/office/drawing/2014/main" id="{1B6818DE-FE8A-5E20-2553-71EA7CB7D3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5B3B9-C2FB-EF84-E57A-69E2C69ECFEC}"/>
              </a:ext>
            </a:extLst>
          </p:cNvPr>
          <p:cNvSpPr>
            <a:spLocks noGrp="1"/>
          </p:cNvSpPr>
          <p:nvPr>
            <p:ph type="sldNum" sz="quarter" idx="12"/>
          </p:nvPr>
        </p:nvSpPr>
        <p:spPr/>
        <p:txBody>
          <a:bodyPr/>
          <a:lstStyle/>
          <a:p>
            <a:fld id="{E16842BA-BAF8-4DA6-8F14-8B9BCAACC27E}" type="slidenum">
              <a:rPr lang="en-US" smtClean="0"/>
              <a:t>‹#›</a:t>
            </a:fld>
            <a:endParaRPr lang="en-US"/>
          </a:p>
        </p:txBody>
      </p:sp>
    </p:spTree>
    <p:extLst>
      <p:ext uri="{BB962C8B-B14F-4D97-AF65-F5344CB8AC3E}">
        <p14:creationId xmlns:p14="http://schemas.microsoft.com/office/powerpoint/2010/main" val="1939869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8C5F-5430-6196-875C-069C1B1E40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8F0F94-2152-EA33-EEC8-AD2DD6B3E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8ED4DC-CD88-9761-7568-A1FE5154E9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6E53CF-F941-F26A-FAF7-2829A015CF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31DB3C-A0F4-BDEA-84EE-2456599217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2CC673-9012-E53D-3012-1B6202BC9EE6}"/>
              </a:ext>
            </a:extLst>
          </p:cNvPr>
          <p:cNvSpPr>
            <a:spLocks noGrp="1"/>
          </p:cNvSpPr>
          <p:nvPr>
            <p:ph type="dt" sz="half" idx="10"/>
          </p:nvPr>
        </p:nvSpPr>
        <p:spPr/>
        <p:txBody>
          <a:bodyPr/>
          <a:lstStyle/>
          <a:p>
            <a:fld id="{F9BCF3D7-C96B-440C-A7D0-61A1875E7578}" type="datetimeFigureOut">
              <a:rPr lang="en-US" smtClean="0"/>
              <a:t>12/8/2023</a:t>
            </a:fld>
            <a:endParaRPr lang="en-US"/>
          </a:p>
        </p:txBody>
      </p:sp>
      <p:sp>
        <p:nvSpPr>
          <p:cNvPr id="8" name="Footer Placeholder 7">
            <a:extLst>
              <a:ext uri="{FF2B5EF4-FFF2-40B4-BE49-F238E27FC236}">
                <a16:creationId xmlns:a16="http://schemas.microsoft.com/office/drawing/2014/main" id="{F468D2D0-B85D-F125-5FC8-48EC5183C6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162F6B-4E6F-0145-097A-327ED6030F1B}"/>
              </a:ext>
            </a:extLst>
          </p:cNvPr>
          <p:cNvSpPr>
            <a:spLocks noGrp="1"/>
          </p:cNvSpPr>
          <p:nvPr>
            <p:ph type="sldNum" sz="quarter" idx="12"/>
          </p:nvPr>
        </p:nvSpPr>
        <p:spPr/>
        <p:txBody>
          <a:bodyPr/>
          <a:lstStyle/>
          <a:p>
            <a:fld id="{E16842BA-BAF8-4DA6-8F14-8B9BCAACC27E}" type="slidenum">
              <a:rPr lang="en-US" smtClean="0"/>
              <a:t>‹#›</a:t>
            </a:fld>
            <a:endParaRPr lang="en-US"/>
          </a:p>
        </p:txBody>
      </p:sp>
    </p:spTree>
    <p:extLst>
      <p:ext uri="{BB962C8B-B14F-4D97-AF65-F5344CB8AC3E}">
        <p14:creationId xmlns:p14="http://schemas.microsoft.com/office/powerpoint/2010/main" val="255118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508C5-DE2C-C65B-BC29-64B8D01848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6BFEC-C79F-8A5E-7816-FDDC264D44AA}"/>
              </a:ext>
            </a:extLst>
          </p:cNvPr>
          <p:cNvSpPr>
            <a:spLocks noGrp="1"/>
          </p:cNvSpPr>
          <p:nvPr>
            <p:ph type="dt" sz="half" idx="10"/>
          </p:nvPr>
        </p:nvSpPr>
        <p:spPr/>
        <p:txBody>
          <a:bodyPr/>
          <a:lstStyle/>
          <a:p>
            <a:fld id="{F9BCF3D7-C96B-440C-A7D0-61A1875E7578}" type="datetimeFigureOut">
              <a:rPr lang="en-US" smtClean="0"/>
              <a:t>12/8/2023</a:t>
            </a:fld>
            <a:endParaRPr lang="en-US"/>
          </a:p>
        </p:txBody>
      </p:sp>
      <p:sp>
        <p:nvSpPr>
          <p:cNvPr id="4" name="Footer Placeholder 3">
            <a:extLst>
              <a:ext uri="{FF2B5EF4-FFF2-40B4-BE49-F238E27FC236}">
                <a16:creationId xmlns:a16="http://schemas.microsoft.com/office/drawing/2014/main" id="{746708C7-B308-9968-AFC6-40E01F45E5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64B15D-58DD-5F70-73E0-1761DA7CE4B4}"/>
              </a:ext>
            </a:extLst>
          </p:cNvPr>
          <p:cNvSpPr>
            <a:spLocks noGrp="1"/>
          </p:cNvSpPr>
          <p:nvPr>
            <p:ph type="sldNum" sz="quarter" idx="12"/>
          </p:nvPr>
        </p:nvSpPr>
        <p:spPr/>
        <p:txBody>
          <a:bodyPr/>
          <a:lstStyle/>
          <a:p>
            <a:fld id="{E16842BA-BAF8-4DA6-8F14-8B9BCAACC27E}" type="slidenum">
              <a:rPr lang="en-US" smtClean="0"/>
              <a:t>‹#›</a:t>
            </a:fld>
            <a:endParaRPr lang="en-US"/>
          </a:p>
        </p:txBody>
      </p:sp>
    </p:spTree>
    <p:extLst>
      <p:ext uri="{BB962C8B-B14F-4D97-AF65-F5344CB8AC3E}">
        <p14:creationId xmlns:p14="http://schemas.microsoft.com/office/powerpoint/2010/main" val="239023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43176-686C-D161-6136-7F3F9CC5229E}"/>
              </a:ext>
            </a:extLst>
          </p:cNvPr>
          <p:cNvSpPr>
            <a:spLocks noGrp="1"/>
          </p:cNvSpPr>
          <p:nvPr>
            <p:ph type="dt" sz="half" idx="10"/>
          </p:nvPr>
        </p:nvSpPr>
        <p:spPr/>
        <p:txBody>
          <a:bodyPr/>
          <a:lstStyle/>
          <a:p>
            <a:fld id="{F9BCF3D7-C96B-440C-A7D0-61A1875E7578}" type="datetimeFigureOut">
              <a:rPr lang="en-US" smtClean="0"/>
              <a:t>12/8/2023</a:t>
            </a:fld>
            <a:endParaRPr lang="en-US"/>
          </a:p>
        </p:txBody>
      </p:sp>
      <p:sp>
        <p:nvSpPr>
          <p:cNvPr id="3" name="Footer Placeholder 2">
            <a:extLst>
              <a:ext uri="{FF2B5EF4-FFF2-40B4-BE49-F238E27FC236}">
                <a16:creationId xmlns:a16="http://schemas.microsoft.com/office/drawing/2014/main" id="{8A7A1682-7BF5-54B1-83A4-B41E5724F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24397C-397D-FE9F-E531-29FFE690CAD9}"/>
              </a:ext>
            </a:extLst>
          </p:cNvPr>
          <p:cNvSpPr>
            <a:spLocks noGrp="1"/>
          </p:cNvSpPr>
          <p:nvPr>
            <p:ph type="sldNum" sz="quarter" idx="12"/>
          </p:nvPr>
        </p:nvSpPr>
        <p:spPr/>
        <p:txBody>
          <a:bodyPr/>
          <a:lstStyle/>
          <a:p>
            <a:fld id="{E16842BA-BAF8-4DA6-8F14-8B9BCAACC27E}" type="slidenum">
              <a:rPr lang="en-US" smtClean="0"/>
              <a:t>‹#›</a:t>
            </a:fld>
            <a:endParaRPr lang="en-US"/>
          </a:p>
        </p:txBody>
      </p:sp>
    </p:spTree>
    <p:extLst>
      <p:ext uri="{BB962C8B-B14F-4D97-AF65-F5344CB8AC3E}">
        <p14:creationId xmlns:p14="http://schemas.microsoft.com/office/powerpoint/2010/main" val="13052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9D92-5E9A-4575-24B1-70FB449C60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19B81C-7C41-651B-7AAE-277C43E4A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37F029-44F6-9BC7-E439-B07D6061A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1FD2CE-94E7-2032-C296-5BDA786D911E}"/>
              </a:ext>
            </a:extLst>
          </p:cNvPr>
          <p:cNvSpPr>
            <a:spLocks noGrp="1"/>
          </p:cNvSpPr>
          <p:nvPr>
            <p:ph type="dt" sz="half" idx="10"/>
          </p:nvPr>
        </p:nvSpPr>
        <p:spPr/>
        <p:txBody>
          <a:bodyPr/>
          <a:lstStyle/>
          <a:p>
            <a:fld id="{F9BCF3D7-C96B-440C-A7D0-61A1875E7578}" type="datetimeFigureOut">
              <a:rPr lang="en-US" smtClean="0"/>
              <a:t>12/8/2023</a:t>
            </a:fld>
            <a:endParaRPr lang="en-US"/>
          </a:p>
        </p:txBody>
      </p:sp>
      <p:sp>
        <p:nvSpPr>
          <p:cNvPr id="6" name="Footer Placeholder 5">
            <a:extLst>
              <a:ext uri="{FF2B5EF4-FFF2-40B4-BE49-F238E27FC236}">
                <a16:creationId xmlns:a16="http://schemas.microsoft.com/office/drawing/2014/main" id="{BB1866FE-E166-DF01-130E-9BA443922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4B8B8-32AE-062D-59BF-A1116A620DAC}"/>
              </a:ext>
            </a:extLst>
          </p:cNvPr>
          <p:cNvSpPr>
            <a:spLocks noGrp="1"/>
          </p:cNvSpPr>
          <p:nvPr>
            <p:ph type="sldNum" sz="quarter" idx="12"/>
          </p:nvPr>
        </p:nvSpPr>
        <p:spPr/>
        <p:txBody>
          <a:bodyPr/>
          <a:lstStyle/>
          <a:p>
            <a:fld id="{E16842BA-BAF8-4DA6-8F14-8B9BCAACC27E}" type="slidenum">
              <a:rPr lang="en-US" smtClean="0"/>
              <a:t>‹#›</a:t>
            </a:fld>
            <a:endParaRPr lang="en-US"/>
          </a:p>
        </p:txBody>
      </p:sp>
    </p:spTree>
    <p:extLst>
      <p:ext uri="{BB962C8B-B14F-4D97-AF65-F5344CB8AC3E}">
        <p14:creationId xmlns:p14="http://schemas.microsoft.com/office/powerpoint/2010/main" val="257938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C1A7-B0CA-1F18-9373-D3AA4A8B6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6E82DA-8770-AB12-4F11-702337D5C9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C4E471-256E-381A-2247-3CA1715251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25AD9-6D49-BEC6-C207-ECA8EE6447F3}"/>
              </a:ext>
            </a:extLst>
          </p:cNvPr>
          <p:cNvSpPr>
            <a:spLocks noGrp="1"/>
          </p:cNvSpPr>
          <p:nvPr>
            <p:ph type="dt" sz="half" idx="10"/>
          </p:nvPr>
        </p:nvSpPr>
        <p:spPr/>
        <p:txBody>
          <a:bodyPr/>
          <a:lstStyle/>
          <a:p>
            <a:fld id="{F9BCF3D7-C96B-440C-A7D0-61A1875E7578}" type="datetimeFigureOut">
              <a:rPr lang="en-US" smtClean="0"/>
              <a:t>12/8/2023</a:t>
            </a:fld>
            <a:endParaRPr lang="en-US"/>
          </a:p>
        </p:txBody>
      </p:sp>
      <p:sp>
        <p:nvSpPr>
          <p:cNvPr id="6" name="Footer Placeholder 5">
            <a:extLst>
              <a:ext uri="{FF2B5EF4-FFF2-40B4-BE49-F238E27FC236}">
                <a16:creationId xmlns:a16="http://schemas.microsoft.com/office/drawing/2014/main" id="{DAC078A5-6FB2-EA82-5221-92B61AEEB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96FCC-3DAA-6E6A-A00F-F7C681409967}"/>
              </a:ext>
            </a:extLst>
          </p:cNvPr>
          <p:cNvSpPr>
            <a:spLocks noGrp="1"/>
          </p:cNvSpPr>
          <p:nvPr>
            <p:ph type="sldNum" sz="quarter" idx="12"/>
          </p:nvPr>
        </p:nvSpPr>
        <p:spPr/>
        <p:txBody>
          <a:bodyPr/>
          <a:lstStyle/>
          <a:p>
            <a:fld id="{E16842BA-BAF8-4DA6-8F14-8B9BCAACC27E}" type="slidenum">
              <a:rPr lang="en-US" smtClean="0"/>
              <a:t>‹#›</a:t>
            </a:fld>
            <a:endParaRPr lang="en-US"/>
          </a:p>
        </p:txBody>
      </p:sp>
    </p:spTree>
    <p:extLst>
      <p:ext uri="{BB962C8B-B14F-4D97-AF65-F5344CB8AC3E}">
        <p14:creationId xmlns:p14="http://schemas.microsoft.com/office/powerpoint/2010/main" val="370011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9C53D4-A0B8-FFB0-577C-01231AA15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6B4CFA-F705-9EDC-2DDC-E0CFB52B0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2CDB3-D9BD-B212-7CDA-241E986735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CF3D7-C96B-440C-A7D0-61A1875E7578}" type="datetimeFigureOut">
              <a:rPr lang="en-US" smtClean="0"/>
              <a:t>12/8/2023</a:t>
            </a:fld>
            <a:endParaRPr lang="en-US"/>
          </a:p>
        </p:txBody>
      </p:sp>
      <p:sp>
        <p:nvSpPr>
          <p:cNvPr id="5" name="Footer Placeholder 4">
            <a:extLst>
              <a:ext uri="{FF2B5EF4-FFF2-40B4-BE49-F238E27FC236}">
                <a16:creationId xmlns:a16="http://schemas.microsoft.com/office/drawing/2014/main" id="{9ED9E1A7-E40D-AE07-F497-AA90375964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975DDD-1549-B304-E34C-E65B193B9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842BA-BAF8-4DA6-8F14-8B9BCAACC27E}" type="slidenum">
              <a:rPr lang="en-US" smtClean="0"/>
              <a:t>‹#›</a:t>
            </a:fld>
            <a:endParaRPr lang="en-US"/>
          </a:p>
        </p:txBody>
      </p:sp>
    </p:spTree>
    <p:extLst>
      <p:ext uri="{BB962C8B-B14F-4D97-AF65-F5344CB8AC3E}">
        <p14:creationId xmlns:p14="http://schemas.microsoft.com/office/powerpoint/2010/main" val="4214101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2" name="Group 371">
            <a:extLst>
              <a:ext uri="{FF2B5EF4-FFF2-40B4-BE49-F238E27FC236}">
                <a16:creationId xmlns:a16="http://schemas.microsoft.com/office/drawing/2014/main" id="{3B337C2F-F4B9-764C-45E5-86A1306E1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76" y="5338644"/>
            <a:ext cx="12202176" cy="1519355"/>
            <a:chOff x="-10176" y="5338644"/>
            <a:chExt cx="12202176" cy="1519355"/>
          </a:xfrm>
        </p:grpSpPr>
        <p:sp>
          <p:nvSpPr>
            <p:cNvPr id="373" name="Rectangle 372">
              <a:extLst>
                <a:ext uri="{FF2B5EF4-FFF2-40B4-BE49-F238E27FC236}">
                  <a16:creationId xmlns:a16="http://schemas.microsoft.com/office/drawing/2014/main" id="{DE1E11FF-4A87-A65F-DAEC-E20057A3F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5331238" y="-2767"/>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373">
              <a:extLst>
                <a:ext uri="{FF2B5EF4-FFF2-40B4-BE49-F238E27FC236}">
                  <a16:creationId xmlns:a16="http://schemas.microsoft.com/office/drawing/2014/main" id="{1719AAC3-64F6-CEDF-0B56-5C0C6BD3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8906919" y="3566802"/>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a:extLst>
                <a:ext uri="{FF2B5EF4-FFF2-40B4-BE49-F238E27FC236}">
                  <a16:creationId xmlns:a16="http://schemas.microsoft.com/office/drawing/2014/main" id="{BA0DE637-E8FB-63A7-A5E2-E28DBE1A4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3921534" y="1406934"/>
              <a:ext cx="1519355" cy="9382775"/>
            </a:xfrm>
            <a:prstGeom prst="rect">
              <a:avLst/>
            </a:prstGeom>
            <a:gradFill>
              <a:gsLst>
                <a:gs pos="29000">
                  <a:schemeClr val="accent5">
                    <a:lumMod val="60000"/>
                    <a:lumOff val="40000"/>
                    <a:alpha val="0"/>
                  </a:schemeClr>
                </a:gs>
                <a:gs pos="100000">
                  <a:schemeClr val="accent5">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1BC130-5ADF-7FC8-0F5D-0EFDCCFA4F91}"/>
              </a:ext>
            </a:extLst>
          </p:cNvPr>
          <p:cNvSpPr>
            <a:spLocks noGrp="1"/>
          </p:cNvSpPr>
          <p:nvPr>
            <p:ph type="title"/>
          </p:nvPr>
        </p:nvSpPr>
        <p:spPr>
          <a:xfrm>
            <a:off x="838200" y="5595614"/>
            <a:ext cx="6850488" cy="913975"/>
          </a:xfrm>
        </p:spPr>
        <p:txBody>
          <a:bodyPr vert="horz" lIns="91440" tIns="45720" rIns="91440" bIns="45720" rtlCol="0" anchor="ctr">
            <a:normAutofit/>
          </a:bodyPr>
          <a:lstStyle/>
          <a:p>
            <a:r>
              <a:rPr lang="en-US" sz="2700">
                <a:solidFill>
                  <a:srgbClr val="FFFFFF"/>
                </a:solidFill>
              </a:rPr>
              <a:t>Fatal grams PowerPoint 2021-2022 Accidents </a:t>
            </a:r>
          </a:p>
        </p:txBody>
      </p:sp>
      <p:pic>
        <p:nvPicPr>
          <p:cNvPr id="4" name="Picture 3" descr="Home - WV Office of Miners' Health Safety and Training">
            <a:extLst>
              <a:ext uri="{FF2B5EF4-FFF2-40B4-BE49-F238E27FC236}">
                <a16:creationId xmlns:a16="http://schemas.microsoft.com/office/drawing/2014/main" id="{92B02250-DA3F-4533-9492-3A08D30D6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54331" y="876300"/>
            <a:ext cx="2696360" cy="2663478"/>
          </a:xfrm>
          <a:prstGeom prst="rect">
            <a:avLst/>
          </a:prstGeom>
          <a:noFill/>
        </p:spPr>
      </p:pic>
      <p:pic>
        <p:nvPicPr>
          <p:cNvPr id="5" name="Picture 4" descr="Seal of West Virginia - Wikipedia">
            <a:extLst>
              <a:ext uri="{FF2B5EF4-FFF2-40B4-BE49-F238E27FC236}">
                <a16:creationId xmlns:a16="http://schemas.microsoft.com/office/drawing/2014/main" id="{F014374D-29CA-0C0F-F265-0D7F19AC7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069582" y="876300"/>
            <a:ext cx="2849381" cy="2836718"/>
          </a:xfrm>
          <a:prstGeom prst="rect">
            <a:avLst/>
          </a:prstGeom>
          <a:noFill/>
        </p:spPr>
      </p:pic>
    </p:spTree>
    <p:extLst>
      <p:ext uri="{BB962C8B-B14F-4D97-AF65-F5344CB8AC3E}">
        <p14:creationId xmlns:p14="http://schemas.microsoft.com/office/powerpoint/2010/main" val="203744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8EA1D-2B7B-14E2-C965-0A65748DCC94}"/>
              </a:ext>
            </a:extLst>
          </p:cNvPr>
          <p:cNvSpPr>
            <a:spLocks noGrp="1"/>
          </p:cNvSpPr>
          <p:nvPr>
            <p:ph type="title"/>
          </p:nvPr>
        </p:nvSpPr>
        <p:spPr>
          <a:xfrm>
            <a:off x="1156851" y="637763"/>
            <a:ext cx="2910051" cy="5576768"/>
          </a:xfrm>
        </p:spPr>
        <p:txBody>
          <a:bodyPr anchor="t">
            <a:normAutofit/>
          </a:bodyPr>
          <a:lstStyle/>
          <a:p>
            <a:r>
              <a:rPr lang="en-US" sz="1900" ker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January 14, 2022, a 44-year-old contract laborer with 13 years of total experience received fatal injuries when he fell 27 feet to a concrete surface.  At the time of the accident, the contractor was on a belt conveyor in a preparation plant and was working to replace a belt conveyor roller. </a:t>
            </a:r>
            <a:br>
              <a:rPr lang="en-US" sz="19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a:solidFill>
                <a:schemeClr val="bg1"/>
              </a:solidFill>
            </a:endParaRPr>
          </a:p>
        </p:txBody>
      </p:sp>
      <p:sp>
        <p:nvSpPr>
          <p:cNvPr id="15" name="Rectangle 1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iagram&#10;&#10;Description automatically generated">
            <a:extLst>
              <a:ext uri="{FF2B5EF4-FFF2-40B4-BE49-F238E27FC236}">
                <a16:creationId xmlns:a16="http://schemas.microsoft.com/office/drawing/2014/main" id="{0BA91FDE-7B19-BFC7-2769-42D9E9A037A4}"/>
              </a:ext>
            </a:extLst>
          </p:cNvPr>
          <p:cNvPicPr>
            <a:picLocks noChangeAspect="1"/>
          </p:cNvPicPr>
          <p:nvPr/>
        </p:nvPicPr>
        <p:blipFill rotWithShape="1">
          <a:blip r:embed="rId2">
            <a:extLst>
              <a:ext uri="{28A0092B-C50C-407E-A947-70E740481C1C}">
                <a14:useLocalDpi xmlns:a14="http://schemas.microsoft.com/office/drawing/2010/main" val="0"/>
              </a:ext>
            </a:extLst>
          </a:blip>
          <a:srcRect t="15582" b="21739"/>
          <a:stretch/>
        </p:blipFill>
        <p:spPr bwMode="auto">
          <a:xfrm>
            <a:off x="5439976" y="637762"/>
            <a:ext cx="5592818" cy="2927110"/>
          </a:xfrm>
          <a:prstGeom prst="rect">
            <a:avLst/>
          </a:prstGeom>
          <a:noFill/>
        </p:spPr>
      </p:pic>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6" y="3996909"/>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B8D2DD-41D5-80A8-CC08-8DDEB4092323}"/>
              </a:ext>
            </a:extLst>
          </p:cNvPr>
          <p:cNvSpPr>
            <a:spLocks noGrp="1"/>
          </p:cNvSpPr>
          <p:nvPr>
            <p:ph idx="1"/>
          </p:nvPr>
        </p:nvSpPr>
        <p:spPr>
          <a:xfrm>
            <a:off x="5223743" y="3737943"/>
            <a:ext cx="6149107" cy="2927110"/>
          </a:xfrm>
          <a:solidFill>
            <a:schemeClr val="bg1"/>
          </a:solidFill>
        </p:spPr>
        <p:txBody>
          <a:bodyPr>
            <a:normAutofit/>
          </a:bodyPr>
          <a:lstStyle/>
          <a:p>
            <a:pPr marL="0" marR="0" indent="0">
              <a:spcBef>
                <a:spcPts val="0"/>
              </a:spcBef>
              <a:spcAft>
                <a:spcPts val="1500"/>
              </a:spcAft>
              <a:buNone/>
            </a:pPr>
            <a:r>
              <a:rPr lang="en-US" sz="1600" b="1" kern="0" dirty="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600" b="1" kern="0" dirty="0">
                <a:effectLst/>
                <a:latin typeface="Helvetica" panose="020B0604020202020204" pitchFamily="34" charset="0"/>
                <a:ea typeface="Times New Roman" panose="02020603050405020304" pitchFamily="18" charset="0"/>
                <a:cs typeface="Times New Roman" panose="02020603050405020304" pitchFamily="18" charset="0"/>
              </a:rPr>
              <a:t>Establish and follow safety policies and procedures, when working at heights</a:t>
            </a:r>
            <a:r>
              <a:rPr lang="en-US" sz="1600" kern="0" dirty="0">
                <a:effectLst/>
                <a:latin typeface="Helvetica"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600" b="1" kern="0" dirty="0">
                <a:effectLst/>
                <a:latin typeface="Helvetica" panose="020B0604020202020204" pitchFamily="34" charset="0"/>
                <a:ea typeface="Times New Roman" panose="02020603050405020304" pitchFamily="18" charset="0"/>
                <a:cs typeface="Times New Roman" panose="02020603050405020304" pitchFamily="18" charset="0"/>
              </a:rPr>
              <a:t>Train miners</a:t>
            </a:r>
            <a:r>
              <a:rPr lang="en-US" sz="1600" kern="0" dirty="0">
                <a:effectLst/>
                <a:latin typeface="Helvetica" panose="020B0604020202020204" pitchFamily="34" charset="0"/>
                <a:ea typeface="Times New Roman" panose="02020603050405020304" pitchFamily="18" charset="0"/>
                <a:cs typeface="Times New Roman" panose="02020603050405020304" pitchFamily="18" charset="0"/>
              </a:rPr>
              <a:t> to use fall protection when a fall hazard exists.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600" b="1" kern="0" dirty="0">
                <a:effectLst/>
                <a:latin typeface="Helvetica" panose="020B0604020202020204" pitchFamily="34" charset="0"/>
                <a:ea typeface="Times New Roman" panose="02020603050405020304" pitchFamily="18" charset="0"/>
                <a:cs typeface="Times New Roman" panose="02020603050405020304" pitchFamily="18" charset="0"/>
              </a:rPr>
              <a:t>Ensure fall protection is available and properly maintained</a:t>
            </a:r>
            <a:r>
              <a:rPr lang="en-US" sz="1600" kern="0" dirty="0">
                <a:effectLst/>
                <a:latin typeface="Helvetica"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600" b="1" kern="0" dirty="0">
                <a:effectLst/>
                <a:latin typeface="Helvetica" panose="020B0604020202020204" pitchFamily="34" charset="0"/>
                <a:ea typeface="Times New Roman" panose="02020603050405020304" pitchFamily="18" charset="0"/>
                <a:cs typeface="Times New Roman" panose="02020603050405020304" pitchFamily="18" charset="0"/>
              </a:rPr>
              <a:t>Provide identifiable and secure anchor points</a:t>
            </a:r>
            <a:r>
              <a:rPr lang="en-US" sz="1600" kern="0" dirty="0">
                <a:effectLst/>
                <a:latin typeface="Helvetica" panose="020B0604020202020204" pitchFamily="34" charset="0"/>
                <a:ea typeface="Times New Roman" panose="02020603050405020304" pitchFamily="18" charset="0"/>
                <a:cs typeface="Times New Roman" panose="02020603050405020304" pitchFamily="18" charset="0"/>
              </a:rPr>
              <a:t> to attach lanyards and lifelines.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600" b="1" kern="0" dirty="0">
                <a:effectLst/>
                <a:latin typeface="Helvetica" panose="020B0604020202020204" pitchFamily="34" charset="0"/>
                <a:ea typeface="Times New Roman" panose="02020603050405020304" pitchFamily="18" charset="0"/>
                <a:cs typeface="Times New Roman" panose="02020603050405020304" pitchFamily="18" charset="0"/>
              </a:rPr>
              <a:t>Provide mobile or stationary platforms—or scaffolding—where</a:t>
            </a:r>
            <a:r>
              <a:rPr lang="en-US" sz="1600" kern="0" dirty="0">
                <a:effectLst/>
                <a:latin typeface="Helvetica" panose="020B0604020202020204" pitchFamily="34" charset="0"/>
                <a:ea typeface="Times New Roman" panose="02020603050405020304" pitchFamily="18" charset="0"/>
                <a:cs typeface="Times New Roman" panose="02020603050405020304" pitchFamily="18" charset="0"/>
              </a:rPr>
              <a:t> there is a risk of falling.</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5" name="TextBox 4">
            <a:extLst>
              <a:ext uri="{FF2B5EF4-FFF2-40B4-BE49-F238E27FC236}">
                <a16:creationId xmlns:a16="http://schemas.microsoft.com/office/drawing/2014/main" id="{DB234899-09C1-CC3D-0B0F-F8A5C726ABD8}"/>
              </a:ext>
            </a:extLst>
          </p:cNvPr>
          <p:cNvSpPr txBox="1"/>
          <p:nvPr/>
        </p:nvSpPr>
        <p:spPr>
          <a:xfrm>
            <a:off x="5729681" y="192947"/>
            <a:ext cx="4882392" cy="369332"/>
          </a:xfrm>
          <a:prstGeom prst="rect">
            <a:avLst/>
          </a:prstGeom>
          <a:noFill/>
        </p:spPr>
        <p:txBody>
          <a:bodyPr wrap="square" rtlCol="0">
            <a:spAutoFit/>
          </a:bodyPr>
          <a:lstStyle/>
          <a:p>
            <a:r>
              <a:rPr lang="en-US" b="1" i="0">
                <a:solidFill>
                  <a:srgbClr val="212121"/>
                </a:solidFill>
                <a:effectLst/>
                <a:latin typeface="Source Sans Pro Web"/>
              </a:rPr>
              <a:t>Location: </a:t>
            </a:r>
            <a:r>
              <a:rPr lang="en-US" b="0" i="0">
                <a:solidFill>
                  <a:srgbClr val="212121"/>
                </a:solidFill>
                <a:effectLst/>
                <a:latin typeface="Source Sans Pro Web"/>
              </a:rPr>
              <a:t>Marshall, West Virginia</a:t>
            </a:r>
            <a:endParaRPr lang="en-US" dirty="0"/>
          </a:p>
        </p:txBody>
      </p:sp>
    </p:spTree>
    <p:extLst>
      <p:ext uri="{BB962C8B-B14F-4D97-AF65-F5344CB8AC3E}">
        <p14:creationId xmlns:p14="http://schemas.microsoft.com/office/powerpoint/2010/main" val="47223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10;&#10;Description automatically generated">
            <a:extLst>
              <a:ext uri="{FF2B5EF4-FFF2-40B4-BE49-F238E27FC236}">
                <a16:creationId xmlns:a16="http://schemas.microsoft.com/office/drawing/2014/main" id="{7E42A6BD-DC88-E280-2049-CDC8AC9ACCE3}"/>
              </a:ext>
            </a:extLst>
          </p:cNvPr>
          <p:cNvPicPr>
            <a:picLocks noChangeAspect="1"/>
          </p:cNvPicPr>
          <p:nvPr/>
        </p:nvPicPr>
        <p:blipFill rotWithShape="1">
          <a:blip r:embed="rId2">
            <a:extLst>
              <a:ext uri="{28A0092B-C50C-407E-A947-70E740481C1C}">
                <a14:useLocalDpi xmlns:a14="http://schemas.microsoft.com/office/drawing/2010/main" val="0"/>
              </a:ext>
            </a:extLst>
          </a:blip>
          <a:srcRect r="10098"/>
          <a:stretch/>
        </p:blipFill>
        <p:spPr bwMode="auto">
          <a:xfrm>
            <a:off x="-1" y="805342"/>
            <a:ext cx="5410198" cy="6052657"/>
          </a:xfrm>
          <a:prstGeom prst="rect">
            <a:avLst/>
          </a:prstGeom>
          <a:noFill/>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D29D89-5A7F-2813-C522-5D31073F5A44}"/>
              </a:ext>
            </a:extLst>
          </p:cNvPr>
          <p:cNvSpPr>
            <a:spLocks noGrp="1"/>
          </p:cNvSpPr>
          <p:nvPr>
            <p:ph type="title"/>
          </p:nvPr>
        </p:nvSpPr>
        <p:spPr>
          <a:xfrm>
            <a:off x="5871591" y="405685"/>
            <a:ext cx="5708694" cy="1719593"/>
          </a:xfrm>
        </p:spPr>
        <p:txBody>
          <a:bodyPr>
            <a:normAutofit/>
          </a:bodyPr>
          <a:lstStyle/>
          <a:p>
            <a:r>
              <a:rPr lang="en-US" sz="2000" kern="0" dirty="0">
                <a:effectLst/>
                <a:latin typeface="Helvetica" panose="020B0604020202020204" pitchFamily="34" charset="0"/>
                <a:ea typeface="Times New Roman" panose="02020603050405020304" pitchFamily="18" charset="0"/>
                <a:cs typeface="Times New Roman" panose="02020603050405020304" pitchFamily="18" charset="0"/>
              </a:rPr>
              <a:t>MINE FATALITY – On January 11, 2022, a 32 year-old miner died, while driving on a mine road, when a tree fell from a highwall onto the cab of his pickup truck.</a:t>
            </a:r>
            <a:br>
              <a:rPr lang="en-US" sz="19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900" dirty="0"/>
          </a:p>
        </p:txBody>
      </p:sp>
      <p:sp>
        <p:nvSpPr>
          <p:cNvPr id="3" name="Content Placeholder 2">
            <a:extLst>
              <a:ext uri="{FF2B5EF4-FFF2-40B4-BE49-F238E27FC236}">
                <a16:creationId xmlns:a16="http://schemas.microsoft.com/office/drawing/2014/main" id="{F2E46626-3782-D24A-08E5-760B26A0AB07}"/>
              </a:ext>
            </a:extLst>
          </p:cNvPr>
          <p:cNvSpPr>
            <a:spLocks noGrp="1"/>
          </p:cNvSpPr>
          <p:nvPr>
            <p:ph idx="1"/>
          </p:nvPr>
        </p:nvSpPr>
        <p:spPr>
          <a:xfrm>
            <a:off x="6115317" y="2743200"/>
            <a:ext cx="5247340" cy="3496878"/>
          </a:xfrm>
        </p:spPr>
        <p:txBody>
          <a:bodyPr anchor="ctr">
            <a:normAutofit/>
          </a:bodyPr>
          <a:lstStyle/>
          <a:p>
            <a:pPr marL="0" marR="0" indent="0">
              <a:spcBef>
                <a:spcPts val="0"/>
              </a:spcBef>
              <a:spcAft>
                <a:spcPts val="1500"/>
              </a:spcAft>
              <a:buNone/>
            </a:pPr>
            <a:r>
              <a:rPr lang="en-US" sz="1400" b="1" kern="0" dirty="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Examine highwalls frequently and from as many perspectives as possible</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 (bottom, sides, and top/crest).  Look for signs of instability such as cracks, sloughing, loose ground, and for fall of material hazards such as large trees and rocks.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Train all miners to recognize hazardous highwall conditions.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Conduct additional examinations as conditions warrant</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 especially during periods of changing weather conditions.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Clear loose or potentially hazardous material</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 from near the edge of highwalls and slopes, especially when persons will work or travel below.</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Develop and follow a ground control plan</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 that addresses all potential hazards.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5" name="TextBox 4">
            <a:extLst>
              <a:ext uri="{FF2B5EF4-FFF2-40B4-BE49-F238E27FC236}">
                <a16:creationId xmlns:a16="http://schemas.microsoft.com/office/drawing/2014/main" id="{700D77A4-CE72-7DA4-666E-4C8F838C180C}"/>
              </a:ext>
            </a:extLst>
          </p:cNvPr>
          <p:cNvSpPr txBox="1"/>
          <p:nvPr/>
        </p:nvSpPr>
        <p:spPr>
          <a:xfrm>
            <a:off x="461394" y="405685"/>
            <a:ext cx="4798503" cy="369332"/>
          </a:xfrm>
          <a:prstGeom prst="rect">
            <a:avLst/>
          </a:prstGeom>
          <a:noFill/>
        </p:spPr>
        <p:txBody>
          <a:bodyPr wrap="square" rtlCol="0">
            <a:spAutoFit/>
          </a:bodyPr>
          <a:lstStyle/>
          <a:p>
            <a:r>
              <a:rPr lang="en-US" b="1" i="0" dirty="0">
                <a:solidFill>
                  <a:srgbClr val="212121"/>
                </a:solidFill>
                <a:effectLst/>
                <a:latin typeface="Source Sans Pro Web"/>
              </a:rPr>
              <a:t>Location: </a:t>
            </a:r>
            <a:r>
              <a:rPr lang="en-US" b="0" i="0" dirty="0">
                <a:solidFill>
                  <a:srgbClr val="212121"/>
                </a:solidFill>
                <a:effectLst/>
                <a:latin typeface="Source Sans Pro Web"/>
              </a:rPr>
              <a:t>Bell, Kentucky</a:t>
            </a:r>
            <a:endParaRPr lang="en-US" dirty="0"/>
          </a:p>
        </p:txBody>
      </p:sp>
    </p:spTree>
    <p:extLst>
      <p:ext uri="{BB962C8B-B14F-4D97-AF65-F5344CB8AC3E}">
        <p14:creationId xmlns:p14="http://schemas.microsoft.com/office/powerpoint/2010/main" val="307628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C8EDA-F1E6-8C20-7090-5FF5AB4E06B3}"/>
              </a:ext>
            </a:extLst>
          </p:cNvPr>
          <p:cNvSpPr>
            <a:spLocks noGrp="1"/>
          </p:cNvSpPr>
          <p:nvPr>
            <p:ph type="title"/>
          </p:nvPr>
        </p:nvSpPr>
        <p:spPr>
          <a:xfrm>
            <a:off x="1156851" y="637763"/>
            <a:ext cx="2910051" cy="5576768"/>
          </a:xfrm>
        </p:spPr>
        <p:txBody>
          <a:bodyPr anchor="t">
            <a:normAutofit/>
          </a:bodyPr>
          <a:lstStyle/>
          <a:p>
            <a:r>
              <a:rPr lang="en-US" sz="26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January 7, 2022, a 35 year-old continuous mining machine (CMM) operator was fatally injured when he was pinned between the remote controlled CMM and the coal rib. </a:t>
            </a:r>
            <a:br>
              <a:rPr lang="en-US" sz="2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600" dirty="0">
              <a:solidFill>
                <a:schemeClr val="bg1"/>
              </a:solidFill>
            </a:endParaRPr>
          </a:p>
        </p:txBody>
      </p:sp>
      <p:sp>
        <p:nvSpPr>
          <p:cNvPr id="15" name="Rectangle 1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old&#10;&#10;Description automatically generated">
            <a:extLst>
              <a:ext uri="{FF2B5EF4-FFF2-40B4-BE49-F238E27FC236}">
                <a16:creationId xmlns:a16="http://schemas.microsoft.com/office/drawing/2014/main" id="{E979F22F-7A07-7F93-B443-3D20421C4690}"/>
              </a:ext>
            </a:extLst>
          </p:cNvPr>
          <p:cNvPicPr>
            <a:picLocks noChangeAspect="1"/>
          </p:cNvPicPr>
          <p:nvPr/>
        </p:nvPicPr>
        <p:blipFill rotWithShape="1">
          <a:blip r:embed="rId2">
            <a:extLst>
              <a:ext uri="{28A0092B-C50C-407E-A947-70E740481C1C}">
                <a14:useLocalDpi xmlns:a14="http://schemas.microsoft.com/office/drawing/2010/main" val="0"/>
              </a:ext>
            </a:extLst>
          </a:blip>
          <a:srcRect t="23297" b="3504"/>
          <a:stretch/>
        </p:blipFill>
        <p:spPr bwMode="auto">
          <a:xfrm>
            <a:off x="5439976" y="637762"/>
            <a:ext cx="5592818" cy="2927110"/>
          </a:xfrm>
          <a:prstGeom prst="rect">
            <a:avLst/>
          </a:prstGeom>
          <a:noFill/>
        </p:spPr>
      </p:pic>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6" y="3996909"/>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E3B989-6F6B-39D8-C13A-1358F33CF911}"/>
              </a:ext>
            </a:extLst>
          </p:cNvPr>
          <p:cNvSpPr>
            <a:spLocks noGrp="1"/>
          </p:cNvSpPr>
          <p:nvPr>
            <p:ph idx="1"/>
          </p:nvPr>
        </p:nvSpPr>
        <p:spPr>
          <a:xfrm>
            <a:off x="5223743" y="3746332"/>
            <a:ext cx="6301507" cy="3024698"/>
          </a:xfrm>
          <a:solidFill>
            <a:schemeClr val="bg1"/>
          </a:solidFill>
        </p:spPr>
        <p:txBody>
          <a:bodyPr>
            <a:normAutofit fontScale="92500" lnSpcReduction="20000"/>
          </a:bodyPr>
          <a:lstStyle/>
          <a:p>
            <a:pPr marL="0" marR="0" indent="0">
              <a:spcBef>
                <a:spcPts val="0"/>
              </a:spcBef>
              <a:spcAft>
                <a:spcPts val="1500"/>
              </a:spcAft>
              <a:buNone/>
            </a:pPr>
            <a:r>
              <a:rPr lang="en-US" sz="1500" b="1" kern="0" dirty="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500" b="1" kern="0" dirty="0">
                <a:effectLst/>
                <a:latin typeface="Helvetica" panose="020B0604020202020204" pitchFamily="34" charset="0"/>
                <a:ea typeface="Times New Roman" panose="02020603050405020304" pitchFamily="18" charset="0"/>
                <a:cs typeface="Times New Roman" panose="02020603050405020304" pitchFamily="18" charset="0"/>
              </a:rPr>
              <a:t>Operate equipment from a safe location</a:t>
            </a:r>
            <a:r>
              <a:rPr lang="en-US" sz="1500" kern="0" dirty="0">
                <a:effectLst/>
                <a:latin typeface="Helvetica" panose="020B0604020202020204" pitchFamily="34" charset="0"/>
                <a:ea typeface="Times New Roman" panose="02020603050405020304" pitchFamily="18" charset="0"/>
                <a:cs typeface="Times New Roman" panose="02020603050405020304" pitchFamily="18" charset="0"/>
              </a:rPr>
              <a:t>. Stay out of “Red Zone” areas including pinch points, the CMM turning radius, and areas close to the ribs.</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500" b="1" kern="0" dirty="0">
                <a:effectLst/>
                <a:latin typeface="Helvetica" panose="020B0604020202020204" pitchFamily="34" charset="0"/>
                <a:ea typeface="Times New Roman" panose="02020603050405020304" pitchFamily="18" charset="0"/>
                <a:cs typeface="Times New Roman" panose="02020603050405020304" pitchFamily="18" charset="0"/>
              </a:rPr>
              <a:t>Maintain proximity detection systems (PDS)</a:t>
            </a:r>
            <a:r>
              <a:rPr lang="en-US" sz="1500" kern="0" dirty="0">
                <a:effectLst/>
                <a:latin typeface="Helvetica" panose="020B0604020202020204" pitchFamily="34" charset="0"/>
                <a:ea typeface="Times New Roman" panose="02020603050405020304" pitchFamily="18" charset="0"/>
                <a:cs typeface="Times New Roman" panose="02020603050405020304" pitchFamily="18" charset="0"/>
              </a:rPr>
              <a:t> in the approved operating condition.</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500" b="1" kern="0" dirty="0">
                <a:effectLst/>
                <a:latin typeface="Helvetica" panose="020B0604020202020204" pitchFamily="34" charset="0"/>
                <a:ea typeface="Times New Roman" panose="02020603050405020304" pitchFamily="18" charset="0"/>
                <a:cs typeface="Times New Roman" panose="02020603050405020304" pitchFamily="18" charset="0"/>
              </a:rPr>
              <a:t>Perform the manufacturer’s recommended static and dynamic</a:t>
            </a:r>
            <a:r>
              <a:rPr lang="en-US" sz="1500" kern="0" dirty="0">
                <a:effectLst/>
                <a:latin typeface="Helvetica" panose="020B0604020202020204" pitchFamily="34" charset="0"/>
                <a:ea typeface="Times New Roman" panose="02020603050405020304" pitchFamily="18" charset="0"/>
                <a:cs typeface="Times New Roman" panose="02020603050405020304" pitchFamily="18" charset="0"/>
              </a:rPr>
              <a:t> tests to assure the PDS is functioning properly. Verify that the shutdown zones are at sufficient distances to stop the CMM before contacting a miner.</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500" b="1" kern="0" dirty="0">
                <a:effectLst/>
                <a:latin typeface="Helvetica" panose="020B0604020202020204" pitchFamily="34" charset="0"/>
                <a:ea typeface="Times New Roman" panose="02020603050405020304" pitchFamily="18" charset="0"/>
                <a:cs typeface="Times New Roman" panose="02020603050405020304" pitchFamily="18" charset="0"/>
              </a:rPr>
              <a:t>Wear miner wearable components</a:t>
            </a:r>
            <a:r>
              <a:rPr lang="en-US" sz="1500" kern="0" dirty="0">
                <a:effectLst/>
                <a:latin typeface="Helvetica" panose="020B0604020202020204" pitchFamily="34" charset="0"/>
                <a:ea typeface="Times New Roman" panose="02020603050405020304" pitchFamily="18" charset="0"/>
                <a:cs typeface="Times New Roman" panose="02020603050405020304" pitchFamily="18" charset="0"/>
              </a:rPr>
              <a:t> in accordance with PDS manufacturer’s recommendations so warning lights and sounds can be seen and heard.</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500" b="1" kern="0" dirty="0">
                <a:effectLst/>
                <a:latin typeface="Helvetica" panose="020B0604020202020204" pitchFamily="34" charset="0"/>
                <a:ea typeface="Times New Roman" panose="02020603050405020304" pitchFamily="18" charset="0"/>
                <a:cs typeface="Times New Roman" panose="02020603050405020304" pitchFamily="18" charset="0"/>
              </a:rPr>
              <a:t>Develop and implement procedures</a:t>
            </a:r>
            <a:r>
              <a:rPr lang="en-US" sz="1500" kern="0" dirty="0">
                <a:effectLst/>
                <a:latin typeface="Helvetica" panose="020B0604020202020204" pitchFamily="34" charset="0"/>
                <a:ea typeface="Times New Roman" panose="02020603050405020304" pitchFamily="18" charset="0"/>
                <a:cs typeface="Times New Roman" panose="02020603050405020304" pitchFamily="18" charset="0"/>
              </a:rPr>
              <a:t> for tramming, repositioning, cable handling and moving remote controlled CMMs safely.</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500" b="1" kern="0" dirty="0">
                <a:effectLst/>
                <a:latin typeface="Helvetica" panose="020B0604020202020204" pitchFamily="34" charset="0"/>
                <a:ea typeface="Times New Roman" panose="02020603050405020304" pitchFamily="18" charset="0"/>
                <a:cs typeface="Times New Roman" panose="02020603050405020304" pitchFamily="18" charset="0"/>
              </a:rPr>
              <a:t>Train miners on the function of PDS</a:t>
            </a:r>
            <a:r>
              <a:rPr lang="en-US" sz="1500" kern="0" dirty="0">
                <a:effectLst/>
                <a:latin typeface="Helvetica" panose="020B0604020202020204" pitchFamily="34" charset="0"/>
                <a:ea typeface="Times New Roman" panose="02020603050405020304" pitchFamily="18" charset="0"/>
                <a:cs typeface="Times New Roman" panose="02020603050405020304" pitchFamily="18" charset="0"/>
              </a:rPr>
              <a:t>.</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p:txBody>
      </p:sp>
      <p:sp>
        <p:nvSpPr>
          <p:cNvPr id="5" name="TextBox 4">
            <a:extLst>
              <a:ext uri="{FF2B5EF4-FFF2-40B4-BE49-F238E27FC236}">
                <a16:creationId xmlns:a16="http://schemas.microsoft.com/office/drawing/2014/main" id="{0E7740A3-3E21-4FFE-A0AC-B2D73EEDDF23}"/>
              </a:ext>
            </a:extLst>
          </p:cNvPr>
          <p:cNvSpPr txBox="1"/>
          <p:nvPr/>
        </p:nvSpPr>
        <p:spPr>
          <a:xfrm>
            <a:off x="5746459" y="184558"/>
            <a:ext cx="4890781" cy="369332"/>
          </a:xfrm>
          <a:prstGeom prst="rect">
            <a:avLst/>
          </a:prstGeom>
          <a:noFill/>
        </p:spPr>
        <p:txBody>
          <a:bodyPr wrap="square" rtlCol="0">
            <a:spAutoFit/>
          </a:bodyPr>
          <a:lstStyle/>
          <a:p>
            <a:r>
              <a:rPr lang="en-US" b="1" i="0">
                <a:solidFill>
                  <a:srgbClr val="212121"/>
                </a:solidFill>
                <a:effectLst/>
                <a:latin typeface="Source Sans Pro Web"/>
              </a:rPr>
              <a:t>Location: </a:t>
            </a:r>
            <a:r>
              <a:rPr lang="en-US" b="0" i="0">
                <a:solidFill>
                  <a:srgbClr val="212121"/>
                </a:solidFill>
                <a:effectLst/>
                <a:latin typeface="Source Sans Pro Web"/>
              </a:rPr>
              <a:t>Fayette, Pennsylvania</a:t>
            </a:r>
            <a:endParaRPr lang="en-US" dirty="0"/>
          </a:p>
        </p:txBody>
      </p:sp>
    </p:spTree>
    <p:extLst>
      <p:ext uri="{BB962C8B-B14F-4D97-AF65-F5344CB8AC3E}">
        <p14:creationId xmlns:p14="http://schemas.microsoft.com/office/powerpoint/2010/main" val="239547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09521-45EE-7FA2-3457-DEA138108C7F}"/>
              </a:ext>
            </a:extLst>
          </p:cNvPr>
          <p:cNvSpPr>
            <a:spLocks noGrp="1"/>
          </p:cNvSpPr>
          <p:nvPr>
            <p:ph type="title"/>
          </p:nvPr>
        </p:nvSpPr>
        <p:spPr>
          <a:xfrm>
            <a:off x="1156851" y="637763"/>
            <a:ext cx="2910051" cy="5576768"/>
          </a:xfrm>
        </p:spPr>
        <p:txBody>
          <a:bodyPr anchor="t">
            <a:normAutofit/>
          </a:bodyPr>
          <a:lstStyle/>
          <a:p>
            <a:r>
              <a:rPr lang="en-US" sz="2600" ker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December 4, 2021, a miner was performing maintenance duties on a continuous mining machine (CMM) when the raised CMM tail boom lowered, resulting in fatal crushing injuries to the miner.</a:t>
            </a:r>
            <a:br>
              <a:rPr lang="en-US" sz="26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600">
              <a:solidFill>
                <a:schemeClr val="bg1"/>
              </a:solidFill>
            </a:endParaRP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181AC5-8B22-D661-B039-C3D2172D3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284978" y="637762"/>
            <a:ext cx="3902813" cy="2927110"/>
          </a:xfrm>
          <a:prstGeom prst="rect">
            <a:avLst/>
          </a:prstGeom>
          <a:noFill/>
        </p:spPr>
      </p:pic>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6" y="4006121"/>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1413E3-BBB1-28F7-A5CD-1827C44F8E9C}"/>
              </a:ext>
            </a:extLst>
          </p:cNvPr>
          <p:cNvSpPr>
            <a:spLocks noGrp="1"/>
          </p:cNvSpPr>
          <p:nvPr>
            <p:ph idx="1"/>
          </p:nvPr>
        </p:nvSpPr>
        <p:spPr>
          <a:xfrm>
            <a:off x="5223742" y="3707467"/>
            <a:ext cx="6111008" cy="2507063"/>
          </a:xfrm>
          <a:solidFill>
            <a:schemeClr val="bg1"/>
          </a:solidFill>
        </p:spPr>
        <p:txBody>
          <a:bodyPr>
            <a:normAutofit/>
          </a:bodyPr>
          <a:lstStyle/>
          <a:p>
            <a:pPr marL="0" marR="0" indent="0">
              <a:spcBef>
                <a:spcPts val="0"/>
              </a:spcBef>
              <a:spcAft>
                <a:spcPts val="1500"/>
              </a:spcAft>
              <a:buNone/>
            </a:pPr>
            <a:r>
              <a:rPr lang="en-US" sz="1200" b="1" kern="0" dirty="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200" b="1" kern="0" dirty="0">
                <a:effectLst/>
                <a:latin typeface="Helvetica" panose="020B0604020202020204" pitchFamily="34" charset="0"/>
                <a:ea typeface="Times New Roman" panose="02020603050405020304" pitchFamily="18" charset="0"/>
                <a:cs typeface="Times New Roman" panose="02020603050405020304" pitchFamily="18" charset="0"/>
              </a:rPr>
              <a:t>Before performing maintenance and repair work:</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t">
              <a:spcBef>
                <a:spcPts val="0"/>
              </a:spcBef>
              <a:spcAft>
                <a:spcPts val="300"/>
              </a:spcAft>
              <a:buSzPts val="1000"/>
              <a:buFont typeface="Courier New" panose="02070309020205020404" pitchFamily="49" charset="0"/>
              <a:buChar char="o"/>
              <a:tabLst>
                <a:tab pos="914400" algn="l"/>
              </a:tabLst>
            </a:pPr>
            <a:r>
              <a:rPr lang="en-US" sz="1200" b="1" kern="0" dirty="0">
                <a:effectLst/>
                <a:latin typeface="Helvetica" panose="020B0604020202020204" pitchFamily="34" charset="0"/>
                <a:ea typeface="Times New Roman" panose="02020603050405020304" pitchFamily="18" charset="0"/>
                <a:cs typeface="Times New Roman" panose="02020603050405020304" pitchFamily="18" charset="0"/>
              </a:rPr>
              <a:t>De-energize </a:t>
            </a:r>
            <a:r>
              <a:rPr lang="en-US" sz="1200" kern="0" dirty="0">
                <a:effectLst/>
                <a:latin typeface="Helvetica" panose="020B0604020202020204" pitchFamily="34" charset="0"/>
                <a:ea typeface="Times New Roman" panose="02020603050405020304" pitchFamily="18" charset="0"/>
                <a:cs typeface="Times New Roman" panose="02020603050405020304" pitchFamily="18" charset="0"/>
              </a:rPr>
              <a:t>the power source.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t">
              <a:spcBef>
                <a:spcPts val="0"/>
              </a:spcBef>
              <a:spcAft>
                <a:spcPts val="300"/>
              </a:spcAft>
              <a:buSzPts val="1000"/>
              <a:buFont typeface="Courier New" panose="02070309020205020404" pitchFamily="49" charset="0"/>
              <a:buChar char="o"/>
              <a:tabLst>
                <a:tab pos="914400" algn="l"/>
              </a:tabLst>
            </a:pPr>
            <a:r>
              <a:rPr lang="en-US" sz="1200" b="1" kern="0" dirty="0">
                <a:effectLst/>
                <a:latin typeface="Helvetica" panose="020B0604020202020204" pitchFamily="34" charset="0"/>
                <a:ea typeface="Times New Roman" panose="02020603050405020304" pitchFamily="18" charset="0"/>
                <a:cs typeface="Times New Roman" panose="02020603050405020304" pitchFamily="18" charset="0"/>
              </a:rPr>
              <a:t>Open </a:t>
            </a:r>
            <a:r>
              <a:rPr lang="en-US" sz="1200" kern="0" dirty="0">
                <a:effectLst/>
                <a:latin typeface="Helvetica" panose="020B0604020202020204" pitchFamily="34" charset="0"/>
                <a:ea typeface="Times New Roman" panose="02020603050405020304" pitchFamily="18" charset="0"/>
                <a:cs typeface="Times New Roman" panose="02020603050405020304" pitchFamily="18" charset="0"/>
              </a:rPr>
              <a:t>the visual disconnect.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t">
              <a:spcBef>
                <a:spcPts val="0"/>
              </a:spcBef>
              <a:spcAft>
                <a:spcPts val="300"/>
              </a:spcAft>
              <a:buSzPts val="1000"/>
              <a:buFont typeface="Courier New" panose="02070309020205020404" pitchFamily="49" charset="0"/>
              <a:buChar char="o"/>
              <a:tabLst>
                <a:tab pos="914400" algn="l"/>
              </a:tabLst>
            </a:pPr>
            <a:r>
              <a:rPr lang="en-US" sz="1200" b="1" kern="0" dirty="0">
                <a:effectLst/>
                <a:latin typeface="Helvetica" panose="020B0604020202020204" pitchFamily="34" charset="0"/>
                <a:ea typeface="Times New Roman" panose="02020603050405020304" pitchFamily="18" charset="0"/>
                <a:cs typeface="Times New Roman" panose="02020603050405020304" pitchFamily="18" charset="0"/>
              </a:rPr>
              <a:t>Lock and tag </a:t>
            </a:r>
            <a:r>
              <a:rPr lang="en-US" sz="1200" kern="0" dirty="0">
                <a:effectLst/>
                <a:latin typeface="Helvetica" panose="020B0604020202020204" pitchFamily="34" charset="0"/>
                <a:ea typeface="Times New Roman" panose="02020603050405020304" pitchFamily="18" charset="0"/>
                <a:cs typeface="Times New Roman" panose="02020603050405020304" pitchFamily="18" charset="0"/>
              </a:rPr>
              <a:t>the visual disconnect.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t">
              <a:spcBef>
                <a:spcPts val="0"/>
              </a:spcBef>
              <a:spcAft>
                <a:spcPts val="0"/>
              </a:spcAft>
              <a:buSzPts val="1000"/>
              <a:buFont typeface="Courier New" panose="02070309020205020404" pitchFamily="49" charset="0"/>
              <a:buChar char="o"/>
              <a:tabLst>
                <a:tab pos="914400" algn="l"/>
              </a:tabLst>
            </a:pPr>
            <a:r>
              <a:rPr lang="en-US" sz="1200" b="1" kern="0" dirty="0">
                <a:effectLst/>
                <a:latin typeface="Helvetica" panose="020B0604020202020204" pitchFamily="34" charset="0"/>
                <a:ea typeface="Times New Roman" panose="02020603050405020304" pitchFamily="18" charset="0"/>
                <a:cs typeface="Times New Roman" panose="02020603050405020304" pitchFamily="18" charset="0"/>
              </a:rPr>
              <a:t>Securely block equipment</a:t>
            </a:r>
            <a:r>
              <a:rPr lang="en-US" sz="1200" kern="0" dirty="0">
                <a:effectLst/>
                <a:latin typeface="Helvetica" panose="020B0604020202020204" pitchFamily="34" charset="0"/>
                <a:ea typeface="Times New Roman" panose="02020603050405020304" pitchFamily="18" charset="0"/>
                <a:cs typeface="Times New Roman" panose="02020603050405020304" pitchFamily="18" charset="0"/>
              </a:rPr>
              <a:t> against hazardous motion in accordance with manufacturer’s recommendations.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200" b="1" kern="0" dirty="0">
                <a:effectLst/>
                <a:latin typeface="Helvetica" panose="020B0604020202020204" pitchFamily="34" charset="0"/>
                <a:ea typeface="Times New Roman" panose="02020603050405020304" pitchFamily="18" charset="0"/>
                <a:cs typeface="Times New Roman" panose="02020603050405020304" pitchFamily="18" charset="0"/>
              </a:rPr>
              <a:t>Provide sufficient space </a:t>
            </a:r>
            <a:r>
              <a:rPr lang="en-US" sz="1200" kern="0" dirty="0">
                <a:effectLst/>
                <a:latin typeface="Helvetica" panose="020B0604020202020204" pitchFamily="34" charset="0"/>
                <a:ea typeface="Times New Roman" panose="02020603050405020304" pitchFamily="18" charset="0"/>
                <a:cs typeface="Times New Roman" panose="02020603050405020304" pitchFamily="18" charset="0"/>
              </a:rPr>
              <a:t>around equipment to perform work safely.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200" b="1" kern="0" dirty="0">
                <a:effectLst/>
                <a:latin typeface="Helvetica" panose="020B0604020202020204" pitchFamily="34" charset="0"/>
                <a:ea typeface="Times New Roman" panose="02020603050405020304" pitchFamily="18" charset="0"/>
                <a:cs typeface="Times New Roman" panose="02020603050405020304" pitchFamily="18" charset="0"/>
              </a:rPr>
              <a:t>Develop and implement procedures to complete tasks safely.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200" b="1" kern="0" dirty="0">
                <a:effectLst/>
                <a:latin typeface="Helvetica" panose="020B0604020202020204" pitchFamily="34" charset="0"/>
                <a:ea typeface="Times New Roman" panose="02020603050405020304" pitchFamily="18" charset="0"/>
                <a:cs typeface="Times New Roman" panose="02020603050405020304" pitchFamily="18" charset="0"/>
              </a:rPr>
              <a:t>Train all miners </a:t>
            </a:r>
            <a:r>
              <a:rPr lang="en-US" sz="1200" kern="0" dirty="0">
                <a:effectLst/>
                <a:latin typeface="Helvetica" panose="020B0604020202020204" pitchFamily="34" charset="0"/>
                <a:ea typeface="Times New Roman" panose="02020603050405020304" pitchFamily="18" charset="0"/>
                <a:cs typeface="Times New Roman" panose="02020603050405020304" pitchFamily="18" charset="0"/>
              </a:rPr>
              <a:t>to perform their assigned tasks safely.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200" b="1" kern="0" dirty="0">
                <a:effectLst/>
                <a:latin typeface="Helvetica" panose="020B0604020202020204" pitchFamily="34" charset="0"/>
                <a:ea typeface="Times New Roman" panose="02020603050405020304" pitchFamily="18" charset="0"/>
                <a:cs typeface="Times New Roman" panose="02020603050405020304" pitchFamily="18" charset="0"/>
              </a:rPr>
              <a:t>Operators should implement procedures </a:t>
            </a:r>
            <a:r>
              <a:rPr lang="en-US" sz="1200" kern="0" dirty="0">
                <a:effectLst/>
                <a:latin typeface="Helvetica" panose="020B0604020202020204" pitchFamily="34" charset="0"/>
                <a:ea typeface="Times New Roman" panose="02020603050405020304" pitchFamily="18" charset="0"/>
                <a:cs typeface="Times New Roman" panose="02020603050405020304" pitchFamily="18" charset="0"/>
              </a:rPr>
              <a:t>to address hazards that cause injury.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p:txBody>
      </p:sp>
      <p:sp>
        <p:nvSpPr>
          <p:cNvPr id="5" name="TextBox 4">
            <a:extLst>
              <a:ext uri="{FF2B5EF4-FFF2-40B4-BE49-F238E27FC236}">
                <a16:creationId xmlns:a16="http://schemas.microsoft.com/office/drawing/2014/main" id="{781F2C70-4886-66F2-6636-879AFCBF6326}"/>
              </a:ext>
            </a:extLst>
          </p:cNvPr>
          <p:cNvSpPr txBox="1"/>
          <p:nvPr/>
        </p:nvSpPr>
        <p:spPr>
          <a:xfrm>
            <a:off x="6284978" y="125835"/>
            <a:ext cx="3902813" cy="369332"/>
          </a:xfrm>
          <a:prstGeom prst="rect">
            <a:avLst/>
          </a:prstGeom>
          <a:noFill/>
        </p:spPr>
        <p:txBody>
          <a:bodyPr wrap="square" rtlCol="0">
            <a:spAutoFit/>
          </a:bodyPr>
          <a:lstStyle/>
          <a:p>
            <a:r>
              <a:rPr lang="en-US" b="1" i="0">
                <a:solidFill>
                  <a:srgbClr val="212121"/>
                </a:solidFill>
                <a:effectLst/>
                <a:latin typeface="Source Sans Pro Web"/>
              </a:rPr>
              <a:t>Location: </a:t>
            </a:r>
            <a:r>
              <a:rPr lang="en-US" b="0" i="0">
                <a:solidFill>
                  <a:srgbClr val="212121"/>
                </a:solidFill>
                <a:effectLst/>
                <a:latin typeface="Source Sans Pro Web"/>
              </a:rPr>
              <a:t>Union, Kentucky</a:t>
            </a:r>
            <a:endParaRPr lang="en-US" dirty="0"/>
          </a:p>
        </p:txBody>
      </p:sp>
    </p:spTree>
    <p:extLst>
      <p:ext uri="{BB962C8B-B14F-4D97-AF65-F5344CB8AC3E}">
        <p14:creationId xmlns:p14="http://schemas.microsoft.com/office/powerpoint/2010/main" val="128188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3D3AEB-8AA3-481D-9F6F-B80FE58DD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D9FE98-387B-4EC6-A44D-C6F92303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E8FAA7D-14A8-4BB4-A4BB-56C0F9EF4A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823E3105-8691-4371-B227-96277B5D07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DF34E4B-2AA4-4EE3-8A7F-58BC935590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F6BEE8-CCC6-4DAD-853E-1678C077F3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2E29287-D0FA-426E-95F8-6F3E1D0E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006D6E2-A7C2-40FB-BF4C-BA884347C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30F39D3-E74B-436B-B68E-1DFB00A69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14925E00-1519-483D-BEDE-3DB840745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86A47AA-3999-4EE6-BC5C-502DAE57FE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261D1278-3E86-430E-AC17-ECC407520B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6A6D283-6CA9-43BF-B874-D4398E7BB2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0A4FFB-2DB0-4461-87AD-20DBE6BCE7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8731F8-C740-4802-8967-656BE04E94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9359057F-3C8C-41E2-814F-AAA6BFEC0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CA745027-6B11-4363-8A2E-CB8EB38EB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2" name="Straight Connector 31">
              <a:extLst>
                <a:ext uri="{FF2B5EF4-FFF2-40B4-BE49-F238E27FC236}">
                  <a16:creationId xmlns:a16="http://schemas.microsoft.com/office/drawing/2014/main" id="{BA55DA09-A260-44A9-B1D9-FAC678AD8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D6225A-20C6-43EE-9E11-2D9FC11925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F11E7EE-ABBB-40C5-AD9F-7228BA656C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AA5D5FF-9E03-4A84-8627-0E744F5FC5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3075FEA-5E6A-1DBA-A81D-DD85944600E7}"/>
              </a:ext>
            </a:extLst>
          </p:cNvPr>
          <p:cNvSpPr>
            <a:spLocks noGrp="1"/>
          </p:cNvSpPr>
          <p:nvPr>
            <p:ph type="title"/>
          </p:nvPr>
        </p:nvSpPr>
        <p:spPr>
          <a:xfrm>
            <a:off x="476486" y="500580"/>
            <a:ext cx="4430788" cy="5503889"/>
          </a:xfrm>
          <a:noFill/>
        </p:spPr>
        <p:txBody>
          <a:bodyPr anchor="t">
            <a:normAutofit/>
          </a:bodyPr>
          <a:lstStyle/>
          <a:p>
            <a:r>
              <a:rPr lang="en-US" sz="28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November 1, 2021, an electrician with 25 years of mining experience was fatally injured while traveling down a mine slope.  He lost control of a four-passenger rubber-tired personnel carrier, and the vehicle crashed at the bottom of the slope, pinning the victim underneath.</a:t>
            </a:r>
            <a:br>
              <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3000" dirty="0">
              <a:solidFill>
                <a:schemeClr val="bg1"/>
              </a:solidFill>
            </a:endParaRPr>
          </a:p>
        </p:txBody>
      </p:sp>
      <p:pic>
        <p:nvPicPr>
          <p:cNvPr id="4" name="Picture 3" descr="A picture containing text, military vehicle, old&#10;&#10;Description automatically generated">
            <a:extLst>
              <a:ext uri="{FF2B5EF4-FFF2-40B4-BE49-F238E27FC236}">
                <a16:creationId xmlns:a16="http://schemas.microsoft.com/office/drawing/2014/main" id="{5241EA37-F31F-081E-E7B9-47F093040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07433" y="29537"/>
            <a:ext cx="5035808" cy="3298454"/>
          </a:xfrm>
          <a:prstGeom prst="rect">
            <a:avLst/>
          </a:prstGeom>
          <a:noFill/>
        </p:spPr>
      </p:pic>
      <p:grpSp>
        <p:nvGrpSpPr>
          <p:cNvPr id="37" name="Group 36">
            <a:extLst>
              <a:ext uri="{FF2B5EF4-FFF2-40B4-BE49-F238E27FC236}">
                <a16:creationId xmlns:a16="http://schemas.microsoft.com/office/drawing/2014/main" id="{639E6793-1DDA-49AD-B803-345872BB5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301135" y="143979"/>
            <a:ext cx="304800" cy="429768"/>
            <a:chOff x="215328" y="-46937"/>
            <a:chExt cx="304800" cy="2773841"/>
          </a:xfrm>
        </p:grpSpPr>
        <p:cxnSp>
          <p:nvCxnSpPr>
            <p:cNvPr id="38" name="Straight Connector 37">
              <a:extLst>
                <a:ext uri="{FF2B5EF4-FFF2-40B4-BE49-F238E27FC236}">
                  <a16:creationId xmlns:a16="http://schemas.microsoft.com/office/drawing/2014/main" id="{B32035CC-1F02-4480-805C-8341CF88FC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928451D-100A-4B61-A79C-4BDCF317E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5F8D303-A606-4DCC-A2A1-6BE562358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4C9B51-7899-4F29-8C48-B59057C277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F7957E47-3A4E-79C7-5F85-0231138F8A80}"/>
              </a:ext>
            </a:extLst>
          </p:cNvPr>
          <p:cNvSpPr>
            <a:spLocks noGrp="1"/>
          </p:cNvSpPr>
          <p:nvPr>
            <p:ph idx="1"/>
          </p:nvPr>
        </p:nvSpPr>
        <p:spPr>
          <a:xfrm>
            <a:off x="5122905" y="3504917"/>
            <a:ext cx="6875528" cy="3216041"/>
          </a:xfrm>
          <a:noFill/>
        </p:spPr>
        <p:txBody>
          <a:bodyPr anchor="t">
            <a:normAutofit/>
          </a:bodyPr>
          <a:lstStyle/>
          <a:p>
            <a:pPr marL="0" marR="0" indent="0">
              <a:spcBef>
                <a:spcPts val="0"/>
              </a:spcBef>
              <a:spcAft>
                <a:spcPts val="1500"/>
              </a:spcAft>
              <a:buNone/>
            </a:pPr>
            <a:r>
              <a:rPr lang="en-US" sz="1400" b="1" kern="0" dirty="0">
                <a:solidFill>
                  <a:schemeClr val="bg1"/>
                </a:solidFill>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Immediately remove equipment </a:t>
            </a:r>
            <a:r>
              <a:rPr lang="en-US" sz="14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from service when defects affecting safety are found.</a:t>
            </a:r>
            <a:endPar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Conduct adequate preoperational checks and weekly examinations of mobile electrical equipment.  </a:t>
            </a:r>
            <a:r>
              <a:rPr lang="en-US" sz="14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Correct any defects affecting safety before operating mobile equipment.</a:t>
            </a:r>
            <a:endPar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Maintain control </a:t>
            </a:r>
            <a:r>
              <a:rPr lang="en-US" sz="14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and stay alert when operating mobile equipment.</a:t>
            </a:r>
            <a:endPar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Maintain roadways free of excessive water, mud, and other conditions </a:t>
            </a:r>
            <a:r>
              <a:rPr lang="en-US" sz="14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that impact an equipment operator’s ability to control mobile equipment.</a:t>
            </a:r>
            <a:endPar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Operate mobile equipment at speeds consistent with the conditions </a:t>
            </a:r>
            <a:r>
              <a:rPr lang="en-US" sz="14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of roadways, grades, clearance, and visibility.</a:t>
            </a:r>
            <a:endPar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400" b="1"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Never rely on Regenerative Braking </a:t>
            </a:r>
            <a:r>
              <a:rPr lang="en-US" sz="14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as a substitute for keeping brakes properly maintained.</a:t>
            </a:r>
            <a:endPar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000" dirty="0">
              <a:solidFill>
                <a:schemeClr val="bg1"/>
              </a:solidFill>
            </a:endParaRPr>
          </a:p>
        </p:txBody>
      </p:sp>
      <p:sp>
        <p:nvSpPr>
          <p:cNvPr id="5" name="TextBox 4">
            <a:extLst>
              <a:ext uri="{FF2B5EF4-FFF2-40B4-BE49-F238E27FC236}">
                <a16:creationId xmlns:a16="http://schemas.microsoft.com/office/drawing/2014/main" id="{4964D836-E0E0-4274-E9CC-AEDDB3AD2C46}"/>
              </a:ext>
            </a:extLst>
          </p:cNvPr>
          <p:cNvSpPr txBox="1"/>
          <p:nvPr/>
        </p:nvSpPr>
        <p:spPr>
          <a:xfrm>
            <a:off x="7130277" y="3363985"/>
            <a:ext cx="3909635" cy="369332"/>
          </a:xfrm>
          <a:prstGeom prst="rect">
            <a:avLst/>
          </a:prstGeom>
          <a:noFill/>
        </p:spPr>
        <p:txBody>
          <a:bodyPr wrap="square" rtlCol="0">
            <a:spAutoFit/>
          </a:bodyPr>
          <a:lstStyle/>
          <a:p>
            <a:r>
              <a:rPr lang="en-US" b="1" i="0" dirty="0">
                <a:solidFill>
                  <a:schemeClr val="bg1"/>
                </a:solidFill>
                <a:effectLst/>
                <a:latin typeface="Source Sans Pro Web"/>
              </a:rPr>
              <a:t>Location: </a:t>
            </a:r>
            <a:r>
              <a:rPr lang="en-US" b="0" i="0" dirty="0">
                <a:solidFill>
                  <a:schemeClr val="bg1"/>
                </a:solidFill>
                <a:effectLst/>
                <a:latin typeface="Source Sans Pro Web"/>
              </a:rPr>
              <a:t>Logan, West Virginia</a:t>
            </a:r>
            <a:endParaRPr lang="en-US" dirty="0">
              <a:solidFill>
                <a:schemeClr val="bg1"/>
              </a:solidFill>
            </a:endParaRPr>
          </a:p>
        </p:txBody>
      </p:sp>
    </p:spTree>
    <p:extLst>
      <p:ext uri="{BB962C8B-B14F-4D97-AF65-F5344CB8AC3E}">
        <p14:creationId xmlns:p14="http://schemas.microsoft.com/office/powerpoint/2010/main" val="95198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A7E37-0ABD-8F65-52BC-A4E21AA72CE3}"/>
              </a:ext>
            </a:extLst>
          </p:cNvPr>
          <p:cNvSpPr>
            <a:spLocks noGrp="1"/>
          </p:cNvSpPr>
          <p:nvPr>
            <p:ph type="title"/>
          </p:nvPr>
        </p:nvSpPr>
        <p:spPr>
          <a:xfrm>
            <a:off x="761802" y="240241"/>
            <a:ext cx="10760054" cy="1228299"/>
          </a:xfrm>
        </p:spPr>
        <p:txBody>
          <a:bodyPr>
            <a:normAutofit fontScale="90000"/>
          </a:bodyPr>
          <a:lstStyle/>
          <a:p>
            <a:r>
              <a:rPr lang="en-US" sz="2400" kern="0" dirty="0">
                <a:effectLst/>
                <a:latin typeface="Helvetica" panose="020B0604020202020204" pitchFamily="34" charset="0"/>
                <a:ea typeface="Times New Roman" panose="02020603050405020304" pitchFamily="18" charset="0"/>
                <a:cs typeface="Times New Roman" panose="02020603050405020304" pitchFamily="18" charset="0"/>
              </a:rPr>
              <a:t>MINE FATALITY – On October 19, 2021, a 58-year-old mechanic with 17 years of experience was fatally injured when the articulated haul truck bed collapsed on him while he performed maintenance on the truck.  </a:t>
            </a:r>
            <a:br>
              <a:rPr lang="en-US" sz="19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900" dirty="0"/>
          </a:p>
        </p:txBody>
      </p:sp>
      <p:sp>
        <p:nvSpPr>
          <p:cNvPr id="3" name="Content Placeholder 2">
            <a:extLst>
              <a:ext uri="{FF2B5EF4-FFF2-40B4-BE49-F238E27FC236}">
                <a16:creationId xmlns:a16="http://schemas.microsoft.com/office/drawing/2014/main" id="{5ACF19CE-C06C-08FA-5A92-64D13A1400BA}"/>
              </a:ext>
            </a:extLst>
          </p:cNvPr>
          <p:cNvSpPr>
            <a:spLocks noGrp="1"/>
          </p:cNvSpPr>
          <p:nvPr>
            <p:ph idx="1"/>
          </p:nvPr>
        </p:nvSpPr>
        <p:spPr>
          <a:xfrm>
            <a:off x="627157" y="2164576"/>
            <a:ext cx="5066895" cy="4202842"/>
          </a:xfrm>
        </p:spPr>
        <p:txBody>
          <a:bodyPr anchor="ctr">
            <a:normAutofit fontScale="85000" lnSpcReduction="20000"/>
          </a:bodyPr>
          <a:lstStyle/>
          <a:p>
            <a:pPr marL="0" marR="0" indent="0">
              <a:spcBef>
                <a:spcPts val="0"/>
              </a:spcBef>
              <a:spcAft>
                <a:spcPts val="1500"/>
              </a:spcAft>
              <a:buNone/>
            </a:pPr>
            <a:r>
              <a:rPr lang="en-US" sz="1900" b="1" kern="0" dirty="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900" b="1" kern="0" dirty="0">
                <a:effectLst/>
                <a:latin typeface="Helvetica" panose="020B0604020202020204" pitchFamily="34" charset="0"/>
                <a:ea typeface="Times New Roman" panose="02020603050405020304" pitchFamily="18" charset="0"/>
                <a:cs typeface="Times New Roman" panose="02020603050405020304" pitchFamily="18" charset="0"/>
              </a:rPr>
              <a:t>Securely block from motion</a:t>
            </a:r>
            <a:r>
              <a:rPr lang="en-US" sz="1900" kern="0" dirty="0">
                <a:effectLst/>
                <a:latin typeface="Helvetica" panose="020B0604020202020204" pitchFamily="34" charset="0"/>
                <a:ea typeface="Times New Roman" panose="02020603050405020304" pitchFamily="18" charset="0"/>
                <a:cs typeface="Times New Roman" panose="02020603050405020304" pitchFamily="18" charset="0"/>
              </a:rPr>
              <a:t> machinery or equipment that has been raised, and properly use mechanical blocking devices.  Ensure that blocking material is competent, substantial, and adequate to support and stabilize the load.</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900" b="1" kern="0" dirty="0">
                <a:effectLst/>
                <a:latin typeface="Helvetica" panose="020B0604020202020204" pitchFamily="34" charset="0"/>
                <a:ea typeface="Times New Roman" panose="02020603050405020304" pitchFamily="18" charset="0"/>
                <a:cs typeface="Times New Roman" panose="02020603050405020304" pitchFamily="18" charset="0"/>
              </a:rPr>
              <a:t>Position yourself in a safe location</a:t>
            </a:r>
            <a:r>
              <a:rPr lang="en-US" sz="1900" kern="0" dirty="0">
                <a:effectLst/>
                <a:latin typeface="Helvetica" panose="020B0604020202020204" pitchFamily="34" charset="0"/>
                <a:ea typeface="Times New Roman" panose="02020603050405020304" pitchFamily="18" charset="0"/>
                <a:cs typeface="Times New Roman" panose="02020603050405020304" pitchFamily="18" charset="0"/>
              </a:rPr>
              <a:t> and away from potential “red-zone” areas where you can be injured.  Observe and follow all warning labels and signs on equipment.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900" b="1" kern="0" dirty="0">
                <a:effectLst/>
                <a:latin typeface="Helvetica" panose="020B0604020202020204" pitchFamily="34" charset="0"/>
                <a:ea typeface="Times New Roman" panose="02020603050405020304" pitchFamily="18" charset="0"/>
                <a:cs typeface="Times New Roman" panose="02020603050405020304" pitchFamily="18" charset="0"/>
              </a:rPr>
              <a:t>Never work under a load that is unsupported or inadequately supported</a:t>
            </a:r>
            <a:r>
              <a:rPr lang="en-US" sz="1900" kern="0" dirty="0">
                <a:effectLst/>
                <a:latin typeface="Helvetica" panose="020B0604020202020204" pitchFamily="34" charset="0"/>
                <a:ea typeface="Times New Roman" panose="02020603050405020304" pitchFamily="18" charset="0"/>
                <a:cs typeface="Times New Roman" panose="02020603050405020304" pitchFamily="18" charset="0"/>
              </a:rPr>
              <a:t>, and never depend on hydraulics to support a load.</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900" b="1" kern="0" dirty="0">
                <a:effectLst/>
                <a:latin typeface="Helvetica" panose="020B0604020202020204" pitchFamily="34" charset="0"/>
                <a:ea typeface="Times New Roman" panose="02020603050405020304" pitchFamily="18" charset="0"/>
                <a:cs typeface="Times New Roman" panose="02020603050405020304" pitchFamily="18" charset="0"/>
              </a:rPr>
              <a:t>Outfit haul trucks with a dump box lock bar</a:t>
            </a:r>
            <a:r>
              <a:rPr lang="en-US" sz="1900" kern="0" dirty="0">
                <a:effectLst/>
                <a:latin typeface="Helvetica" panose="020B0604020202020204" pitchFamily="34" charset="0"/>
                <a:ea typeface="Times New Roman" panose="02020603050405020304" pitchFamily="18" charset="0"/>
                <a:cs typeface="Times New Roman" panose="02020603050405020304" pitchFamily="18" charset="0"/>
              </a:rPr>
              <a:t> that mechanically blocks the bed from coming down.</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900" b="1" kern="0" dirty="0">
                <a:effectLst/>
                <a:latin typeface="Helvetica" panose="020B0604020202020204" pitchFamily="34" charset="0"/>
                <a:ea typeface="Times New Roman" panose="02020603050405020304" pitchFamily="18" charset="0"/>
                <a:cs typeface="Times New Roman" panose="02020603050405020304" pitchFamily="18" charset="0"/>
              </a:rPr>
              <a:t>Develop and follow</a:t>
            </a:r>
            <a:r>
              <a:rPr lang="en-US" sz="1900" kern="0" dirty="0">
                <a:effectLst/>
                <a:latin typeface="Helvetica" panose="020B0604020202020204" pitchFamily="34" charset="0"/>
                <a:ea typeface="Times New Roman" panose="02020603050405020304" pitchFamily="18" charset="0"/>
                <a:cs typeface="Times New Roman" panose="02020603050405020304" pitchFamily="18" charset="0"/>
              </a:rPr>
              <a:t> safe work procedures.</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900" b="1" kern="0" dirty="0">
                <a:effectLst/>
                <a:latin typeface="Helvetica" panose="020B0604020202020204" pitchFamily="34" charset="0"/>
                <a:ea typeface="Times New Roman" panose="02020603050405020304" pitchFamily="18" charset="0"/>
                <a:cs typeface="Times New Roman" panose="02020603050405020304" pitchFamily="18" charset="0"/>
              </a:rPr>
              <a:t>Always consult and follow the manufacturer’s recommended safe work procedures</a:t>
            </a:r>
            <a:r>
              <a:rPr lang="en-US" sz="1900" kern="0" dirty="0">
                <a:effectLst/>
                <a:latin typeface="Helvetica" panose="020B0604020202020204" pitchFamily="34" charset="0"/>
                <a:ea typeface="Times New Roman" panose="02020603050405020304" pitchFamily="18" charset="0"/>
                <a:cs typeface="Times New Roman" panose="02020603050405020304" pitchFamily="18" charset="0"/>
              </a:rPr>
              <a:t> for the maintenance task.</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300" dirty="0"/>
          </a:p>
        </p:txBody>
      </p:sp>
      <p:pic>
        <p:nvPicPr>
          <p:cNvPr id="4" name="Picture 3">
            <a:extLst>
              <a:ext uri="{FF2B5EF4-FFF2-40B4-BE49-F238E27FC236}">
                <a16:creationId xmlns:a16="http://schemas.microsoft.com/office/drawing/2014/main" id="{DBA104E9-4562-7788-E35D-EC2E139F4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399305" y="2321476"/>
            <a:ext cx="5066896" cy="3807411"/>
          </a:xfrm>
          <a:prstGeom prst="rect">
            <a:avLst/>
          </a:prstGeom>
          <a:noFill/>
        </p:spPr>
      </p:pic>
      <p:sp>
        <p:nvSpPr>
          <p:cNvPr id="5" name="TextBox 4">
            <a:extLst>
              <a:ext uri="{FF2B5EF4-FFF2-40B4-BE49-F238E27FC236}">
                <a16:creationId xmlns:a16="http://schemas.microsoft.com/office/drawing/2014/main" id="{8007CCE2-E3D9-77F5-6898-054FA7AFB6B2}"/>
              </a:ext>
            </a:extLst>
          </p:cNvPr>
          <p:cNvSpPr txBox="1"/>
          <p:nvPr/>
        </p:nvSpPr>
        <p:spPr>
          <a:xfrm>
            <a:off x="6769916" y="1795244"/>
            <a:ext cx="4194495" cy="369332"/>
          </a:xfrm>
          <a:prstGeom prst="rect">
            <a:avLst/>
          </a:prstGeom>
          <a:noFill/>
        </p:spPr>
        <p:txBody>
          <a:bodyPr wrap="square" rtlCol="0">
            <a:spAutoFit/>
          </a:bodyPr>
          <a:lstStyle/>
          <a:p>
            <a:r>
              <a:rPr lang="en-US" b="1" i="0">
                <a:solidFill>
                  <a:srgbClr val="212121"/>
                </a:solidFill>
                <a:effectLst/>
                <a:latin typeface="Source Sans Pro Web"/>
              </a:rPr>
              <a:t>Location: </a:t>
            </a:r>
            <a:r>
              <a:rPr lang="en-US" b="0" i="0">
                <a:solidFill>
                  <a:srgbClr val="212121"/>
                </a:solidFill>
                <a:effectLst/>
                <a:latin typeface="Source Sans Pro Web"/>
              </a:rPr>
              <a:t>Perry, Ohio</a:t>
            </a:r>
            <a:endParaRPr lang="en-US" dirty="0"/>
          </a:p>
        </p:txBody>
      </p:sp>
    </p:spTree>
    <p:extLst>
      <p:ext uri="{BB962C8B-B14F-4D97-AF65-F5344CB8AC3E}">
        <p14:creationId xmlns:p14="http://schemas.microsoft.com/office/powerpoint/2010/main" val="250772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A3A7D-1C71-B82C-E667-B21EC2D6F3AF}"/>
              </a:ext>
            </a:extLst>
          </p:cNvPr>
          <p:cNvSpPr>
            <a:spLocks noGrp="1"/>
          </p:cNvSpPr>
          <p:nvPr>
            <p:ph type="title"/>
          </p:nvPr>
        </p:nvSpPr>
        <p:spPr>
          <a:xfrm>
            <a:off x="209551" y="637763"/>
            <a:ext cx="3829049" cy="5229637"/>
          </a:xfrm>
        </p:spPr>
        <p:txBody>
          <a:bodyPr anchor="t">
            <a:normAutofit/>
          </a:bodyPr>
          <a:lstStyle/>
          <a:p>
            <a:r>
              <a:rPr lang="en-US" sz="23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August 11, 2021, a 53-year-old contract truck driver with ten years’ experience was fatally injured while conducting a pre-operational examination of a truck.  The rear wheels of the vehicle struck the truck driver when the truck rolled forward.</a:t>
            </a:r>
            <a:br>
              <a:rPr lang="en-US" sz="2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300" dirty="0">
              <a:solidFill>
                <a:schemeClr val="bg1"/>
              </a:solidFill>
            </a:endParaRP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ruck is parked on the side of the road&#10;&#10;Description automatically generated with medium confidence">
            <a:extLst>
              <a:ext uri="{FF2B5EF4-FFF2-40B4-BE49-F238E27FC236}">
                <a16:creationId xmlns:a16="http://schemas.microsoft.com/office/drawing/2014/main" id="{ED8CE8D5-0AA0-79B9-4BEC-011403D34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284978" y="637762"/>
            <a:ext cx="3902813" cy="2927110"/>
          </a:xfrm>
          <a:prstGeom prst="rect">
            <a:avLst/>
          </a:prstGeom>
          <a:noFill/>
        </p:spPr>
      </p:pic>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6" y="4006121"/>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5709EF-EA79-BD7D-608F-9A296A11BF1C}"/>
              </a:ext>
            </a:extLst>
          </p:cNvPr>
          <p:cNvSpPr>
            <a:spLocks noGrp="1"/>
          </p:cNvSpPr>
          <p:nvPr>
            <p:ph idx="1"/>
          </p:nvPr>
        </p:nvSpPr>
        <p:spPr>
          <a:xfrm>
            <a:off x="4863836" y="3690689"/>
            <a:ext cx="6661414" cy="2785530"/>
          </a:xfrm>
          <a:solidFill>
            <a:schemeClr val="bg1"/>
          </a:solidFill>
        </p:spPr>
        <p:txBody>
          <a:bodyPr>
            <a:normAutofit/>
          </a:bodyPr>
          <a:lstStyle/>
          <a:p>
            <a:pPr marL="0" marR="0" indent="0">
              <a:spcBef>
                <a:spcPts val="0"/>
              </a:spcBef>
              <a:spcAft>
                <a:spcPts val="1500"/>
              </a:spcAft>
              <a:buNone/>
            </a:pPr>
            <a:r>
              <a:rPr lang="en-US" sz="1400" b="1" kern="0" dirty="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Block mobile equipment against motion</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  Adequately chock wheels or turn wheels into a bank.</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Use specially designed truck-wheel chocks</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 of the appropriate size and material to hold the vehicle securely.  Do not use lumber, cinder blocks, rocks, or other makeshift items to chock.</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Never position yourself in hazardous areas </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around equipment parked on a grade that is not blocked or secured from movement.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Maintain the equipment’s braking systems.</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  Perform repairs and adjustments when necessary and follow the manufacturer’s recommendations.  Do not exceed the manufacturer’s load limits.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dirty="0"/>
          </a:p>
        </p:txBody>
      </p:sp>
      <p:sp>
        <p:nvSpPr>
          <p:cNvPr id="5" name="TextBox 4">
            <a:extLst>
              <a:ext uri="{FF2B5EF4-FFF2-40B4-BE49-F238E27FC236}">
                <a16:creationId xmlns:a16="http://schemas.microsoft.com/office/drawing/2014/main" id="{9C3001F9-48BD-8377-43B2-9DC7318FA56E}"/>
              </a:ext>
            </a:extLst>
          </p:cNvPr>
          <p:cNvSpPr txBox="1"/>
          <p:nvPr/>
        </p:nvSpPr>
        <p:spPr>
          <a:xfrm>
            <a:off x="6284978" y="142613"/>
            <a:ext cx="3902813" cy="369332"/>
          </a:xfrm>
          <a:prstGeom prst="rect">
            <a:avLst/>
          </a:prstGeom>
          <a:noFill/>
        </p:spPr>
        <p:txBody>
          <a:bodyPr wrap="square" rtlCol="0">
            <a:spAutoFit/>
          </a:bodyPr>
          <a:lstStyle/>
          <a:p>
            <a:r>
              <a:rPr lang="en-US" b="1" i="0">
                <a:solidFill>
                  <a:srgbClr val="212121"/>
                </a:solidFill>
                <a:effectLst/>
                <a:latin typeface="Source Sans Pro Web"/>
              </a:rPr>
              <a:t>Location: </a:t>
            </a:r>
            <a:r>
              <a:rPr lang="en-US" b="0" i="0">
                <a:solidFill>
                  <a:srgbClr val="212121"/>
                </a:solidFill>
                <a:effectLst/>
                <a:latin typeface="Source Sans Pro Web"/>
              </a:rPr>
              <a:t>Mill Creek, West Virginia</a:t>
            </a:r>
            <a:endParaRPr lang="en-US" dirty="0"/>
          </a:p>
        </p:txBody>
      </p:sp>
    </p:spTree>
    <p:extLst>
      <p:ext uri="{BB962C8B-B14F-4D97-AF65-F5344CB8AC3E}">
        <p14:creationId xmlns:p14="http://schemas.microsoft.com/office/powerpoint/2010/main" val="222119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D33D-CD3F-F44C-1BCE-92FDD7CCD664}"/>
              </a:ext>
            </a:extLst>
          </p:cNvPr>
          <p:cNvSpPr>
            <a:spLocks noGrp="1"/>
          </p:cNvSpPr>
          <p:nvPr>
            <p:ph type="title"/>
          </p:nvPr>
        </p:nvSpPr>
        <p:spPr>
          <a:xfrm>
            <a:off x="914399" y="566844"/>
            <a:ext cx="5524501" cy="1990506"/>
          </a:xfrm>
        </p:spPr>
        <p:txBody>
          <a:bodyPr anchor="b">
            <a:normAutofit fontScale="90000"/>
          </a:bodyPr>
          <a:lstStyle/>
          <a:p>
            <a:r>
              <a:rPr lang="en-US" sz="2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MINE FATALITY - On Thursday, June 3, 2021, a 42-year-old section foreman was fatally injured when he was hit by a shuttle car. The victim was struck when he walked into the path of a loaded shuttle car that was traveling to the dump point. </a:t>
            </a:r>
            <a:br>
              <a:rPr lang="en-US" sz="17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US" sz="1700" dirty="0">
              <a:solidFill>
                <a:schemeClr val="tx2"/>
              </a:solidFill>
            </a:endParaRPr>
          </a:p>
        </p:txBody>
      </p:sp>
      <p:sp>
        <p:nvSpPr>
          <p:cNvPr id="3" name="Content Placeholder 2">
            <a:extLst>
              <a:ext uri="{FF2B5EF4-FFF2-40B4-BE49-F238E27FC236}">
                <a16:creationId xmlns:a16="http://schemas.microsoft.com/office/drawing/2014/main" id="{F0D82304-2C42-1E27-E37F-ED82AE178A27}"/>
              </a:ext>
            </a:extLst>
          </p:cNvPr>
          <p:cNvSpPr>
            <a:spLocks noGrp="1"/>
          </p:cNvSpPr>
          <p:nvPr>
            <p:ph idx="1"/>
          </p:nvPr>
        </p:nvSpPr>
        <p:spPr>
          <a:xfrm>
            <a:off x="1076705" y="2750182"/>
            <a:ext cx="5199888" cy="3507524"/>
          </a:xfrm>
        </p:spPr>
        <p:txBody>
          <a:bodyPr>
            <a:normAutofit/>
          </a:bodyPr>
          <a:lstStyle/>
          <a:p>
            <a:pPr marL="0" marR="0" indent="0">
              <a:spcBef>
                <a:spcPts val="0"/>
              </a:spcBef>
              <a:spcAft>
                <a:spcPts val="1500"/>
              </a:spcAft>
              <a:buNone/>
            </a:pPr>
            <a:r>
              <a:rPr lang="en-US" sz="1600" b="1" kern="0" dirty="0">
                <a:solidFill>
                  <a:schemeClr val="tx2"/>
                </a:solidFill>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6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400" b="1"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Install proximity detection</a:t>
            </a:r>
            <a: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 systems on mobile equipment to protect personnel and eliminate accidents of this type.</a:t>
            </a:r>
            <a:b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400" b="1"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Be aware of your location</a:t>
            </a:r>
            <a: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 in relation to movement of equipment, especially in lower seams.</a:t>
            </a:r>
            <a:b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400" b="1"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Sound audible warnings</a:t>
            </a:r>
            <a: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 distinguishable from surrounding noise, and reduce speed when approaching and before traveling through check curtains.  Wear reflective clothing or strobe lights to aid visibility when working around mobile equipment.</a:t>
            </a:r>
            <a:b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400" b="1"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Assure all personnel are clear of the traveling path</a:t>
            </a:r>
            <a: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 and turning radius before moving equipment.</a:t>
            </a:r>
            <a:b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400" b="1"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Train miners and equipment operators to communicate their location</a:t>
            </a:r>
            <a:r>
              <a:rPr lang="en-US" sz="14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 and wait for acknowledgement before moving.</a:t>
            </a:r>
            <a:endParaRPr lang="en-US" sz="1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solidFill>
                <a:schemeClr val="tx2"/>
              </a:solidFill>
            </a:endParaRPr>
          </a:p>
        </p:txBody>
      </p:sp>
      <p:grpSp>
        <p:nvGrpSpPr>
          <p:cNvPr id="15" name="Group 14">
            <a:extLst>
              <a:ext uri="{FF2B5EF4-FFF2-40B4-BE49-F238E27FC236}">
                <a16:creationId xmlns:a16="http://schemas.microsoft.com/office/drawing/2014/main" id="{59D47941-986F-4A15-FC41-7527D904BD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85" y="4887325"/>
            <a:ext cx="2022729" cy="1993164"/>
            <a:chOff x="-60285" y="4581559"/>
            <a:chExt cx="2330572" cy="2296509"/>
          </a:xfrm>
        </p:grpSpPr>
        <p:sp>
          <p:nvSpPr>
            <p:cNvPr id="10" name="Freeform: Shape 9">
              <a:extLst>
                <a:ext uri="{FF2B5EF4-FFF2-40B4-BE49-F238E27FC236}">
                  <a16:creationId xmlns:a16="http://schemas.microsoft.com/office/drawing/2014/main" id="{360EC868-83E9-43E0-4856-1190B2886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400132">
              <a:off x="1073269" y="6038524"/>
              <a:ext cx="374890" cy="37336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82"/>
                <a:gd name="connsiteY0" fmla="*/ 2 h 4963949"/>
                <a:gd name="connsiteX1" fmla="*/ 4735908 w 4849482"/>
                <a:gd name="connsiteY1" fmla="*/ 1905908 h 4963949"/>
                <a:gd name="connsiteX2" fmla="*/ 4451030 w 4849482"/>
                <a:gd name="connsiteY2" fmla="*/ 3809089 h 4963949"/>
                <a:gd name="connsiteX3" fmla="*/ 3419865 w 4849482"/>
                <a:gd name="connsiteY3" fmla="*/ 4844857 h 4963949"/>
                <a:gd name="connsiteX4" fmla="*/ 1074535 w 4849482"/>
                <a:gd name="connsiteY4" fmla="*/ 4657238 h 4963949"/>
                <a:gd name="connsiteX5" fmla="*/ 33359 w 4849482"/>
                <a:gd name="connsiteY5" fmla="*/ 2995667 h 4963949"/>
                <a:gd name="connsiteX6" fmla="*/ 592137 w 4849482"/>
                <a:gd name="connsiteY6" fmla="*/ 805858 h 4963949"/>
                <a:gd name="connsiteX7" fmla="*/ 2649000 w 4849482"/>
                <a:gd name="connsiteY7" fmla="*/ 2 h 4963949"/>
                <a:gd name="connsiteX0" fmla="*/ 2649000 w 4942023"/>
                <a:gd name="connsiteY0" fmla="*/ 2 h 4678955"/>
                <a:gd name="connsiteX1" fmla="*/ 4735908 w 4942023"/>
                <a:gd name="connsiteY1" fmla="*/ 1905908 h 4678955"/>
                <a:gd name="connsiteX2" fmla="*/ 4451030 w 4942023"/>
                <a:gd name="connsiteY2" fmla="*/ 3809089 h 4678955"/>
                <a:gd name="connsiteX3" fmla="*/ 1074535 w 4942023"/>
                <a:gd name="connsiteY3" fmla="*/ 4657238 h 4678955"/>
                <a:gd name="connsiteX4" fmla="*/ 33359 w 4942023"/>
                <a:gd name="connsiteY4" fmla="*/ 2995667 h 4678955"/>
                <a:gd name="connsiteX5" fmla="*/ 592137 w 4942023"/>
                <a:gd name="connsiteY5" fmla="*/ 805858 h 4678955"/>
                <a:gd name="connsiteX6" fmla="*/ 2649000 w 4942023"/>
                <a:gd name="connsiteY6" fmla="*/ 2 h 4678955"/>
                <a:gd name="connsiteX0" fmla="*/ 2649000 w 4806392"/>
                <a:gd name="connsiteY0" fmla="*/ 2 h 4842789"/>
                <a:gd name="connsiteX1" fmla="*/ 4735908 w 4806392"/>
                <a:gd name="connsiteY1" fmla="*/ 1905908 h 4842789"/>
                <a:gd name="connsiteX2" fmla="*/ 3706624 w 4806392"/>
                <a:gd name="connsiteY2" fmla="*/ 4493428 h 4842789"/>
                <a:gd name="connsiteX3" fmla="*/ 1074535 w 4806392"/>
                <a:gd name="connsiteY3" fmla="*/ 4657238 h 4842789"/>
                <a:gd name="connsiteX4" fmla="*/ 33359 w 4806392"/>
                <a:gd name="connsiteY4" fmla="*/ 2995667 h 4842789"/>
                <a:gd name="connsiteX5" fmla="*/ 592137 w 4806392"/>
                <a:gd name="connsiteY5" fmla="*/ 805858 h 4842789"/>
                <a:gd name="connsiteX6" fmla="*/ 2649000 w 4806392"/>
                <a:gd name="connsiteY6" fmla="*/ 2 h 484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6392" h="4842789">
                  <a:moveTo>
                    <a:pt x="2649000" y="2"/>
                  </a:moveTo>
                  <a:cubicBezTo>
                    <a:pt x="3339628" y="183344"/>
                    <a:pt x="4435570" y="1271060"/>
                    <a:pt x="4735908" y="1905908"/>
                  </a:cubicBezTo>
                  <a:cubicBezTo>
                    <a:pt x="5036246" y="2540756"/>
                    <a:pt x="4316853" y="4034873"/>
                    <a:pt x="3706624" y="4493428"/>
                  </a:cubicBezTo>
                  <a:cubicBezTo>
                    <a:pt x="3096395" y="4951983"/>
                    <a:pt x="1686746" y="4906865"/>
                    <a:pt x="1074535" y="4657238"/>
                  </a:cubicBezTo>
                  <a:cubicBezTo>
                    <a:pt x="462324" y="4407611"/>
                    <a:pt x="145196" y="3624902"/>
                    <a:pt x="33359" y="2995667"/>
                  </a:cubicBezTo>
                  <a:cubicBezTo>
                    <a:pt x="-94426" y="2318585"/>
                    <a:pt x="156197" y="1305135"/>
                    <a:pt x="592137" y="805858"/>
                  </a:cubicBezTo>
                  <a:cubicBezTo>
                    <a:pt x="1028077" y="306581"/>
                    <a:pt x="1996327" y="30750"/>
                    <a:pt x="2649000" y="2"/>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D985B52-4EDF-48D5-D47E-F9B38F2A1C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29076">
              <a:off x="962723" y="6319494"/>
              <a:ext cx="1307564" cy="558574"/>
            </a:xfrm>
            <a:custGeom>
              <a:avLst/>
              <a:gdLst>
                <a:gd name="connsiteX0" fmla="*/ 1307564 w 1307564"/>
                <a:gd name="connsiteY0" fmla="*/ 360848 h 558574"/>
                <a:gd name="connsiteX1" fmla="*/ 1264610 w 1307564"/>
                <a:gd name="connsiteY1" fmla="*/ 558387 h 558574"/>
                <a:gd name="connsiteX2" fmla="*/ 496925 w 1307564"/>
                <a:gd name="connsiteY2" fmla="*/ 469382 h 558574"/>
                <a:gd name="connsiteX3" fmla="*/ 472802 w 1307564"/>
                <a:gd name="connsiteY3" fmla="*/ 464872 h 558574"/>
                <a:gd name="connsiteX4" fmla="*/ 0 w 1307564"/>
                <a:gd name="connsiteY4" fmla="*/ 0 h 558574"/>
                <a:gd name="connsiteX5" fmla="*/ 152076 w 1307564"/>
                <a:gd name="connsiteY5" fmla="*/ 41404 h 558574"/>
                <a:gd name="connsiteX6" fmla="*/ 1307564 w 1307564"/>
                <a:gd name="connsiteY6" fmla="*/ 360848 h 55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564" h="558574">
                  <a:moveTo>
                    <a:pt x="1307564" y="360848"/>
                  </a:moveTo>
                  <a:cubicBezTo>
                    <a:pt x="1303188" y="403876"/>
                    <a:pt x="1279827" y="564823"/>
                    <a:pt x="1264610" y="558387"/>
                  </a:cubicBezTo>
                  <a:cubicBezTo>
                    <a:pt x="1237694" y="559849"/>
                    <a:pt x="802592" y="520038"/>
                    <a:pt x="496925" y="469382"/>
                  </a:cubicBezTo>
                  <a:lnTo>
                    <a:pt x="472802" y="464872"/>
                  </a:lnTo>
                  <a:lnTo>
                    <a:pt x="0" y="0"/>
                  </a:lnTo>
                  <a:lnTo>
                    <a:pt x="152076" y="41404"/>
                  </a:lnTo>
                  <a:cubicBezTo>
                    <a:pt x="614511" y="166095"/>
                    <a:pt x="1270124" y="336305"/>
                    <a:pt x="1307564" y="36084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DFB3DD7-EE05-3397-7AB2-0974D469A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29076">
              <a:off x="962723" y="6319494"/>
              <a:ext cx="1307564" cy="558574"/>
            </a:xfrm>
            <a:custGeom>
              <a:avLst/>
              <a:gdLst>
                <a:gd name="connsiteX0" fmla="*/ 1307564 w 1307564"/>
                <a:gd name="connsiteY0" fmla="*/ 360848 h 558574"/>
                <a:gd name="connsiteX1" fmla="*/ 1264610 w 1307564"/>
                <a:gd name="connsiteY1" fmla="*/ 558387 h 558574"/>
                <a:gd name="connsiteX2" fmla="*/ 496925 w 1307564"/>
                <a:gd name="connsiteY2" fmla="*/ 469382 h 558574"/>
                <a:gd name="connsiteX3" fmla="*/ 472802 w 1307564"/>
                <a:gd name="connsiteY3" fmla="*/ 464872 h 558574"/>
                <a:gd name="connsiteX4" fmla="*/ 0 w 1307564"/>
                <a:gd name="connsiteY4" fmla="*/ 0 h 558574"/>
                <a:gd name="connsiteX5" fmla="*/ 152076 w 1307564"/>
                <a:gd name="connsiteY5" fmla="*/ 41404 h 558574"/>
                <a:gd name="connsiteX6" fmla="*/ 1307564 w 1307564"/>
                <a:gd name="connsiteY6" fmla="*/ 360848 h 55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564" h="558574">
                  <a:moveTo>
                    <a:pt x="1307564" y="360848"/>
                  </a:moveTo>
                  <a:cubicBezTo>
                    <a:pt x="1303188" y="403876"/>
                    <a:pt x="1279827" y="564823"/>
                    <a:pt x="1264610" y="558387"/>
                  </a:cubicBezTo>
                  <a:cubicBezTo>
                    <a:pt x="1237694" y="559849"/>
                    <a:pt x="802592" y="520038"/>
                    <a:pt x="496925" y="469382"/>
                  </a:cubicBezTo>
                  <a:lnTo>
                    <a:pt x="472802" y="464872"/>
                  </a:lnTo>
                  <a:lnTo>
                    <a:pt x="0" y="0"/>
                  </a:lnTo>
                  <a:lnTo>
                    <a:pt x="152076" y="41404"/>
                  </a:lnTo>
                  <a:cubicBezTo>
                    <a:pt x="614511" y="166095"/>
                    <a:pt x="1270124" y="336305"/>
                    <a:pt x="1307564" y="360848"/>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1E859F5-3E53-24D1-D141-628C029B7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938007" flipV="1">
              <a:off x="-570599" y="5091873"/>
              <a:ext cx="1904974" cy="884345"/>
            </a:xfrm>
            <a:custGeom>
              <a:avLst/>
              <a:gdLst>
                <a:gd name="connsiteX0" fmla="*/ 0 w 1904974"/>
                <a:gd name="connsiteY0" fmla="*/ 421557 h 884345"/>
                <a:gd name="connsiteX1" fmla="*/ 416370 w 1904974"/>
                <a:gd name="connsiteY1" fmla="*/ 530740 h 884345"/>
                <a:gd name="connsiteX2" fmla="*/ 1800731 w 1904974"/>
                <a:gd name="connsiteY2" fmla="*/ 866036 h 884345"/>
                <a:gd name="connsiteX3" fmla="*/ 1904485 w 1904974"/>
                <a:gd name="connsiteY3" fmla="*/ 880134 h 884345"/>
                <a:gd name="connsiteX4" fmla="*/ 1894966 w 1904974"/>
                <a:gd name="connsiteY4" fmla="*/ 779469 h 884345"/>
                <a:gd name="connsiteX5" fmla="*/ 1761844 w 1904974"/>
                <a:gd name="connsiteY5" fmla="*/ 402374 h 884345"/>
                <a:gd name="connsiteX6" fmla="*/ 1377785 w 1904974"/>
                <a:gd name="connsiteY6" fmla="*/ 3317 h 884345"/>
                <a:gd name="connsiteX7" fmla="*/ 1372668 w 1904974"/>
                <a:gd name="connsiteY7" fmla="*/ 0 h 884345"/>
                <a:gd name="connsiteX8" fmla="*/ 337869 w 1904974"/>
                <a:gd name="connsiteY8" fmla="*/ 139908 h 884345"/>
                <a:gd name="connsiteX9" fmla="*/ 188081 w 1904974"/>
                <a:gd name="connsiteY9" fmla="*/ 203651 h 884345"/>
                <a:gd name="connsiteX10" fmla="*/ 125663 w 1904974"/>
                <a:gd name="connsiteY10" fmla="*/ 268413 h 884345"/>
                <a:gd name="connsiteX11" fmla="*/ 0 w 1904974"/>
                <a:gd name="connsiteY11" fmla="*/ 421557 h 8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74" h="884345">
                  <a:moveTo>
                    <a:pt x="0" y="421557"/>
                  </a:moveTo>
                  <a:cubicBezTo>
                    <a:pt x="3634" y="427260"/>
                    <a:pt x="235761" y="473169"/>
                    <a:pt x="416370" y="530740"/>
                  </a:cubicBezTo>
                  <a:lnTo>
                    <a:pt x="1800731" y="866036"/>
                  </a:lnTo>
                  <a:cubicBezTo>
                    <a:pt x="1847450" y="875071"/>
                    <a:pt x="1894389" y="892323"/>
                    <a:pt x="1904485" y="880134"/>
                  </a:cubicBezTo>
                  <a:cubicBezTo>
                    <a:pt x="1907165" y="859490"/>
                    <a:pt x="1898113" y="808332"/>
                    <a:pt x="1894966" y="779469"/>
                  </a:cubicBezTo>
                  <a:cubicBezTo>
                    <a:pt x="1878988" y="675447"/>
                    <a:pt x="1847255" y="520751"/>
                    <a:pt x="1761844" y="402374"/>
                  </a:cubicBezTo>
                  <a:cubicBezTo>
                    <a:pt x="1676433" y="283997"/>
                    <a:pt x="1531056" y="114087"/>
                    <a:pt x="1377785" y="3317"/>
                  </a:cubicBezTo>
                  <a:lnTo>
                    <a:pt x="1372668" y="0"/>
                  </a:lnTo>
                  <a:lnTo>
                    <a:pt x="337869" y="139908"/>
                  </a:lnTo>
                  <a:lnTo>
                    <a:pt x="188081" y="203651"/>
                  </a:lnTo>
                  <a:lnTo>
                    <a:pt x="125663" y="268413"/>
                  </a:lnTo>
                  <a:cubicBezTo>
                    <a:pt x="56438" y="343137"/>
                    <a:pt x="7361" y="404648"/>
                    <a:pt x="0" y="421557"/>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E19958B-8991-2DE4-0301-6ADCA0C20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938007" flipV="1">
              <a:off x="-570599" y="5091873"/>
              <a:ext cx="1904974" cy="884345"/>
            </a:xfrm>
            <a:custGeom>
              <a:avLst/>
              <a:gdLst>
                <a:gd name="connsiteX0" fmla="*/ 0 w 1904974"/>
                <a:gd name="connsiteY0" fmla="*/ 421557 h 884345"/>
                <a:gd name="connsiteX1" fmla="*/ 416370 w 1904974"/>
                <a:gd name="connsiteY1" fmla="*/ 530740 h 884345"/>
                <a:gd name="connsiteX2" fmla="*/ 1800731 w 1904974"/>
                <a:gd name="connsiteY2" fmla="*/ 866036 h 884345"/>
                <a:gd name="connsiteX3" fmla="*/ 1904485 w 1904974"/>
                <a:gd name="connsiteY3" fmla="*/ 880134 h 884345"/>
                <a:gd name="connsiteX4" fmla="*/ 1894966 w 1904974"/>
                <a:gd name="connsiteY4" fmla="*/ 779469 h 884345"/>
                <a:gd name="connsiteX5" fmla="*/ 1761844 w 1904974"/>
                <a:gd name="connsiteY5" fmla="*/ 402374 h 884345"/>
                <a:gd name="connsiteX6" fmla="*/ 1377785 w 1904974"/>
                <a:gd name="connsiteY6" fmla="*/ 3317 h 884345"/>
                <a:gd name="connsiteX7" fmla="*/ 1372668 w 1904974"/>
                <a:gd name="connsiteY7" fmla="*/ 0 h 884345"/>
                <a:gd name="connsiteX8" fmla="*/ 337869 w 1904974"/>
                <a:gd name="connsiteY8" fmla="*/ 139908 h 884345"/>
                <a:gd name="connsiteX9" fmla="*/ 188081 w 1904974"/>
                <a:gd name="connsiteY9" fmla="*/ 203651 h 884345"/>
                <a:gd name="connsiteX10" fmla="*/ 125663 w 1904974"/>
                <a:gd name="connsiteY10" fmla="*/ 268413 h 884345"/>
                <a:gd name="connsiteX11" fmla="*/ 0 w 1904974"/>
                <a:gd name="connsiteY11" fmla="*/ 421557 h 8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74" h="884345">
                  <a:moveTo>
                    <a:pt x="0" y="421557"/>
                  </a:moveTo>
                  <a:cubicBezTo>
                    <a:pt x="3634" y="427260"/>
                    <a:pt x="235761" y="473169"/>
                    <a:pt x="416370" y="530740"/>
                  </a:cubicBezTo>
                  <a:lnTo>
                    <a:pt x="1800731" y="866036"/>
                  </a:lnTo>
                  <a:cubicBezTo>
                    <a:pt x="1847450" y="875071"/>
                    <a:pt x="1894389" y="892323"/>
                    <a:pt x="1904485" y="880134"/>
                  </a:cubicBezTo>
                  <a:cubicBezTo>
                    <a:pt x="1907165" y="859490"/>
                    <a:pt x="1898113" y="808332"/>
                    <a:pt x="1894966" y="779469"/>
                  </a:cubicBezTo>
                  <a:cubicBezTo>
                    <a:pt x="1878988" y="675447"/>
                    <a:pt x="1847255" y="520751"/>
                    <a:pt x="1761844" y="402374"/>
                  </a:cubicBezTo>
                  <a:cubicBezTo>
                    <a:pt x="1676433" y="283997"/>
                    <a:pt x="1531056" y="114087"/>
                    <a:pt x="1377785" y="3317"/>
                  </a:cubicBezTo>
                  <a:lnTo>
                    <a:pt x="1372668" y="0"/>
                  </a:lnTo>
                  <a:lnTo>
                    <a:pt x="337869" y="139908"/>
                  </a:lnTo>
                  <a:lnTo>
                    <a:pt x="188081" y="203651"/>
                  </a:lnTo>
                  <a:lnTo>
                    <a:pt x="125663" y="268413"/>
                  </a:lnTo>
                  <a:cubicBezTo>
                    <a:pt x="56438" y="343137"/>
                    <a:pt x="7361" y="404648"/>
                    <a:pt x="0" y="42155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descr="A picture containing ground, outdoor, curb&#10;&#10;Description automatically generated">
            <a:extLst>
              <a:ext uri="{FF2B5EF4-FFF2-40B4-BE49-F238E27FC236}">
                <a16:creationId xmlns:a16="http://schemas.microsoft.com/office/drawing/2014/main" id="{A373DCF7-7880-3AB0-4E64-2FE74C6F4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925456" y="1810988"/>
            <a:ext cx="4519782" cy="3220344"/>
          </a:xfrm>
          <a:prstGeom prst="rect">
            <a:avLst/>
          </a:prstGeom>
          <a:noFill/>
        </p:spPr>
      </p:pic>
      <p:sp>
        <p:nvSpPr>
          <p:cNvPr id="5" name="TextBox 4">
            <a:extLst>
              <a:ext uri="{FF2B5EF4-FFF2-40B4-BE49-F238E27FC236}">
                <a16:creationId xmlns:a16="http://schemas.microsoft.com/office/drawing/2014/main" id="{06CF44C8-A90B-0758-24EE-B8B9032B71E7}"/>
              </a:ext>
            </a:extLst>
          </p:cNvPr>
          <p:cNvSpPr txBox="1"/>
          <p:nvPr/>
        </p:nvSpPr>
        <p:spPr>
          <a:xfrm>
            <a:off x="7189365" y="973123"/>
            <a:ext cx="3984771" cy="369332"/>
          </a:xfrm>
          <a:prstGeom prst="rect">
            <a:avLst/>
          </a:prstGeom>
          <a:noFill/>
        </p:spPr>
        <p:txBody>
          <a:bodyPr wrap="square" rtlCol="0">
            <a:spAutoFit/>
          </a:bodyPr>
          <a:lstStyle/>
          <a:p>
            <a:r>
              <a:rPr lang="en-US" b="1" i="0" dirty="0">
                <a:solidFill>
                  <a:srgbClr val="212121"/>
                </a:solidFill>
                <a:effectLst/>
                <a:latin typeface="Source Sans Pro Web"/>
              </a:rPr>
              <a:t>Location: </a:t>
            </a:r>
            <a:r>
              <a:rPr lang="en-US" b="0" i="0" dirty="0">
                <a:solidFill>
                  <a:srgbClr val="212121"/>
                </a:solidFill>
                <a:effectLst/>
                <a:latin typeface="Source Sans Pro Web"/>
              </a:rPr>
              <a:t>Raleigh, West Virginia</a:t>
            </a:r>
            <a:endParaRPr lang="en-US" dirty="0"/>
          </a:p>
        </p:txBody>
      </p:sp>
    </p:spTree>
    <p:extLst>
      <p:ext uri="{BB962C8B-B14F-4D97-AF65-F5344CB8AC3E}">
        <p14:creationId xmlns:p14="http://schemas.microsoft.com/office/powerpoint/2010/main" val="1315356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006F82-50D2-401C-BE85-FFEA1C196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034F32-09B4-47B4-B550-1F1CE3D53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E281959-4C2A-43BA-8C83-11E748D3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2" name="Oval 21">
              <a:extLst>
                <a:ext uri="{FF2B5EF4-FFF2-40B4-BE49-F238E27FC236}">
                  <a16:creationId xmlns:a16="http://schemas.microsoft.com/office/drawing/2014/main" id="{085BD03E-6111-486E-A44E-13DE7D69D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AEAC14A-07C6-4D53-B462-9F09A96B7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EE382AD-4EFB-4F1D-87D8-BBAFF1A14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F9C3030-DD76-46ED-8C3D-5E6B155D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774AC63-66CE-4E5C-9DAF-71E4E0C04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74276B0-1AE1-4BAA-A117-B59701260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1BF698D-4B1F-8122-42C2-9780E14424E4}"/>
              </a:ext>
            </a:extLst>
          </p:cNvPr>
          <p:cNvSpPr>
            <a:spLocks noGrp="1"/>
          </p:cNvSpPr>
          <p:nvPr>
            <p:ph type="title"/>
          </p:nvPr>
        </p:nvSpPr>
        <p:spPr>
          <a:xfrm>
            <a:off x="5126057" y="386002"/>
            <a:ext cx="6682122" cy="2871951"/>
          </a:xfrm>
          <a:noFill/>
        </p:spPr>
        <p:txBody>
          <a:bodyPr anchor="b">
            <a:normAutofit/>
          </a:bodyPr>
          <a:lstStyle/>
          <a:p>
            <a:r>
              <a:rPr lang="en-US" sz="26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June 2, 2021, a 26-year-old section foreman with five years of mining experience was pinned against a continuous mining machine by a piece of rib. The piece fell while he was installing a rib bolt with the machine mounted rib drill.</a:t>
            </a:r>
            <a:br>
              <a:rPr lang="en-US" sz="2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600" dirty="0">
              <a:solidFill>
                <a:schemeClr val="bg1"/>
              </a:solidFill>
            </a:endParaRPr>
          </a:p>
        </p:txBody>
      </p:sp>
      <p:sp>
        <p:nvSpPr>
          <p:cNvPr id="21" name="Rectangle 20">
            <a:extLst>
              <a:ext uri="{FF2B5EF4-FFF2-40B4-BE49-F238E27FC236}">
                <a16:creationId xmlns:a16="http://schemas.microsoft.com/office/drawing/2014/main" id="{4FCECCE4-3046-4A76-B4C0-767A6251C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6F309B0-04E5-4883-9605-1364452C6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E11AE0B5-579B-4455-9159-4E4F0A8CCE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011DD2-D339-42A2-B916-5E9494D4A4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43332E-2051-4B76-BC37-83CA62919D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80359C-87A2-4B25-838D-8F833616F6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096F20E2-F42F-4B71-8BC5-478533FE1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039184-A11C-46AE-854D-8B22944360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2" name="Straight Connector 31">
              <a:extLst>
                <a:ext uri="{FF2B5EF4-FFF2-40B4-BE49-F238E27FC236}">
                  <a16:creationId xmlns:a16="http://schemas.microsoft.com/office/drawing/2014/main" id="{3D2F1956-BECA-4651-82AD-00D7D7F59D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3F1C39C-42B5-430D-84F0-7018DD01CE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A7D71D2-799A-4C6D-AD0E-D7BCF15E9F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C9B72C0-DA11-4A2F-BADC-5BD946CFD0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3" descr="A picture containing outdoor, old, dirty, trash&#10;&#10;Description automatically generated">
            <a:extLst>
              <a:ext uri="{FF2B5EF4-FFF2-40B4-BE49-F238E27FC236}">
                <a16:creationId xmlns:a16="http://schemas.microsoft.com/office/drawing/2014/main" id="{803CAAE5-6F6C-8857-9BD8-832D17A11289}"/>
              </a:ext>
            </a:extLst>
          </p:cNvPr>
          <p:cNvPicPr>
            <a:picLocks noChangeAspect="1"/>
          </p:cNvPicPr>
          <p:nvPr/>
        </p:nvPicPr>
        <p:blipFill rotWithShape="1">
          <a:blip r:embed="rId2">
            <a:extLst>
              <a:ext uri="{28A0092B-C50C-407E-A947-70E740481C1C}">
                <a14:useLocalDpi xmlns:a14="http://schemas.microsoft.com/office/drawing/2010/main" val="0"/>
              </a:ext>
            </a:extLst>
          </a:blip>
          <a:srcRect l="30200" r="14228"/>
          <a:stretch/>
        </p:blipFill>
        <p:spPr bwMode="auto">
          <a:xfrm>
            <a:off x="695408" y="706170"/>
            <a:ext cx="4024499" cy="5431517"/>
          </a:xfrm>
          <a:prstGeom prst="rect">
            <a:avLst/>
          </a:prstGeom>
          <a:noFill/>
        </p:spPr>
      </p:pic>
      <p:grpSp>
        <p:nvGrpSpPr>
          <p:cNvPr id="37" name="Group 36">
            <a:extLst>
              <a:ext uri="{FF2B5EF4-FFF2-40B4-BE49-F238E27FC236}">
                <a16:creationId xmlns:a16="http://schemas.microsoft.com/office/drawing/2014/main" id="{2219C598-7B69-490E-97B6-4E4DC4964F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62055" y="850149"/>
            <a:ext cx="304800" cy="429768"/>
            <a:chOff x="215328" y="-46937"/>
            <a:chExt cx="304800" cy="2773841"/>
          </a:xfrm>
        </p:grpSpPr>
        <p:cxnSp>
          <p:nvCxnSpPr>
            <p:cNvPr id="38" name="Straight Connector 37">
              <a:extLst>
                <a:ext uri="{FF2B5EF4-FFF2-40B4-BE49-F238E27FC236}">
                  <a16:creationId xmlns:a16="http://schemas.microsoft.com/office/drawing/2014/main" id="{EF504F69-53C8-4088-9C6A-56FFDA3318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5EDE870-C63A-4D06-A144-9652B7D895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CB714C2-8F44-4A42-BA66-2516AFA814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844F522-4E10-42B1-840D-5959A9639E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C0CDA2EB-6C93-0E32-FEB8-0F83B472C1BC}"/>
              </a:ext>
            </a:extLst>
          </p:cNvPr>
          <p:cNvSpPr>
            <a:spLocks noGrp="1"/>
          </p:cNvSpPr>
          <p:nvPr>
            <p:ph idx="1"/>
          </p:nvPr>
        </p:nvSpPr>
        <p:spPr>
          <a:xfrm>
            <a:off x="5309058" y="3257953"/>
            <a:ext cx="5817507" cy="2999939"/>
          </a:xfrm>
          <a:noFill/>
        </p:spPr>
        <p:txBody>
          <a:bodyPr anchor="t">
            <a:normAutofit lnSpcReduction="10000"/>
          </a:bodyPr>
          <a:lstStyle/>
          <a:p>
            <a:pPr marL="0" marR="0" indent="0">
              <a:spcBef>
                <a:spcPts val="0"/>
              </a:spcBef>
              <a:spcAft>
                <a:spcPts val="1500"/>
              </a:spcAft>
              <a:buNone/>
            </a:pPr>
            <a:r>
              <a:rPr lang="en-US" sz="1600" b="1" kern="0" dirty="0">
                <a:solidFill>
                  <a:schemeClr val="bg1"/>
                </a:solidFill>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600" b="1"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Support loose roof and rib material</a:t>
            </a:r>
            <a:r>
              <a:rPr lang="en-US" sz="16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 adequately or scale loose material from a safe location before working or traveling in an area.</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600" b="1"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Examine the roof, face and ribs</a:t>
            </a:r>
            <a:r>
              <a:rPr lang="en-US" sz="16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 immediately before starting work in an area and throughout the shift as conditions warrant.</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600" b="1"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Take additional safety precautions when mining heights increase</a:t>
            </a:r>
            <a:r>
              <a:rPr lang="en-US" sz="16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 and in areas where mine conditions change.</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600" b="1"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Train miners to recognize roof and rib hazards</a:t>
            </a:r>
            <a:r>
              <a:rPr lang="en-US" sz="16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 and to stop work in the area until the hazards are corrected.</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solidFill>
                <a:schemeClr val="bg1"/>
              </a:solidFill>
            </a:endParaRPr>
          </a:p>
        </p:txBody>
      </p:sp>
      <p:sp>
        <p:nvSpPr>
          <p:cNvPr id="5" name="TextBox 4">
            <a:extLst>
              <a:ext uri="{FF2B5EF4-FFF2-40B4-BE49-F238E27FC236}">
                <a16:creationId xmlns:a16="http://schemas.microsoft.com/office/drawing/2014/main" id="{D231EA32-C9D6-27A5-5597-CA1431BDDFFA}"/>
              </a:ext>
            </a:extLst>
          </p:cNvPr>
          <p:cNvSpPr txBox="1"/>
          <p:nvPr/>
        </p:nvSpPr>
        <p:spPr>
          <a:xfrm>
            <a:off x="695408" y="201336"/>
            <a:ext cx="3926926" cy="369332"/>
          </a:xfrm>
          <a:prstGeom prst="rect">
            <a:avLst/>
          </a:prstGeom>
          <a:noFill/>
        </p:spPr>
        <p:txBody>
          <a:bodyPr wrap="square" rtlCol="0">
            <a:spAutoFit/>
          </a:bodyPr>
          <a:lstStyle/>
          <a:p>
            <a:r>
              <a:rPr lang="en-US" b="1" i="0" dirty="0">
                <a:solidFill>
                  <a:schemeClr val="bg1"/>
                </a:solidFill>
                <a:effectLst/>
                <a:latin typeface="Source Sans Pro Web"/>
              </a:rPr>
              <a:t>Location: </a:t>
            </a:r>
            <a:r>
              <a:rPr lang="en-US" b="0" i="0" dirty="0">
                <a:solidFill>
                  <a:schemeClr val="bg1"/>
                </a:solidFill>
                <a:effectLst/>
                <a:latin typeface="Source Sans Pro Web"/>
              </a:rPr>
              <a:t>Marion, West Virginia</a:t>
            </a:r>
            <a:endParaRPr lang="en-US" dirty="0">
              <a:solidFill>
                <a:schemeClr val="bg1"/>
              </a:solidFill>
            </a:endParaRPr>
          </a:p>
        </p:txBody>
      </p:sp>
    </p:spTree>
    <p:extLst>
      <p:ext uri="{BB962C8B-B14F-4D97-AF65-F5344CB8AC3E}">
        <p14:creationId xmlns:p14="http://schemas.microsoft.com/office/powerpoint/2010/main" val="4268064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7F2573-140C-AF65-45B1-D4084C538B1C}"/>
              </a:ext>
            </a:extLst>
          </p:cNvPr>
          <p:cNvSpPr>
            <a:spLocks noGrp="1"/>
          </p:cNvSpPr>
          <p:nvPr>
            <p:ph type="title"/>
          </p:nvPr>
        </p:nvSpPr>
        <p:spPr>
          <a:xfrm>
            <a:off x="171450" y="307447"/>
            <a:ext cx="11734799" cy="1109932"/>
          </a:xfrm>
        </p:spPr>
        <p:txBody>
          <a:bodyPr>
            <a:normAutofit fontScale="90000"/>
          </a:bodyPr>
          <a:lstStyle/>
          <a:p>
            <a:r>
              <a:rPr lang="en-US" sz="2000" kern="0" dirty="0">
                <a:effectLst/>
                <a:latin typeface="Helvetica" panose="020B0604020202020204" pitchFamily="34" charset="0"/>
                <a:ea typeface="Times New Roman" panose="02020603050405020304" pitchFamily="18" charset="0"/>
                <a:cs typeface="Times New Roman" panose="02020603050405020304" pitchFamily="18" charset="0"/>
              </a:rPr>
              <a:t>MINE FATALITY – On May 14, 2021, a continuous mining machine operator was fatally injured when a piece of rock fell from the roof and struck him. The victim was working under unsupported roof in the Number 1 entry.</a:t>
            </a:r>
            <a:br>
              <a:rPr lang="en-US" sz="1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p>
        </p:txBody>
      </p:sp>
      <p:pic>
        <p:nvPicPr>
          <p:cNvPr id="4" name="Picture 3" descr="Diagram&#10;&#10;Description automatically generated">
            <a:extLst>
              <a:ext uri="{FF2B5EF4-FFF2-40B4-BE49-F238E27FC236}">
                <a16:creationId xmlns:a16="http://schemas.microsoft.com/office/drawing/2014/main" id="{A487684C-8CCD-F21A-EA87-30928D79D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1415" y="2357888"/>
            <a:ext cx="5374368" cy="3775494"/>
          </a:xfrm>
          <a:prstGeom prst="rect">
            <a:avLst/>
          </a:prstGeom>
          <a:noFill/>
        </p:spPr>
      </p:pic>
      <p:sp>
        <p:nvSpPr>
          <p:cNvPr id="3" name="Content Placeholder 2">
            <a:extLst>
              <a:ext uri="{FF2B5EF4-FFF2-40B4-BE49-F238E27FC236}">
                <a16:creationId xmlns:a16="http://schemas.microsoft.com/office/drawing/2014/main" id="{757AE0BE-4B2A-EB20-11C8-9D49F9A5428D}"/>
              </a:ext>
            </a:extLst>
          </p:cNvPr>
          <p:cNvSpPr>
            <a:spLocks noGrp="1"/>
          </p:cNvSpPr>
          <p:nvPr>
            <p:ph idx="1"/>
          </p:nvPr>
        </p:nvSpPr>
        <p:spPr>
          <a:xfrm>
            <a:off x="7190509" y="2357888"/>
            <a:ext cx="4265370" cy="3902635"/>
          </a:xfrm>
        </p:spPr>
        <p:txBody>
          <a:bodyPr anchor="ctr">
            <a:normAutofit fontScale="92500" lnSpcReduction="20000"/>
          </a:bodyPr>
          <a:lstStyle/>
          <a:p>
            <a:pPr marL="0" marR="0" indent="0">
              <a:spcBef>
                <a:spcPts val="0"/>
              </a:spcBef>
              <a:spcAft>
                <a:spcPts val="1500"/>
              </a:spcAft>
              <a:buNone/>
            </a:pPr>
            <a:r>
              <a:rPr lang="en-US" sz="1600" b="1" kern="0" dirty="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600" b="1" kern="0" dirty="0">
                <a:effectLst/>
                <a:latin typeface="Helvetica" panose="020B0604020202020204" pitchFamily="34" charset="0"/>
                <a:ea typeface="Times New Roman" panose="02020603050405020304" pitchFamily="18" charset="0"/>
                <a:cs typeface="Times New Roman" panose="02020603050405020304" pitchFamily="18" charset="0"/>
              </a:rPr>
              <a:t>Never work or travel under unsupported roof.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600" b="1" kern="0" dirty="0">
                <a:effectLst/>
                <a:latin typeface="Helvetica" panose="020B0604020202020204" pitchFamily="34" charset="0"/>
                <a:ea typeface="Times New Roman" panose="02020603050405020304" pitchFamily="18" charset="0"/>
                <a:cs typeface="Times New Roman" panose="02020603050405020304" pitchFamily="18" charset="0"/>
              </a:rPr>
              <a:t>Thoroughly examine the roof, face and ribs </a:t>
            </a:r>
            <a:r>
              <a:rPr lang="en-US" sz="1600" kern="0" dirty="0">
                <a:effectLst/>
                <a:latin typeface="Helvetica" panose="020B0604020202020204" pitchFamily="34" charset="0"/>
                <a:ea typeface="Times New Roman" panose="02020603050405020304" pitchFamily="18" charset="0"/>
                <a:cs typeface="Times New Roman" panose="02020603050405020304" pitchFamily="18" charset="0"/>
              </a:rPr>
              <a:t>where people will be working and traveling, including sound and vibration testing.</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600" b="1" kern="0" dirty="0">
                <a:effectLst/>
                <a:latin typeface="Helvetica" panose="020B0604020202020204" pitchFamily="34" charset="0"/>
                <a:ea typeface="Times New Roman" panose="02020603050405020304" pitchFamily="18" charset="0"/>
                <a:cs typeface="Times New Roman" panose="02020603050405020304" pitchFamily="18" charset="0"/>
              </a:rPr>
              <a:t>Scale loose roof and ribs from a safe location. </a:t>
            </a:r>
            <a:r>
              <a:rPr lang="en-US" sz="1600" kern="0" dirty="0">
                <a:effectLst/>
                <a:latin typeface="Helvetica" panose="020B0604020202020204" pitchFamily="34" charset="0"/>
                <a:ea typeface="Times New Roman" panose="02020603050405020304" pitchFamily="18" charset="0"/>
                <a:cs typeface="Times New Roman" panose="02020603050405020304" pitchFamily="18" charset="0"/>
              </a:rPr>
              <a:t>Prevent access to unsupported and hazardous areas until appropriate corrective measures can be taken.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600" b="1" kern="0" dirty="0">
                <a:effectLst/>
                <a:latin typeface="Helvetica" panose="020B0604020202020204" pitchFamily="34" charset="0"/>
                <a:ea typeface="Times New Roman" panose="02020603050405020304" pitchFamily="18" charset="0"/>
                <a:cs typeface="Times New Roman" panose="02020603050405020304" pitchFamily="18" charset="0"/>
              </a:rPr>
              <a:t>Follow the approved roof control plan </a:t>
            </a:r>
            <a:r>
              <a:rPr lang="en-US" sz="1600" kern="0" dirty="0">
                <a:effectLst/>
                <a:latin typeface="Helvetica" panose="020B0604020202020204" pitchFamily="34" charset="0"/>
                <a:ea typeface="Times New Roman" panose="02020603050405020304" pitchFamily="18" charset="0"/>
                <a:cs typeface="Times New Roman" panose="02020603050405020304" pitchFamily="18" charset="0"/>
              </a:rPr>
              <a:t>and provide additional support when cracks or other abnormalities are detected. Never exceed the maximum cut depth specified in the approved roof control plan.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600" b="1" kern="0" dirty="0">
                <a:effectLst/>
                <a:latin typeface="Helvetica" panose="020B0604020202020204" pitchFamily="34" charset="0"/>
                <a:ea typeface="Times New Roman" panose="02020603050405020304" pitchFamily="18" charset="0"/>
                <a:cs typeface="Times New Roman" panose="02020603050405020304" pitchFamily="18" charset="0"/>
              </a:rPr>
              <a:t>Mark the second to last row of bolts with reflective material </a:t>
            </a:r>
            <a:r>
              <a:rPr lang="en-US" sz="1600" kern="0" dirty="0">
                <a:effectLst/>
                <a:latin typeface="Helvetica" panose="020B0604020202020204" pitchFamily="34" charset="0"/>
                <a:ea typeface="Times New Roman" panose="02020603050405020304" pitchFamily="18" charset="0"/>
                <a:cs typeface="Times New Roman" panose="02020603050405020304" pitchFamily="18" charset="0"/>
              </a:rPr>
              <a:t>and train miners not to travel inby this location.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600" b="1" kern="0" dirty="0">
                <a:effectLst/>
                <a:latin typeface="Helvetica" panose="020B0604020202020204" pitchFamily="34" charset="0"/>
                <a:ea typeface="Times New Roman" panose="02020603050405020304" pitchFamily="18" charset="0"/>
                <a:cs typeface="Times New Roman" panose="02020603050405020304" pitchFamily="18" charset="0"/>
              </a:rPr>
              <a:t>Train miners </a:t>
            </a:r>
            <a:r>
              <a:rPr lang="en-US" sz="1600" kern="0" dirty="0">
                <a:effectLst/>
                <a:latin typeface="Helvetica" panose="020B0604020202020204" pitchFamily="34" charset="0"/>
                <a:ea typeface="Times New Roman" panose="02020603050405020304" pitchFamily="18" charset="0"/>
                <a:cs typeface="Times New Roman" panose="02020603050405020304" pitchFamily="18" charset="0"/>
              </a:rPr>
              <a:t>to identify hazards from the roof, face and ribs.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300" dirty="0"/>
          </a:p>
        </p:txBody>
      </p:sp>
      <p:sp>
        <p:nvSpPr>
          <p:cNvPr id="5" name="TextBox 4">
            <a:extLst>
              <a:ext uri="{FF2B5EF4-FFF2-40B4-BE49-F238E27FC236}">
                <a16:creationId xmlns:a16="http://schemas.microsoft.com/office/drawing/2014/main" id="{A28EB30C-8700-5B50-70C0-DD6A7DA5B924}"/>
              </a:ext>
            </a:extLst>
          </p:cNvPr>
          <p:cNvSpPr txBox="1"/>
          <p:nvPr/>
        </p:nvSpPr>
        <p:spPr>
          <a:xfrm>
            <a:off x="951415" y="1661020"/>
            <a:ext cx="5214493" cy="369332"/>
          </a:xfrm>
          <a:prstGeom prst="rect">
            <a:avLst/>
          </a:prstGeom>
          <a:noFill/>
        </p:spPr>
        <p:txBody>
          <a:bodyPr wrap="square" rtlCol="0">
            <a:spAutoFit/>
          </a:bodyPr>
          <a:lstStyle/>
          <a:p>
            <a:r>
              <a:rPr lang="en-US" b="1" i="0">
                <a:solidFill>
                  <a:srgbClr val="212121"/>
                </a:solidFill>
                <a:effectLst/>
                <a:latin typeface="Source Sans Pro Web"/>
              </a:rPr>
              <a:t>Location: </a:t>
            </a:r>
            <a:r>
              <a:rPr lang="en-US" b="0" i="0">
                <a:solidFill>
                  <a:srgbClr val="212121"/>
                </a:solidFill>
                <a:effectLst/>
                <a:latin typeface="Source Sans Pro Web"/>
              </a:rPr>
              <a:t>Jefferson, Pennsylvania</a:t>
            </a:r>
            <a:endParaRPr lang="en-US" dirty="0"/>
          </a:p>
        </p:txBody>
      </p:sp>
    </p:spTree>
    <p:extLst>
      <p:ext uri="{BB962C8B-B14F-4D97-AF65-F5344CB8AC3E}">
        <p14:creationId xmlns:p14="http://schemas.microsoft.com/office/powerpoint/2010/main" val="400467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81ED0E3-574D-54FC-6C25-C8B907596C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48116" y="1958110"/>
            <a:ext cx="5646836" cy="4235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8A26B0-1D8B-F857-3F5A-56EB68D7C3C1}"/>
              </a:ext>
            </a:extLst>
          </p:cNvPr>
          <p:cNvSpPr txBox="1"/>
          <p:nvPr/>
        </p:nvSpPr>
        <p:spPr>
          <a:xfrm>
            <a:off x="325307" y="283193"/>
            <a:ext cx="7786848" cy="1754326"/>
          </a:xfrm>
          <a:prstGeom prst="rect">
            <a:avLst/>
          </a:prstGeom>
          <a:noFill/>
        </p:spPr>
        <p:txBody>
          <a:bodyPr wrap="square" rtlCol="0">
            <a:spAutoFit/>
          </a:bodyPr>
          <a:lstStyle/>
          <a:p>
            <a:r>
              <a:rPr lang="en-US" b="0" i="0" dirty="0">
                <a:solidFill>
                  <a:srgbClr val="212121"/>
                </a:solidFill>
                <a:effectLst/>
                <a:latin typeface="Source Sans Pro Web"/>
              </a:rPr>
              <a:t>MINE FATALITY – On March 22, 2023, a miner died when the personnel carrier he was riding in overturned.  Another miner riding on the personnel carrier</a:t>
            </a:r>
            <a:r>
              <a:rPr lang="en-US" dirty="0">
                <a:solidFill>
                  <a:srgbClr val="212121"/>
                </a:solidFill>
                <a:latin typeface="Source Sans Pro Web"/>
              </a:rPr>
              <a:t> </a:t>
            </a:r>
            <a:r>
              <a:rPr lang="en-US" b="0" i="0" dirty="0">
                <a:solidFill>
                  <a:srgbClr val="212121"/>
                </a:solidFill>
                <a:effectLst/>
                <a:latin typeface="Source Sans Pro Web"/>
              </a:rPr>
              <a:t>accidentally actuated the emergency stop, causing the personnel carrier to drift backwards down a grade.  The personnel carrier struck a coal rib and overturned, pinning the victim beneath it.  The victim was not riding in a designated seating area.</a:t>
            </a:r>
            <a:endParaRPr lang="en-US" dirty="0"/>
          </a:p>
        </p:txBody>
      </p:sp>
      <p:sp>
        <p:nvSpPr>
          <p:cNvPr id="6" name="TextBox 5">
            <a:extLst>
              <a:ext uri="{FF2B5EF4-FFF2-40B4-BE49-F238E27FC236}">
                <a16:creationId xmlns:a16="http://schemas.microsoft.com/office/drawing/2014/main" id="{A9898B9B-9DBD-350F-6502-383E0C753E6D}"/>
              </a:ext>
            </a:extLst>
          </p:cNvPr>
          <p:cNvSpPr txBox="1"/>
          <p:nvPr/>
        </p:nvSpPr>
        <p:spPr>
          <a:xfrm>
            <a:off x="497048" y="2406721"/>
            <a:ext cx="4964185" cy="3693319"/>
          </a:xfrm>
          <a:prstGeom prst="rect">
            <a:avLst/>
          </a:prstGeom>
          <a:noFill/>
        </p:spPr>
        <p:txBody>
          <a:bodyPr wrap="square">
            <a:spAutoFit/>
          </a:bodyPr>
          <a:lstStyle/>
          <a:p>
            <a:pPr algn="l"/>
            <a:r>
              <a:rPr lang="en-US" b="1" i="0" dirty="0">
                <a:solidFill>
                  <a:srgbClr val="212121"/>
                </a:solidFill>
                <a:effectLst/>
                <a:latin typeface="Merriweather" panose="00000500000000000000" pitchFamily="2" charset="0"/>
              </a:rPr>
              <a:t>Best Practices</a:t>
            </a:r>
          </a:p>
          <a:p>
            <a:pPr algn="l" fontAlgn="t">
              <a:buFont typeface="Arial" panose="020B0604020202020204" pitchFamily="34" charset="0"/>
              <a:buChar char="•"/>
            </a:pPr>
            <a:r>
              <a:rPr lang="en-US" b="0" i="0" dirty="0">
                <a:solidFill>
                  <a:srgbClr val="212121"/>
                </a:solidFill>
                <a:effectLst/>
                <a:latin typeface="Source Sans Pro Web"/>
              </a:rPr>
              <a:t>Maintain steering and braking components.</a:t>
            </a:r>
          </a:p>
          <a:p>
            <a:pPr algn="l" fontAlgn="t">
              <a:buFont typeface="Arial" panose="020B0604020202020204" pitchFamily="34" charset="0"/>
              <a:buChar char="•"/>
            </a:pPr>
            <a:r>
              <a:rPr lang="en-US" b="0" i="0" dirty="0">
                <a:solidFill>
                  <a:srgbClr val="212121"/>
                </a:solidFill>
                <a:effectLst/>
                <a:latin typeface="Source Sans Pro Web"/>
              </a:rPr>
              <a:t>Perform functional tests of brakes and other safety devices during the pre-operational examination.</a:t>
            </a:r>
          </a:p>
          <a:p>
            <a:pPr algn="l" fontAlgn="t">
              <a:buFont typeface="Arial" panose="020B0604020202020204" pitchFamily="34" charset="0"/>
              <a:buChar char="•"/>
            </a:pPr>
            <a:r>
              <a:rPr lang="en-US" b="0" i="0" dirty="0">
                <a:solidFill>
                  <a:srgbClr val="212121"/>
                </a:solidFill>
                <a:effectLst/>
                <a:latin typeface="Source Sans Pro Web"/>
              </a:rPr>
              <a:t>Tag out and remove equipment from service when defects affecting safety are found.</a:t>
            </a:r>
          </a:p>
          <a:p>
            <a:pPr algn="l" fontAlgn="t">
              <a:buFont typeface="Arial" panose="020B0604020202020204" pitchFamily="34" charset="0"/>
              <a:buChar char="•"/>
            </a:pPr>
            <a:r>
              <a:rPr lang="en-US" b="0" i="0" dirty="0">
                <a:solidFill>
                  <a:srgbClr val="212121"/>
                </a:solidFill>
                <a:effectLst/>
                <a:latin typeface="Source Sans Pro Web"/>
              </a:rPr>
              <a:t>Do not exceed the maximum designed seating capacity of personnel carriers. </a:t>
            </a:r>
          </a:p>
          <a:p>
            <a:pPr algn="l" fontAlgn="t">
              <a:buFont typeface="Arial" panose="020B0604020202020204" pitchFamily="34" charset="0"/>
              <a:buChar char="•"/>
            </a:pPr>
            <a:r>
              <a:rPr lang="en-US" b="0" i="0" dirty="0">
                <a:solidFill>
                  <a:srgbClr val="212121"/>
                </a:solidFill>
                <a:effectLst/>
                <a:latin typeface="Source Sans Pro Web"/>
              </a:rPr>
              <a:t>Operate mobile equipment at speeds consistent with roadway conditions.</a:t>
            </a:r>
          </a:p>
          <a:p>
            <a:pPr algn="l" fontAlgn="t">
              <a:buFont typeface="Arial" panose="020B0604020202020204" pitchFamily="34" charset="0"/>
              <a:buChar char="•"/>
            </a:pPr>
            <a:r>
              <a:rPr lang="en-US" b="0" i="0" dirty="0">
                <a:solidFill>
                  <a:srgbClr val="212121"/>
                </a:solidFill>
                <a:effectLst/>
                <a:latin typeface="Source Sans Pro Web"/>
              </a:rPr>
              <a:t>Task train miners on all equipment they operate.</a:t>
            </a:r>
          </a:p>
        </p:txBody>
      </p:sp>
      <p:sp>
        <p:nvSpPr>
          <p:cNvPr id="7" name="TextBox 6">
            <a:extLst>
              <a:ext uri="{FF2B5EF4-FFF2-40B4-BE49-F238E27FC236}">
                <a16:creationId xmlns:a16="http://schemas.microsoft.com/office/drawing/2014/main" id="{8D914F48-E824-898D-2D64-0422C90B9D3B}"/>
              </a:ext>
            </a:extLst>
          </p:cNvPr>
          <p:cNvSpPr txBox="1"/>
          <p:nvPr/>
        </p:nvSpPr>
        <p:spPr>
          <a:xfrm>
            <a:off x="8046187" y="1404242"/>
            <a:ext cx="3714734" cy="369332"/>
          </a:xfrm>
          <a:prstGeom prst="rect">
            <a:avLst/>
          </a:prstGeom>
          <a:noFill/>
        </p:spPr>
        <p:txBody>
          <a:bodyPr wrap="square" rtlCol="0">
            <a:spAutoFit/>
          </a:bodyPr>
          <a:lstStyle/>
          <a:p>
            <a:r>
              <a:rPr lang="en-US" b="1" dirty="0"/>
              <a:t>Location: </a:t>
            </a:r>
            <a:r>
              <a:rPr lang="en-US" dirty="0"/>
              <a:t>Barbour County, WV</a:t>
            </a:r>
          </a:p>
        </p:txBody>
      </p:sp>
    </p:spTree>
    <p:extLst>
      <p:ext uri="{BB962C8B-B14F-4D97-AF65-F5344CB8AC3E}">
        <p14:creationId xmlns:p14="http://schemas.microsoft.com/office/powerpoint/2010/main" val="270648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A20B-91DD-1A78-3AA3-CEF590249222}"/>
              </a:ext>
            </a:extLst>
          </p:cNvPr>
          <p:cNvSpPr>
            <a:spLocks noGrp="1"/>
          </p:cNvSpPr>
          <p:nvPr>
            <p:ph type="title"/>
          </p:nvPr>
        </p:nvSpPr>
        <p:spPr>
          <a:xfrm>
            <a:off x="0" y="572569"/>
            <a:ext cx="6089374" cy="1642956"/>
          </a:xfrm>
        </p:spPr>
        <p:txBody>
          <a:bodyPr anchor="b">
            <a:normAutofit fontScale="90000"/>
          </a:bodyPr>
          <a:lstStyle/>
          <a:p>
            <a:r>
              <a:rPr lang="en-US" sz="18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MINE FATALITY – On Jan. 22, 2021, a shuttle car operator with 11 years of mining experience was in the operator’s compartment of his shuttle car, traveling through the last open crosscut, when a second shuttle car traveled through a ventilation curtain and struck his shuttle car. The corner of the second shuttle car entered the operator’s deck of the victim’s shuttle car. The operator was injured and passed away from the injuries on Feb. 21, 2021.</a:t>
            </a:r>
            <a:br>
              <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US" sz="1200" dirty="0">
              <a:solidFill>
                <a:schemeClr val="tx2"/>
              </a:solidFill>
            </a:endParaRPr>
          </a:p>
        </p:txBody>
      </p:sp>
      <p:sp>
        <p:nvSpPr>
          <p:cNvPr id="3" name="Content Placeholder 2">
            <a:extLst>
              <a:ext uri="{FF2B5EF4-FFF2-40B4-BE49-F238E27FC236}">
                <a16:creationId xmlns:a16="http://schemas.microsoft.com/office/drawing/2014/main" id="{6ABD88C8-4184-F61F-25F3-5C9672EFCBD5}"/>
              </a:ext>
            </a:extLst>
          </p:cNvPr>
          <p:cNvSpPr>
            <a:spLocks noGrp="1"/>
          </p:cNvSpPr>
          <p:nvPr>
            <p:ph idx="1"/>
          </p:nvPr>
        </p:nvSpPr>
        <p:spPr>
          <a:xfrm>
            <a:off x="304800" y="2596243"/>
            <a:ext cx="5486400" cy="3937907"/>
          </a:xfrm>
        </p:spPr>
        <p:txBody>
          <a:bodyPr>
            <a:normAutofit fontScale="92500" lnSpcReduction="10000"/>
          </a:bodyPr>
          <a:lstStyle/>
          <a:p>
            <a:pPr marL="0" marR="0" indent="0">
              <a:spcBef>
                <a:spcPts val="0"/>
              </a:spcBef>
              <a:spcAft>
                <a:spcPts val="0"/>
              </a:spcAft>
              <a:buNone/>
            </a:pPr>
            <a:r>
              <a:rPr lang="en-US" sz="1700" b="1" kern="0" dirty="0">
                <a:solidFill>
                  <a:schemeClr val="tx2"/>
                </a:solidFill>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7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700" b="1"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Install and maintain proximity detection systems </a:t>
            </a:r>
            <a:r>
              <a:rPr lang="en-US" sz="17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on mobile section equipment.</a:t>
            </a:r>
            <a:endParaRPr lang="en-US" sz="17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700" b="1"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Communicate your presence and intended movements.  </a:t>
            </a:r>
            <a:r>
              <a:rPr lang="en-US" sz="17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Wait until miners acknowledge your message before moving your equipment.</a:t>
            </a:r>
            <a:endParaRPr lang="en-US" sz="17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700" b="1"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Do not tram equipment through ventilation curtains.  </a:t>
            </a:r>
            <a:r>
              <a:rPr lang="en-US" sz="17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Tram only through fly pads in designated haulage routes.</a:t>
            </a:r>
            <a:endParaRPr lang="en-US" sz="17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700" b="1"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Use clear curtains for fly pads and ventilation controls on working sections.</a:t>
            </a:r>
            <a:endParaRPr lang="en-US" sz="17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700" b="1"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STOP and SOUND an audible warning device before tramming equipment through fly pads.  </a:t>
            </a:r>
            <a:r>
              <a:rPr lang="en-US" sz="17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Ensure directional lights are on when operating mobile equipment.</a:t>
            </a:r>
            <a:endParaRPr lang="en-US" sz="17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700" b="1"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Avoid areas where equipment operators cannot readily see you.</a:t>
            </a:r>
            <a:endParaRPr lang="en-US" sz="17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700" b="1"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Wear personal strobe light devices </a:t>
            </a:r>
            <a:r>
              <a:rPr lang="en-US" sz="1700" kern="0" dirty="0">
                <a:solidFill>
                  <a:schemeClr val="tx2"/>
                </a:solidFill>
                <a:effectLst/>
                <a:latin typeface="Helvetica" panose="020B0604020202020204" pitchFamily="34" charset="0"/>
                <a:ea typeface="Times New Roman" panose="02020603050405020304" pitchFamily="18" charset="0"/>
                <a:cs typeface="Times New Roman" panose="02020603050405020304" pitchFamily="18" charset="0"/>
              </a:rPr>
              <a:t>to increase visibility.</a:t>
            </a:r>
            <a:endParaRPr lang="en-US" sz="17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chemeClr val="tx2"/>
              </a:solidFill>
            </a:endParaRPr>
          </a:p>
        </p:txBody>
      </p:sp>
      <p:pic>
        <p:nvPicPr>
          <p:cNvPr id="4" name="Picture 3" descr="A picture containing indoor, cluttered, appliance, messy&#10;&#10;Description automatically generated">
            <a:extLst>
              <a:ext uri="{FF2B5EF4-FFF2-40B4-BE49-F238E27FC236}">
                <a16:creationId xmlns:a16="http://schemas.microsoft.com/office/drawing/2014/main" id="{14DF63F0-D0A3-B9FC-66A9-369B92273A58}"/>
              </a:ext>
            </a:extLst>
          </p:cNvPr>
          <p:cNvPicPr>
            <a:picLocks noChangeAspect="1"/>
          </p:cNvPicPr>
          <p:nvPr/>
        </p:nvPicPr>
        <p:blipFill rotWithShape="1">
          <a:blip r:embed="rId2">
            <a:extLst>
              <a:ext uri="{28A0092B-C50C-407E-A947-70E740481C1C}">
                <a14:useLocalDpi xmlns:a14="http://schemas.microsoft.com/office/drawing/2010/main" val="0"/>
              </a:ext>
            </a:extLst>
          </a:blip>
          <a:srcRect r="31162"/>
          <a:stretch/>
        </p:blipFill>
        <p:spPr bwMode="auto">
          <a:xfrm>
            <a:off x="6089374" y="602974"/>
            <a:ext cx="5486400" cy="5638800"/>
          </a:xfrm>
          <a:prstGeom prst="rect">
            <a:avLst/>
          </a:prstGeom>
          <a:noFill/>
        </p:spPr>
      </p:pic>
      <p:sp>
        <p:nvSpPr>
          <p:cNvPr id="5" name="TextBox 4">
            <a:extLst>
              <a:ext uri="{FF2B5EF4-FFF2-40B4-BE49-F238E27FC236}">
                <a16:creationId xmlns:a16="http://schemas.microsoft.com/office/drawing/2014/main" id="{3021F0D7-251D-1C75-1DD3-E75145E506EF}"/>
              </a:ext>
            </a:extLst>
          </p:cNvPr>
          <p:cNvSpPr txBox="1"/>
          <p:nvPr/>
        </p:nvSpPr>
        <p:spPr>
          <a:xfrm>
            <a:off x="6342077" y="100668"/>
            <a:ext cx="5310231" cy="369332"/>
          </a:xfrm>
          <a:prstGeom prst="rect">
            <a:avLst/>
          </a:prstGeom>
          <a:noFill/>
        </p:spPr>
        <p:txBody>
          <a:bodyPr wrap="square" rtlCol="0">
            <a:spAutoFit/>
          </a:bodyPr>
          <a:lstStyle/>
          <a:p>
            <a:r>
              <a:rPr lang="en-US" b="1" i="0">
                <a:solidFill>
                  <a:srgbClr val="212121"/>
                </a:solidFill>
                <a:effectLst/>
                <a:latin typeface="Source Sans Pro Web"/>
              </a:rPr>
              <a:t>Location: </a:t>
            </a:r>
            <a:r>
              <a:rPr lang="en-US" b="0" i="0">
                <a:solidFill>
                  <a:srgbClr val="212121"/>
                </a:solidFill>
                <a:effectLst/>
                <a:latin typeface="Source Sans Pro Web"/>
              </a:rPr>
              <a:t>Logan, West Virginia</a:t>
            </a:r>
            <a:endParaRPr lang="en-US" dirty="0"/>
          </a:p>
        </p:txBody>
      </p:sp>
    </p:spTree>
    <p:extLst>
      <p:ext uri="{BB962C8B-B14F-4D97-AF65-F5344CB8AC3E}">
        <p14:creationId xmlns:p14="http://schemas.microsoft.com/office/powerpoint/2010/main" val="297225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879DF-54F3-4D22-2D01-6303BF487C54}"/>
              </a:ext>
            </a:extLst>
          </p:cNvPr>
          <p:cNvSpPr>
            <a:spLocks noGrp="1"/>
          </p:cNvSpPr>
          <p:nvPr>
            <p:ph type="title"/>
          </p:nvPr>
        </p:nvSpPr>
        <p:spPr>
          <a:xfrm>
            <a:off x="572493" y="238539"/>
            <a:ext cx="11018520" cy="1434415"/>
          </a:xfrm>
        </p:spPr>
        <p:txBody>
          <a:bodyPr anchor="b">
            <a:normAutofit/>
          </a:bodyPr>
          <a:lstStyle/>
          <a:p>
            <a:r>
              <a:rPr lang="en-US" sz="3000" kern="0" dirty="0">
                <a:effectLst/>
                <a:latin typeface="Helvetica" panose="020B0604020202020204" pitchFamily="34" charset="0"/>
                <a:ea typeface="Times New Roman" panose="02020603050405020304" pitchFamily="18" charset="0"/>
                <a:cs typeface="Times New Roman" panose="02020603050405020304" pitchFamily="18" charset="0"/>
              </a:rPr>
              <a:t>MINE FATALITY – On November 5, 2022, a miner died when he was engulfed in a coal stockpile. </a:t>
            </a:r>
            <a:br>
              <a:rPr lang="en-US" sz="3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77C1FA-6971-C9EC-2FF2-C61493F1C123}"/>
              </a:ext>
            </a:extLst>
          </p:cNvPr>
          <p:cNvSpPr>
            <a:spLocks noGrp="1"/>
          </p:cNvSpPr>
          <p:nvPr>
            <p:ph idx="1"/>
          </p:nvPr>
        </p:nvSpPr>
        <p:spPr>
          <a:xfrm>
            <a:off x="572493" y="2071316"/>
            <a:ext cx="6713552" cy="4119172"/>
          </a:xfrm>
        </p:spPr>
        <p:txBody>
          <a:bodyPr anchor="t">
            <a:normAutofit/>
          </a:bodyPr>
          <a:lstStyle/>
          <a:p>
            <a:pPr marL="0" marR="0" indent="0">
              <a:spcBef>
                <a:spcPts val="0"/>
              </a:spcBef>
              <a:spcAft>
                <a:spcPts val="1500"/>
              </a:spcAft>
              <a:buNone/>
            </a:pPr>
            <a:r>
              <a:rPr lang="en-US" sz="2200" b="1" kern="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2200" kern="0">
                <a:effectLst/>
                <a:latin typeface="Helvetica" panose="020B0604020202020204" pitchFamily="34" charset="0"/>
                <a:ea typeface="Times New Roman" panose="02020603050405020304" pitchFamily="18" charset="0"/>
                <a:cs typeface="Times New Roman" panose="02020603050405020304" pitchFamily="18" charset="0"/>
              </a:rPr>
              <a:t>Equip grates and feeders with mechanical clearing devices to prevent miners from being exposed to hazards of falling or sliding material.</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2200" kern="0">
                <a:effectLst/>
                <a:latin typeface="Helvetica" panose="020B0604020202020204" pitchFamily="34" charset="0"/>
                <a:ea typeface="Times New Roman" panose="02020603050405020304" pitchFamily="18" charset="0"/>
                <a:cs typeface="Times New Roman" panose="02020603050405020304" pitchFamily="18" charset="0"/>
              </a:rPr>
              <a:t>Make sure miners do not travel by foot on stockpiles or near the toe of stockpile slopes.</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2200" kern="0">
                <a:effectLst/>
                <a:latin typeface="Helvetica" panose="020B0604020202020204" pitchFamily="34" charset="0"/>
                <a:ea typeface="Times New Roman" panose="02020603050405020304" pitchFamily="18" charset="0"/>
                <a:cs typeface="Times New Roman" panose="02020603050405020304" pitchFamily="18" charset="0"/>
              </a:rPr>
              <a:t>Make sure miners can be seen, heard, or can communicate with others when working alone under hazardous conditions. </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2200" kern="0">
                <a:effectLst/>
                <a:latin typeface="Helvetica" panose="020B0604020202020204" pitchFamily="34" charset="0"/>
                <a:ea typeface="Times New Roman" panose="02020603050405020304" pitchFamily="18" charset="0"/>
                <a:cs typeface="Times New Roman" panose="02020603050405020304" pitchFamily="18" charset="0"/>
              </a:rPr>
              <a:t>Examine working places to identify the potential for falling or sliding materials prior to allowing access to areas in or around grates and feeders.</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a:p>
        </p:txBody>
      </p:sp>
      <p:pic>
        <p:nvPicPr>
          <p:cNvPr id="6" name="Picture 5">
            <a:extLst>
              <a:ext uri="{FF2B5EF4-FFF2-40B4-BE49-F238E27FC236}">
                <a16:creationId xmlns:a16="http://schemas.microsoft.com/office/drawing/2014/main" id="{98818055-C6DB-FAEA-BE41-3F2FC772DA8E}"/>
              </a:ext>
            </a:extLst>
          </p:cNvPr>
          <p:cNvPicPr>
            <a:picLocks noChangeAspect="1"/>
          </p:cNvPicPr>
          <p:nvPr/>
        </p:nvPicPr>
        <p:blipFill rotWithShape="1">
          <a:blip r:embed="rId2">
            <a:extLst>
              <a:ext uri="{28A0092B-C50C-407E-A947-70E740481C1C}">
                <a14:useLocalDpi xmlns:a14="http://schemas.microsoft.com/office/drawing/2010/main" val="0"/>
              </a:ext>
            </a:extLst>
          </a:blip>
          <a:srcRect l="12862" r="14984"/>
          <a:stretch/>
        </p:blipFill>
        <p:spPr bwMode="auto">
          <a:xfrm>
            <a:off x="7675658" y="2093976"/>
            <a:ext cx="3941064" cy="4096512"/>
          </a:xfrm>
          <a:prstGeom prst="rect">
            <a:avLst/>
          </a:prstGeom>
          <a:noFill/>
        </p:spPr>
      </p:pic>
      <p:sp>
        <p:nvSpPr>
          <p:cNvPr id="4" name="TextBox 3">
            <a:extLst>
              <a:ext uri="{FF2B5EF4-FFF2-40B4-BE49-F238E27FC236}">
                <a16:creationId xmlns:a16="http://schemas.microsoft.com/office/drawing/2014/main" id="{513D93BA-10D0-9061-EE2F-9C9638944941}"/>
              </a:ext>
            </a:extLst>
          </p:cNvPr>
          <p:cNvSpPr txBox="1"/>
          <p:nvPr/>
        </p:nvSpPr>
        <p:spPr>
          <a:xfrm>
            <a:off x="8085083" y="1697766"/>
            <a:ext cx="3460210" cy="369332"/>
          </a:xfrm>
          <a:prstGeom prst="rect">
            <a:avLst/>
          </a:prstGeom>
          <a:noFill/>
        </p:spPr>
        <p:txBody>
          <a:bodyPr wrap="square" rtlCol="0">
            <a:spAutoFit/>
          </a:bodyPr>
          <a:lstStyle/>
          <a:p>
            <a:pPr>
              <a:spcAft>
                <a:spcPts val="600"/>
              </a:spcAft>
            </a:pPr>
            <a:r>
              <a:rPr lang="en-US" b="1" dirty="0"/>
              <a:t>Location: </a:t>
            </a:r>
            <a:r>
              <a:rPr lang="en-US" dirty="0"/>
              <a:t>Knox County, TN</a:t>
            </a:r>
          </a:p>
        </p:txBody>
      </p:sp>
    </p:spTree>
    <p:extLst>
      <p:ext uri="{BB962C8B-B14F-4D97-AF65-F5344CB8AC3E}">
        <p14:creationId xmlns:p14="http://schemas.microsoft.com/office/powerpoint/2010/main" val="128762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7B6D07-7C53-22CF-E6EA-4BAFDED1790A}"/>
              </a:ext>
            </a:extLst>
          </p:cNvPr>
          <p:cNvSpPr>
            <a:spLocks noGrp="1"/>
          </p:cNvSpPr>
          <p:nvPr>
            <p:ph type="title"/>
          </p:nvPr>
        </p:nvSpPr>
        <p:spPr>
          <a:xfrm>
            <a:off x="1156851" y="637763"/>
            <a:ext cx="2910051" cy="5576768"/>
          </a:xfrm>
        </p:spPr>
        <p:txBody>
          <a:bodyPr anchor="t">
            <a:normAutofit/>
          </a:bodyPr>
          <a:lstStyle/>
          <a:p>
            <a:pPr marL="0" marR="0">
              <a:spcBef>
                <a:spcPts val="0"/>
              </a:spcBef>
              <a:spcAft>
                <a:spcPts val="0"/>
              </a:spcAft>
            </a:pPr>
            <a:r>
              <a:rPr lang="en-US" sz="23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 </a:t>
            </a:r>
            <a:br>
              <a:rPr lang="en-US" sz="2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3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MINE FATALITY – On October 22, 2022, a mine examiner</a:t>
            </a:r>
            <a:r>
              <a:rPr lang="en-US" sz="23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3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drowned in an underground sump.  The mine examiner was assigned to start pumps in the area.  The float switch box was found open with exposed electrical conductors inside the box.</a:t>
            </a:r>
            <a:br>
              <a:rPr lang="en-US" sz="2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300" dirty="0">
              <a:solidFill>
                <a:schemeClr val="bg1"/>
              </a:solidFill>
            </a:endParaRP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10;&#10;Description automatically generated">
            <a:extLst>
              <a:ext uri="{FF2B5EF4-FFF2-40B4-BE49-F238E27FC236}">
                <a16:creationId xmlns:a16="http://schemas.microsoft.com/office/drawing/2014/main" id="{6B7071FB-67E9-F042-4256-F8AB912DA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993389" y="637762"/>
            <a:ext cx="4485992" cy="2927110"/>
          </a:xfrm>
          <a:prstGeom prst="rect">
            <a:avLst/>
          </a:prstGeom>
          <a:noFill/>
        </p:spPr>
      </p:pic>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6" y="4006121"/>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037DA5-72C2-DA29-4AB0-C276BA6D8608}"/>
              </a:ext>
            </a:extLst>
          </p:cNvPr>
          <p:cNvSpPr>
            <a:spLocks noGrp="1"/>
          </p:cNvSpPr>
          <p:nvPr>
            <p:ph idx="1"/>
          </p:nvPr>
        </p:nvSpPr>
        <p:spPr>
          <a:xfrm>
            <a:off x="5223742" y="3662460"/>
            <a:ext cx="6244357" cy="2927110"/>
          </a:xfrm>
          <a:solidFill>
            <a:schemeClr val="bg1"/>
          </a:solidFill>
        </p:spPr>
        <p:txBody>
          <a:bodyPr>
            <a:normAutofit/>
          </a:bodyPr>
          <a:lstStyle/>
          <a:p>
            <a:pPr marL="0" marR="0" indent="0">
              <a:spcBef>
                <a:spcPts val="0"/>
              </a:spcBef>
              <a:spcAft>
                <a:spcPts val="1500"/>
              </a:spcAft>
              <a:buNone/>
            </a:pPr>
            <a:r>
              <a:rPr lang="en-US" sz="1600" b="1" kern="0" dirty="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800" kern="0" dirty="0">
                <a:effectLst/>
                <a:latin typeface="Helvetica" panose="020B0604020202020204" pitchFamily="34" charset="0"/>
                <a:ea typeface="Times New Roman" panose="02020603050405020304" pitchFamily="18" charset="0"/>
                <a:cs typeface="Times New Roman" panose="02020603050405020304" pitchFamily="18" charset="0"/>
              </a:rPr>
              <a:t>Make sure miners de-energize, lock out, and tag out equipment before entering an area to perform repairs or maintenance.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800" kern="0" dirty="0">
                <a:effectLst/>
                <a:latin typeface="Helvetica" panose="020B0604020202020204" pitchFamily="34" charset="0"/>
                <a:ea typeface="Times New Roman" panose="02020603050405020304" pitchFamily="18" charset="0"/>
                <a:cs typeface="Times New Roman" panose="02020603050405020304" pitchFamily="18" charset="0"/>
              </a:rPr>
              <a:t>Make sure miners have communication systems available when assigned to work alone.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800" kern="0" dirty="0">
                <a:effectLst/>
                <a:latin typeface="Helvetica" panose="020B0604020202020204" pitchFamily="34" charset="0"/>
                <a:ea typeface="Times New Roman" panose="02020603050405020304" pitchFamily="18" charset="0"/>
                <a:cs typeface="Times New Roman" panose="02020603050405020304" pitchFamily="18" charset="0"/>
              </a:rPr>
              <a:t>Operators must conduct required examinations from safe locations to identify hazards, correct hazards, notify miners, and record hazards.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5" name="TextBox 4">
            <a:extLst>
              <a:ext uri="{FF2B5EF4-FFF2-40B4-BE49-F238E27FC236}">
                <a16:creationId xmlns:a16="http://schemas.microsoft.com/office/drawing/2014/main" id="{E11F9C29-36EE-1374-AF33-12247642A18A}"/>
              </a:ext>
            </a:extLst>
          </p:cNvPr>
          <p:cNvSpPr txBox="1"/>
          <p:nvPr/>
        </p:nvSpPr>
        <p:spPr>
          <a:xfrm>
            <a:off x="6342077" y="268430"/>
            <a:ext cx="3995193" cy="369332"/>
          </a:xfrm>
          <a:prstGeom prst="rect">
            <a:avLst/>
          </a:prstGeom>
          <a:noFill/>
        </p:spPr>
        <p:txBody>
          <a:bodyPr wrap="square" rtlCol="0">
            <a:spAutoFit/>
          </a:bodyPr>
          <a:lstStyle/>
          <a:p>
            <a:r>
              <a:rPr lang="en-US" b="1" i="0" dirty="0">
                <a:solidFill>
                  <a:srgbClr val="212121"/>
                </a:solidFill>
                <a:effectLst/>
                <a:latin typeface="Source Sans Pro Web"/>
              </a:rPr>
              <a:t>Location</a:t>
            </a:r>
            <a:r>
              <a:rPr lang="en-US" b="0" i="0" dirty="0">
                <a:solidFill>
                  <a:srgbClr val="212121"/>
                </a:solidFill>
                <a:effectLst/>
                <a:latin typeface="Source Sans Pro Web"/>
              </a:rPr>
              <a:t>: Somerset, Pennsylvania</a:t>
            </a:r>
            <a:endParaRPr lang="en-US" dirty="0"/>
          </a:p>
        </p:txBody>
      </p:sp>
    </p:spTree>
    <p:extLst>
      <p:ext uri="{BB962C8B-B14F-4D97-AF65-F5344CB8AC3E}">
        <p14:creationId xmlns:p14="http://schemas.microsoft.com/office/powerpoint/2010/main" val="220525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8CF9F277-8CCF-3A61-DF7B-32CDF8FD828A}"/>
              </a:ext>
            </a:extLst>
          </p:cNvPr>
          <p:cNvPicPr>
            <a:picLocks noChangeAspect="1"/>
          </p:cNvPicPr>
          <p:nvPr/>
        </p:nvPicPr>
        <p:blipFill rotWithShape="1">
          <a:blip r:embed="rId2">
            <a:extLst>
              <a:ext uri="{28A0092B-C50C-407E-A947-70E740481C1C}">
                <a14:useLocalDpi xmlns:a14="http://schemas.microsoft.com/office/drawing/2010/main" val="0"/>
              </a:ext>
            </a:extLst>
          </a:blip>
          <a:srcRect r="-1" b="175"/>
          <a:stretch/>
        </p:blipFill>
        <p:spPr bwMode="auto">
          <a:xfrm>
            <a:off x="-1" y="-2"/>
            <a:ext cx="5410198" cy="6858002"/>
          </a:xfrm>
          <a:prstGeom prst="rect">
            <a:avLst/>
          </a:prstGeom>
          <a:noFill/>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E58AD-715E-B2E1-36F6-E97DBFD4C0EC}"/>
              </a:ext>
            </a:extLst>
          </p:cNvPr>
          <p:cNvSpPr>
            <a:spLocks noGrp="1"/>
          </p:cNvSpPr>
          <p:nvPr>
            <p:ph type="title"/>
          </p:nvPr>
        </p:nvSpPr>
        <p:spPr>
          <a:xfrm>
            <a:off x="6115316" y="405685"/>
            <a:ext cx="5790933" cy="1719593"/>
          </a:xfrm>
        </p:spPr>
        <p:txBody>
          <a:bodyPr>
            <a:normAutofit fontScale="90000"/>
          </a:bodyPr>
          <a:lstStyle/>
          <a:p>
            <a:pPr marL="0" marR="0">
              <a:spcBef>
                <a:spcPts val="0"/>
              </a:spcBef>
              <a:spcAft>
                <a:spcPts val="1200"/>
              </a:spcAft>
            </a:pPr>
            <a:r>
              <a:rPr lang="en-US" sz="1600" kern="0" dirty="0">
                <a:effectLst/>
                <a:latin typeface="Helvetica" panose="020B0604020202020204" pitchFamily="34" charset="0"/>
                <a:ea typeface="Times New Roman" panose="02020603050405020304" pitchFamily="18" charset="0"/>
                <a:cs typeface="Times New Roman" panose="02020603050405020304" pitchFamily="18" charset="0"/>
              </a:rPr>
              <a:t> </a:t>
            </a:r>
            <a:br>
              <a:rPr lang="en-US" sz="1600" kern="100" dirty="0">
                <a:effectLst/>
                <a:latin typeface="Calibri" panose="020F0502020204030204" pitchFamily="34" charset="0"/>
                <a:ea typeface="Calibri" panose="020F0502020204030204" pitchFamily="34" charset="0"/>
                <a:cs typeface="Times New Roman" panose="02020603050405020304" pitchFamily="18" charset="0"/>
              </a:rPr>
            </a:br>
            <a:r>
              <a:rPr lang="en-US" sz="1600" kern="0" dirty="0">
                <a:effectLst/>
                <a:latin typeface="Helvetica" panose="020B0604020202020204" pitchFamily="34" charset="0"/>
                <a:ea typeface="Times New Roman" panose="02020603050405020304" pitchFamily="18" charset="0"/>
                <a:cs typeface="Times New Roman" panose="02020603050405020304" pitchFamily="18" charset="0"/>
              </a:rPr>
              <a:t>MINE FATALITY – </a:t>
            </a:r>
            <a:r>
              <a:rPr lang="en-US" sz="2000" kern="0" dirty="0">
                <a:effectLst/>
                <a:latin typeface="Helvetica" panose="020B0604020202020204" pitchFamily="34" charset="0"/>
                <a:ea typeface="Times New Roman" panose="02020603050405020304" pitchFamily="18" charset="0"/>
                <a:cs typeface="Times New Roman" panose="02020603050405020304" pitchFamily="18" charset="0"/>
              </a:rPr>
              <a:t>On September 1, 2022, a roof bolter was electrocuted when he contacted a metal hook that became energized after it penetrated the 480-volt cable that supplied electrical power to a roof bolting machine.</a:t>
            </a:r>
            <a:br>
              <a:rPr lang="en-US" sz="1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p>
        </p:txBody>
      </p:sp>
      <p:sp>
        <p:nvSpPr>
          <p:cNvPr id="3" name="Content Placeholder 2">
            <a:extLst>
              <a:ext uri="{FF2B5EF4-FFF2-40B4-BE49-F238E27FC236}">
                <a16:creationId xmlns:a16="http://schemas.microsoft.com/office/drawing/2014/main" id="{631ADC08-FDA7-70A4-594C-1D1937CE671E}"/>
              </a:ext>
            </a:extLst>
          </p:cNvPr>
          <p:cNvSpPr>
            <a:spLocks noGrp="1"/>
          </p:cNvSpPr>
          <p:nvPr>
            <p:ph idx="1"/>
          </p:nvPr>
        </p:nvSpPr>
        <p:spPr>
          <a:xfrm>
            <a:off x="6115317" y="2743200"/>
            <a:ext cx="5247340" cy="3496878"/>
          </a:xfrm>
        </p:spPr>
        <p:txBody>
          <a:bodyPr anchor="ctr">
            <a:normAutofit/>
          </a:bodyPr>
          <a:lstStyle/>
          <a:p>
            <a:pPr marL="0" marR="0" indent="0">
              <a:spcBef>
                <a:spcPts val="0"/>
              </a:spcBef>
              <a:spcAft>
                <a:spcPts val="1500"/>
              </a:spcAft>
              <a:buNone/>
            </a:pPr>
            <a:r>
              <a:rPr lang="en-US" sz="2000" b="1" kern="0" dirty="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2000" kern="0" dirty="0">
                <a:effectLst/>
                <a:latin typeface="Helvetica" panose="020B0604020202020204" pitchFamily="34" charset="0"/>
                <a:ea typeface="Times New Roman" panose="02020603050405020304" pitchFamily="18" charset="0"/>
                <a:cs typeface="Times New Roman" panose="02020603050405020304" pitchFamily="18" charset="0"/>
              </a:rPr>
              <a:t>Make sure miners use suitable, non-conductive ropes when pulling or handling electrical cables.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2000" kern="0" dirty="0">
                <a:effectLst/>
                <a:latin typeface="Helvetica" panose="020B0604020202020204" pitchFamily="34" charset="0"/>
                <a:ea typeface="Times New Roman" panose="02020603050405020304" pitchFamily="18" charset="0"/>
                <a:cs typeface="Times New Roman" panose="02020603050405020304" pitchFamily="18" charset="0"/>
              </a:rPr>
              <a:t>Never attach conductive parts, such as metallic hooks, to the portions of non-conductive ropes that contact electrical cables.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2000" kern="0" dirty="0">
                <a:effectLst/>
                <a:latin typeface="Helvetica" panose="020B0604020202020204" pitchFamily="34" charset="0"/>
                <a:ea typeface="Times New Roman" panose="02020603050405020304" pitchFamily="18" charset="0"/>
                <a:cs typeface="Times New Roman" panose="02020603050405020304" pitchFamily="18" charset="0"/>
              </a:rPr>
              <a:t>Make sure miners use proper Personal Protective Equipment when handling cables, such as insulated gloves.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5" name="TextBox 4">
            <a:extLst>
              <a:ext uri="{FF2B5EF4-FFF2-40B4-BE49-F238E27FC236}">
                <a16:creationId xmlns:a16="http://schemas.microsoft.com/office/drawing/2014/main" id="{899AD691-BB06-73E4-ADE5-368AD1A6648E}"/>
              </a:ext>
            </a:extLst>
          </p:cNvPr>
          <p:cNvSpPr txBox="1"/>
          <p:nvPr/>
        </p:nvSpPr>
        <p:spPr>
          <a:xfrm>
            <a:off x="6096000" y="125835"/>
            <a:ext cx="4524462" cy="369332"/>
          </a:xfrm>
          <a:prstGeom prst="rect">
            <a:avLst/>
          </a:prstGeom>
          <a:noFill/>
        </p:spPr>
        <p:txBody>
          <a:bodyPr wrap="square" rtlCol="0">
            <a:spAutoFit/>
          </a:bodyPr>
          <a:lstStyle/>
          <a:p>
            <a:r>
              <a:rPr lang="en-US" b="1" i="0" dirty="0">
                <a:solidFill>
                  <a:srgbClr val="212121"/>
                </a:solidFill>
                <a:effectLst/>
                <a:latin typeface="Source Sans Pro Web"/>
              </a:rPr>
              <a:t>Location</a:t>
            </a:r>
            <a:r>
              <a:rPr lang="en-US" b="0" i="0" dirty="0">
                <a:solidFill>
                  <a:srgbClr val="212121"/>
                </a:solidFill>
                <a:effectLst/>
                <a:latin typeface="Source Sans Pro Web"/>
              </a:rPr>
              <a:t>: Kanawha, West Virginia</a:t>
            </a:r>
            <a:endParaRPr lang="en-US" dirty="0"/>
          </a:p>
        </p:txBody>
      </p:sp>
    </p:spTree>
    <p:extLst>
      <p:ext uri="{BB962C8B-B14F-4D97-AF65-F5344CB8AC3E}">
        <p14:creationId xmlns:p14="http://schemas.microsoft.com/office/powerpoint/2010/main" val="313867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F5DB9-9670-1BE6-987E-2BC6976F3749}"/>
              </a:ext>
            </a:extLst>
          </p:cNvPr>
          <p:cNvSpPr>
            <a:spLocks noGrp="1"/>
          </p:cNvSpPr>
          <p:nvPr>
            <p:ph type="title"/>
          </p:nvPr>
        </p:nvSpPr>
        <p:spPr>
          <a:xfrm>
            <a:off x="1156851" y="637763"/>
            <a:ext cx="2910051" cy="5576768"/>
          </a:xfrm>
        </p:spPr>
        <p:txBody>
          <a:bodyPr anchor="t">
            <a:normAutofit/>
          </a:bodyPr>
          <a:lstStyle/>
          <a:p>
            <a:r>
              <a:rPr lang="en-US" sz="1900" ker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August 17, 2022, a general inside laborer died when he was caught between a supply car and its coupler.  The victim was sitting on the supply car which was coupled to a locomotive parked in a track spur.  The locomotive was struck by another locomotive pulling three loaded cars into the mine.  The impact knocked the victim off the supply car, killing him.</a:t>
            </a:r>
            <a:br>
              <a:rPr lang="en-US" sz="19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a:solidFill>
                <a:schemeClr val="bg1"/>
              </a:solidFill>
            </a:endParaRP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B083A79D-2A2D-7F26-BFA1-027A3EC88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745228" y="637762"/>
            <a:ext cx="4982314" cy="2927110"/>
          </a:xfrm>
          <a:prstGeom prst="rect">
            <a:avLst/>
          </a:prstGeom>
          <a:noFill/>
        </p:spPr>
      </p:pic>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6" y="4006121"/>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CE0BBF-D88C-E966-0CFA-DEB444357FA3}"/>
              </a:ext>
            </a:extLst>
          </p:cNvPr>
          <p:cNvSpPr>
            <a:spLocks noGrp="1"/>
          </p:cNvSpPr>
          <p:nvPr>
            <p:ph idx="1"/>
          </p:nvPr>
        </p:nvSpPr>
        <p:spPr>
          <a:xfrm>
            <a:off x="5347066" y="3867150"/>
            <a:ext cx="6140083" cy="2691926"/>
          </a:xfrm>
          <a:solidFill>
            <a:schemeClr val="bg1"/>
          </a:solidFill>
        </p:spPr>
        <p:txBody>
          <a:bodyPr>
            <a:normAutofit fontScale="92500"/>
          </a:bodyPr>
          <a:lstStyle/>
          <a:p>
            <a:pPr marL="0" marR="0" indent="0">
              <a:spcBef>
                <a:spcPts val="0"/>
              </a:spcBef>
              <a:spcAft>
                <a:spcPts val="1500"/>
              </a:spcAft>
              <a:buNone/>
            </a:pPr>
            <a:r>
              <a:rPr lang="en-US" sz="1800" b="1" kern="0" dirty="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800" kern="0" dirty="0">
                <a:effectLst/>
                <a:latin typeface="Helvetica" panose="020B0604020202020204" pitchFamily="34" charset="0"/>
                <a:ea typeface="Times New Roman" panose="02020603050405020304" pitchFamily="18" charset="0"/>
                <a:cs typeface="Times New Roman" panose="02020603050405020304" pitchFamily="18" charset="0"/>
              </a:rPr>
              <a:t>Assure track switches are in the proper position for your direction of travel and the latches are in contact with the rail.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800" kern="0" dirty="0">
                <a:effectLst/>
                <a:latin typeface="Helvetica" panose="020B0604020202020204" pitchFamily="34" charset="0"/>
                <a:ea typeface="Times New Roman" panose="02020603050405020304" pitchFamily="18" charset="0"/>
                <a:cs typeface="Times New Roman" panose="02020603050405020304" pitchFamily="18" charset="0"/>
              </a:rPr>
              <a:t>Make sure miners are in a safe location away from equipment parked in a track spur when other equipment is passing along the main rail line.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800" kern="0" dirty="0">
                <a:effectLst/>
                <a:latin typeface="Helvetica" panose="020B0604020202020204" pitchFamily="34" charset="0"/>
                <a:ea typeface="Times New Roman" panose="02020603050405020304" pitchFamily="18" charset="0"/>
                <a:cs typeface="Times New Roman" panose="02020603050405020304" pitchFamily="18" charset="0"/>
              </a:rPr>
              <a:t>Make sure miners communicate their location and intended movements with the dispatcher.  Repeat the switch alignment back to the dispatcher, where applicable.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300" dirty="0"/>
          </a:p>
        </p:txBody>
      </p:sp>
      <p:sp>
        <p:nvSpPr>
          <p:cNvPr id="5" name="TextBox 4">
            <a:extLst>
              <a:ext uri="{FF2B5EF4-FFF2-40B4-BE49-F238E27FC236}">
                <a16:creationId xmlns:a16="http://schemas.microsoft.com/office/drawing/2014/main" id="{A1025EAF-F3CF-3B6B-8631-7792E82267CC}"/>
              </a:ext>
            </a:extLst>
          </p:cNvPr>
          <p:cNvSpPr txBox="1"/>
          <p:nvPr/>
        </p:nvSpPr>
        <p:spPr>
          <a:xfrm>
            <a:off x="5897176" y="201336"/>
            <a:ext cx="4505173" cy="369332"/>
          </a:xfrm>
          <a:prstGeom prst="rect">
            <a:avLst/>
          </a:prstGeom>
          <a:noFill/>
        </p:spPr>
        <p:txBody>
          <a:bodyPr wrap="square" rtlCol="0">
            <a:spAutoFit/>
          </a:bodyPr>
          <a:lstStyle/>
          <a:p>
            <a:r>
              <a:rPr lang="en-US" b="1" i="0" dirty="0">
                <a:solidFill>
                  <a:srgbClr val="212121"/>
                </a:solidFill>
                <a:effectLst/>
                <a:latin typeface="Source Sans Pro Web"/>
              </a:rPr>
              <a:t>Location</a:t>
            </a:r>
            <a:r>
              <a:rPr lang="en-US" b="0" i="0" dirty="0">
                <a:solidFill>
                  <a:srgbClr val="212121"/>
                </a:solidFill>
                <a:effectLst/>
                <a:latin typeface="Source Sans Pro Web"/>
              </a:rPr>
              <a:t>: Ohio, West Virginia</a:t>
            </a:r>
            <a:endParaRPr lang="en-US" dirty="0"/>
          </a:p>
        </p:txBody>
      </p:sp>
    </p:spTree>
    <p:extLst>
      <p:ext uri="{BB962C8B-B14F-4D97-AF65-F5344CB8AC3E}">
        <p14:creationId xmlns:p14="http://schemas.microsoft.com/office/powerpoint/2010/main" val="28283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BA6E1-9135-6DC9-72DC-AE86283CEAE9}"/>
              </a:ext>
            </a:extLst>
          </p:cNvPr>
          <p:cNvSpPr>
            <a:spLocks noGrp="1"/>
          </p:cNvSpPr>
          <p:nvPr>
            <p:ph type="title"/>
          </p:nvPr>
        </p:nvSpPr>
        <p:spPr>
          <a:xfrm>
            <a:off x="640080" y="496344"/>
            <a:ext cx="4368602" cy="1956841"/>
          </a:xfrm>
        </p:spPr>
        <p:txBody>
          <a:bodyPr anchor="b">
            <a:normAutofit fontScale="90000"/>
          </a:bodyPr>
          <a:lstStyle/>
          <a:p>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MINE FATALITY – </a:t>
            </a:r>
            <a:r>
              <a:rPr lang="en-US" sz="1800" kern="0" dirty="0">
                <a:effectLst/>
                <a:latin typeface="Helvetica" panose="020B0604020202020204" pitchFamily="34" charset="0"/>
                <a:ea typeface="Times New Roman" panose="02020603050405020304" pitchFamily="18" charset="0"/>
                <a:cs typeface="Times New Roman" panose="02020603050405020304" pitchFamily="18" charset="0"/>
              </a:rPr>
              <a:t>On March 20, 2022, a 33 year-old miner died when he was struck by a roof fall while moving a waterline outby the retreat mining section.  The intersection of the fall area was supported with five-foot fully grouted roof bolts and 10-foot cable bolts.  The roof fall was approximately 40 feet long, 18 feet wide, and five feet thick. </a:t>
            </a:r>
            <a:br>
              <a:rPr lang="en-US" sz="1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D3F27C-F9A3-2B81-8BF4-1925E3B65E1D}"/>
              </a:ext>
            </a:extLst>
          </p:cNvPr>
          <p:cNvSpPr>
            <a:spLocks noGrp="1"/>
          </p:cNvSpPr>
          <p:nvPr>
            <p:ph idx="1"/>
          </p:nvPr>
        </p:nvSpPr>
        <p:spPr>
          <a:xfrm>
            <a:off x="640080" y="2872899"/>
            <a:ext cx="4243589" cy="3320668"/>
          </a:xfrm>
        </p:spPr>
        <p:txBody>
          <a:bodyPr>
            <a:normAutofit/>
          </a:bodyPr>
          <a:lstStyle/>
          <a:p>
            <a:pPr marL="0" marR="0" indent="0">
              <a:spcBef>
                <a:spcPts val="0"/>
              </a:spcBef>
              <a:spcAft>
                <a:spcPts val="1500"/>
              </a:spcAft>
              <a:buNone/>
            </a:pPr>
            <a:r>
              <a:rPr lang="en-US" sz="1900" b="1" kern="0" dirty="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900" b="1" kern="0" dirty="0">
                <a:effectLst/>
                <a:latin typeface="Helvetica" panose="020B0604020202020204" pitchFamily="34" charset="0"/>
                <a:ea typeface="Times New Roman" panose="02020603050405020304" pitchFamily="18" charset="0"/>
                <a:cs typeface="Times New Roman" panose="02020603050405020304" pitchFamily="18" charset="0"/>
              </a:rPr>
              <a:t>Conduct a visual examination of the roof, face, and ribs </a:t>
            </a:r>
            <a:r>
              <a:rPr lang="en-US" sz="1900" kern="0" dirty="0">
                <a:effectLst/>
                <a:latin typeface="Helvetica" panose="020B0604020202020204" pitchFamily="34" charset="0"/>
                <a:ea typeface="Times New Roman" panose="02020603050405020304" pitchFamily="18" charset="0"/>
                <a:cs typeface="Times New Roman" panose="02020603050405020304" pitchFamily="18" charset="0"/>
              </a:rPr>
              <a:t>immediately before any work is started in an area.</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900" b="1" kern="0" dirty="0">
                <a:effectLst/>
                <a:latin typeface="Helvetica" panose="020B0604020202020204" pitchFamily="34" charset="0"/>
                <a:ea typeface="Times New Roman" panose="02020603050405020304" pitchFamily="18" charset="0"/>
                <a:cs typeface="Times New Roman" panose="02020603050405020304" pitchFamily="18" charset="0"/>
              </a:rPr>
              <a:t>Be alert to changing roof conditions, </a:t>
            </a:r>
            <a:r>
              <a:rPr lang="en-US" sz="1900" kern="0" dirty="0">
                <a:effectLst/>
                <a:latin typeface="Helvetica" panose="020B0604020202020204" pitchFamily="34" charset="0"/>
                <a:ea typeface="Times New Roman" panose="02020603050405020304" pitchFamily="18" charset="0"/>
                <a:cs typeface="Times New Roman" panose="02020603050405020304" pitchFamily="18" charset="0"/>
              </a:rPr>
              <a:t>especially during retreat mining.</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900" b="1" kern="0" dirty="0">
                <a:effectLst/>
                <a:latin typeface="Helvetica" panose="020B0604020202020204" pitchFamily="34" charset="0"/>
                <a:ea typeface="Times New Roman" panose="02020603050405020304" pitchFamily="18" charset="0"/>
                <a:cs typeface="Times New Roman" panose="02020603050405020304" pitchFamily="18" charset="0"/>
              </a:rPr>
              <a:t>Train miners </a:t>
            </a:r>
            <a:r>
              <a:rPr lang="en-US" sz="1900" kern="0" dirty="0">
                <a:effectLst/>
                <a:latin typeface="Helvetica" panose="020B0604020202020204" pitchFamily="34" charset="0"/>
                <a:ea typeface="Times New Roman" panose="02020603050405020304" pitchFamily="18" charset="0"/>
                <a:cs typeface="Times New Roman" panose="02020603050405020304" pitchFamily="18" charset="0"/>
              </a:rPr>
              <a:t>on how to identify hazardous roof and rib conditions.</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p>
        </p:txBody>
      </p:sp>
      <p:pic>
        <p:nvPicPr>
          <p:cNvPr id="4" name="Picture 3">
            <a:extLst>
              <a:ext uri="{FF2B5EF4-FFF2-40B4-BE49-F238E27FC236}">
                <a16:creationId xmlns:a16="http://schemas.microsoft.com/office/drawing/2014/main" id="{E55B12DF-F4A1-CDC7-2278-D8EA83495232}"/>
              </a:ext>
            </a:extLst>
          </p:cNvPr>
          <p:cNvPicPr>
            <a:picLocks noChangeAspect="1"/>
          </p:cNvPicPr>
          <p:nvPr/>
        </p:nvPicPr>
        <p:blipFill rotWithShape="1">
          <a:blip r:embed="rId2"/>
          <a:srcRect l="16538" r="8735"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C096C4C7-E9BC-7193-9AD2-55BC4B7DA243}"/>
              </a:ext>
            </a:extLst>
          </p:cNvPr>
          <p:cNvSpPr txBox="1"/>
          <p:nvPr/>
        </p:nvSpPr>
        <p:spPr>
          <a:xfrm>
            <a:off x="903689" y="150137"/>
            <a:ext cx="4533026" cy="369332"/>
          </a:xfrm>
          <a:prstGeom prst="rect">
            <a:avLst/>
          </a:prstGeom>
          <a:noFill/>
        </p:spPr>
        <p:txBody>
          <a:bodyPr wrap="square" rtlCol="0">
            <a:spAutoFit/>
          </a:bodyPr>
          <a:lstStyle/>
          <a:p>
            <a:r>
              <a:rPr lang="en-US" b="1" i="0" dirty="0">
                <a:solidFill>
                  <a:srgbClr val="212121"/>
                </a:solidFill>
                <a:effectLst/>
                <a:latin typeface="Source Sans Pro Web"/>
              </a:rPr>
              <a:t> Location: </a:t>
            </a:r>
            <a:r>
              <a:rPr lang="en-US" b="0" i="0" dirty="0">
                <a:solidFill>
                  <a:srgbClr val="212121"/>
                </a:solidFill>
                <a:effectLst/>
                <a:latin typeface="Source Sans Pro Web"/>
              </a:rPr>
              <a:t>Harlan, Kentucky</a:t>
            </a:r>
            <a:endParaRPr lang="en-US" dirty="0"/>
          </a:p>
        </p:txBody>
      </p:sp>
    </p:spTree>
    <p:extLst>
      <p:ext uri="{BB962C8B-B14F-4D97-AF65-F5344CB8AC3E}">
        <p14:creationId xmlns:p14="http://schemas.microsoft.com/office/powerpoint/2010/main" val="1117983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F9392-7998-31B9-10A3-2993C1949FBC}"/>
              </a:ext>
            </a:extLst>
          </p:cNvPr>
          <p:cNvSpPr>
            <a:spLocks noGrp="1"/>
          </p:cNvSpPr>
          <p:nvPr>
            <p:ph type="title"/>
          </p:nvPr>
        </p:nvSpPr>
        <p:spPr>
          <a:xfrm>
            <a:off x="1156851" y="637763"/>
            <a:ext cx="2910051" cy="5576768"/>
          </a:xfrm>
        </p:spPr>
        <p:txBody>
          <a:bodyPr anchor="t">
            <a:normAutofit/>
          </a:bodyPr>
          <a:lstStyle/>
          <a:p>
            <a:r>
              <a:rPr lang="en-US" sz="2300" ker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March 2, 2022, a miner was fatally injured when an overhang along the mine rib fell, striking the miner and pushing him against the canopy of a twin boom roof bolting machine.  The miner freed himself from the fall, but later died.  </a:t>
            </a:r>
            <a:br>
              <a:rPr lang="en-US" sz="23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300">
              <a:solidFill>
                <a:schemeClr val="bg1"/>
              </a:solidFill>
            </a:endParaRP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10;&#10;Description automatically generated">
            <a:extLst>
              <a:ext uri="{FF2B5EF4-FFF2-40B4-BE49-F238E27FC236}">
                <a16:creationId xmlns:a16="http://schemas.microsoft.com/office/drawing/2014/main" id="{7E1078C6-2E83-B25F-54D3-6692D52558EF}"/>
              </a:ext>
            </a:extLst>
          </p:cNvPr>
          <p:cNvPicPr>
            <a:picLocks noChangeAspect="1"/>
          </p:cNvPicPr>
          <p:nvPr/>
        </p:nvPicPr>
        <p:blipFill rotWithShape="1">
          <a:blip r:embed="rId2">
            <a:extLst>
              <a:ext uri="{28A0092B-C50C-407E-A947-70E740481C1C}">
                <a14:useLocalDpi xmlns:a14="http://schemas.microsoft.com/office/drawing/2010/main" val="0"/>
              </a:ext>
            </a:extLst>
          </a:blip>
          <a:srcRect t="2135" b="3564"/>
          <a:stretch/>
        </p:blipFill>
        <p:spPr bwMode="auto">
          <a:xfrm>
            <a:off x="5439976" y="637762"/>
            <a:ext cx="5592818" cy="2927110"/>
          </a:xfrm>
          <a:prstGeom prst="rect">
            <a:avLst/>
          </a:prstGeom>
          <a:noFill/>
        </p:spPr>
      </p:pic>
      <p:sp>
        <p:nvSpPr>
          <p:cNvPr id="16" name="Rectangle 1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6" y="3996909"/>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859CAB-F32B-DE5A-B7A8-E29EAFBCB494}"/>
              </a:ext>
            </a:extLst>
          </p:cNvPr>
          <p:cNvSpPr>
            <a:spLocks noGrp="1"/>
          </p:cNvSpPr>
          <p:nvPr>
            <p:ph idx="1"/>
          </p:nvPr>
        </p:nvSpPr>
        <p:spPr>
          <a:xfrm>
            <a:off x="4972050" y="3863203"/>
            <a:ext cx="6538191" cy="2746208"/>
          </a:xfrm>
          <a:solidFill>
            <a:schemeClr val="bg1"/>
          </a:solidFill>
        </p:spPr>
        <p:txBody>
          <a:bodyPr>
            <a:normAutofit lnSpcReduction="10000"/>
          </a:bodyPr>
          <a:lstStyle/>
          <a:p>
            <a:pPr marL="0" marR="0" indent="0">
              <a:spcBef>
                <a:spcPts val="0"/>
              </a:spcBef>
              <a:spcAft>
                <a:spcPts val="1500"/>
              </a:spcAft>
              <a:buNone/>
            </a:pPr>
            <a:r>
              <a:rPr lang="en-US" sz="1400" b="1" kern="0" dirty="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Remove overhangs with the continuous mining machine</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Install support of proper length with surface area coverage, on cycle, and in a consistent pattern</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 for the best protection against falls.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Examine the roof, face, and ribs</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 immediately before starting work in an area where people work and travel, including sound and vibration testing where applicable.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Scale loose roof and ribs from a safe location</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  Prevent access to hazardous areas until you take corrective measures.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Take additional safety precautions when encountering new and changing roof and rib conditions</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400" b="1" kern="0" dirty="0">
                <a:effectLst/>
                <a:latin typeface="Helvetica" panose="020B0604020202020204" pitchFamily="34" charset="0"/>
                <a:ea typeface="Times New Roman" panose="02020603050405020304" pitchFamily="18" charset="0"/>
                <a:cs typeface="Times New Roman" panose="02020603050405020304" pitchFamily="18" charset="0"/>
              </a:rPr>
              <a:t>Train miners on</a:t>
            </a:r>
            <a:r>
              <a:rPr lang="en-US" sz="1400" kern="0" dirty="0">
                <a:effectLst/>
                <a:latin typeface="Helvetica" panose="020B0604020202020204" pitchFamily="34" charset="0"/>
                <a:ea typeface="Times New Roman" panose="02020603050405020304" pitchFamily="18" charset="0"/>
                <a:cs typeface="Times New Roman" panose="02020603050405020304" pitchFamily="18" charset="0"/>
              </a:rPr>
              <a:t> how to identify hazardous roof and rib conditions.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p:txBody>
      </p:sp>
      <p:sp>
        <p:nvSpPr>
          <p:cNvPr id="5" name="TextBox 4">
            <a:extLst>
              <a:ext uri="{FF2B5EF4-FFF2-40B4-BE49-F238E27FC236}">
                <a16:creationId xmlns:a16="http://schemas.microsoft.com/office/drawing/2014/main" id="{2879DA64-D46A-4013-5182-68C654F50550}"/>
              </a:ext>
            </a:extLst>
          </p:cNvPr>
          <p:cNvSpPr txBox="1"/>
          <p:nvPr/>
        </p:nvSpPr>
        <p:spPr>
          <a:xfrm>
            <a:off x="5897176" y="151002"/>
            <a:ext cx="4580674" cy="369332"/>
          </a:xfrm>
          <a:prstGeom prst="rect">
            <a:avLst/>
          </a:prstGeom>
          <a:noFill/>
        </p:spPr>
        <p:txBody>
          <a:bodyPr wrap="square" rtlCol="0">
            <a:spAutoFit/>
          </a:bodyPr>
          <a:lstStyle/>
          <a:p>
            <a:r>
              <a:rPr lang="en-US" b="1" i="0">
                <a:solidFill>
                  <a:srgbClr val="212121"/>
                </a:solidFill>
                <a:effectLst/>
                <a:latin typeface="Source Sans Pro Web"/>
              </a:rPr>
              <a:t>Location: </a:t>
            </a:r>
            <a:r>
              <a:rPr lang="en-US" b="0" i="0">
                <a:solidFill>
                  <a:srgbClr val="212121"/>
                </a:solidFill>
                <a:effectLst/>
                <a:latin typeface="Source Sans Pro Web"/>
              </a:rPr>
              <a:t>Somerset Pennsylvania</a:t>
            </a:r>
            <a:endParaRPr lang="en-US" dirty="0"/>
          </a:p>
        </p:txBody>
      </p:sp>
    </p:spTree>
    <p:extLst>
      <p:ext uri="{BB962C8B-B14F-4D97-AF65-F5344CB8AC3E}">
        <p14:creationId xmlns:p14="http://schemas.microsoft.com/office/powerpoint/2010/main" val="89293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5560C-2FB5-EFA5-335C-AA78BCC3F339}"/>
              </a:ext>
            </a:extLst>
          </p:cNvPr>
          <p:cNvSpPr>
            <a:spLocks noGrp="1"/>
          </p:cNvSpPr>
          <p:nvPr>
            <p:ph type="title"/>
          </p:nvPr>
        </p:nvSpPr>
        <p:spPr>
          <a:xfrm>
            <a:off x="1156851" y="637763"/>
            <a:ext cx="2910051" cy="5576768"/>
          </a:xfrm>
        </p:spPr>
        <p:txBody>
          <a:bodyPr anchor="t">
            <a:normAutofit/>
          </a:bodyPr>
          <a:lstStyle/>
          <a:p>
            <a:r>
              <a:rPr lang="en-US" sz="2300" ker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February 28, 2022, a contract miner died when he was crushed between the rib and a single boom face drill.  The victim was alongside the drill using the onboard tram lever controls when the accident occurred because the remote control was inoperable.</a:t>
            </a:r>
            <a:br>
              <a:rPr lang="en-US" sz="23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300">
              <a:solidFill>
                <a:schemeClr val="bg1"/>
              </a:solidFill>
            </a:endParaRP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ground, old, raft&#10;&#10;Description automatically generated">
            <a:extLst>
              <a:ext uri="{FF2B5EF4-FFF2-40B4-BE49-F238E27FC236}">
                <a16:creationId xmlns:a16="http://schemas.microsoft.com/office/drawing/2014/main" id="{0B396E49-36D1-5CDB-34CF-6711220FF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60095" y="637762"/>
            <a:ext cx="4352579" cy="2927110"/>
          </a:xfrm>
          <a:prstGeom prst="rect">
            <a:avLst/>
          </a:prstGeom>
          <a:noFill/>
        </p:spPr>
      </p:pic>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6" y="4006121"/>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8EED2C-C707-00FC-25A9-6D10B7C2E642}"/>
              </a:ext>
            </a:extLst>
          </p:cNvPr>
          <p:cNvSpPr>
            <a:spLocks noGrp="1"/>
          </p:cNvSpPr>
          <p:nvPr>
            <p:ph idx="1"/>
          </p:nvPr>
        </p:nvSpPr>
        <p:spPr>
          <a:xfrm>
            <a:off x="5223742" y="3707467"/>
            <a:ext cx="6111007" cy="2750483"/>
          </a:xfrm>
          <a:solidFill>
            <a:schemeClr val="bg1"/>
          </a:solidFill>
        </p:spPr>
        <p:txBody>
          <a:bodyPr>
            <a:normAutofit fontScale="92500" lnSpcReduction="10000"/>
          </a:bodyPr>
          <a:lstStyle/>
          <a:p>
            <a:pPr marL="0" marR="0" indent="0">
              <a:spcBef>
                <a:spcPts val="0"/>
              </a:spcBef>
              <a:spcAft>
                <a:spcPts val="1500"/>
              </a:spcAft>
              <a:buNone/>
            </a:pPr>
            <a:r>
              <a:rPr lang="en-US" sz="1700" b="1" kern="0" dirty="0">
                <a:effectLst/>
                <a:latin typeface="Merriweather" panose="00000500000000000000" pitchFamily="2" charset="0"/>
                <a:ea typeface="Times New Roman" panose="02020603050405020304" pitchFamily="18" charset="0"/>
                <a:cs typeface="Helvetica" panose="020B0604020202020204" pitchFamily="34" charset="0"/>
              </a:rPr>
              <a:t>Best Practices</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700" b="1" kern="0" dirty="0">
                <a:effectLst/>
                <a:latin typeface="Helvetica" panose="020B0604020202020204" pitchFamily="34" charset="0"/>
                <a:ea typeface="Times New Roman" panose="02020603050405020304" pitchFamily="18" charset="0"/>
                <a:cs typeface="Times New Roman" panose="02020603050405020304" pitchFamily="18" charset="0"/>
              </a:rPr>
              <a:t>Mobile equipment shall be maintained</a:t>
            </a:r>
            <a:r>
              <a:rPr lang="en-US" sz="1700" kern="0" dirty="0">
                <a:effectLst/>
                <a:latin typeface="Helvetica" panose="020B0604020202020204" pitchFamily="34" charset="0"/>
                <a:ea typeface="Times New Roman" panose="02020603050405020304" pitchFamily="18" charset="0"/>
                <a:cs typeface="Times New Roman" panose="02020603050405020304" pitchFamily="18" charset="0"/>
              </a:rPr>
              <a:t> in safe operating condition.  Immediately remove mobile equipment in unsafe condition from service.</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700" b="1" kern="0" dirty="0">
                <a:effectLst/>
                <a:latin typeface="Helvetica" panose="020B0604020202020204" pitchFamily="34" charset="0"/>
                <a:ea typeface="Times New Roman" panose="02020603050405020304" pitchFamily="18" charset="0"/>
                <a:cs typeface="Times New Roman" panose="02020603050405020304" pitchFamily="18" charset="0"/>
              </a:rPr>
              <a:t>Always operate mobile equipment from a safe location</a:t>
            </a:r>
            <a:r>
              <a:rPr lang="en-US" sz="1700" kern="0" dirty="0">
                <a:effectLst/>
                <a:latin typeface="Helvetica" panose="020B0604020202020204" pitchFamily="34" charset="0"/>
                <a:ea typeface="Times New Roman" panose="02020603050405020304" pitchFamily="18" charset="0"/>
                <a:cs typeface="Times New Roman" panose="02020603050405020304" pitchFamily="18" charset="0"/>
              </a:rPr>
              <a:t>.  Use the remote control or operate from within the operator’s compartment if available.</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300"/>
              </a:spcAft>
              <a:buSzPts val="1000"/>
              <a:buFont typeface="Symbol" panose="05050102010706020507" pitchFamily="18" charset="2"/>
              <a:buChar char=""/>
              <a:tabLst>
                <a:tab pos="457200" algn="l"/>
              </a:tabLst>
            </a:pPr>
            <a:r>
              <a:rPr lang="en-US" sz="1700" b="1" kern="0" dirty="0">
                <a:effectLst/>
                <a:latin typeface="Helvetica" panose="020B0604020202020204" pitchFamily="34" charset="0"/>
                <a:ea typeface="Times New Roman" panose="02020603050405020304" pitchFamily="18" charset="0"/>
                <a:cs typeface="Times New Roman" panose="02020603050405020304" pitchFamily="18" charset="0"/>
              </a:rPr>
              <a:t>Determine the proper working position to avoid pinch points and Red Zone areas</a:t>
            </a:r>
            <a:r>
              <a:rPr lang="en-US" sz="1700" kern="0" dirty="0">
                <a:effectLst/>
                <a:latin typeface="Helvetica" panose="020B0604020202020204" pitchFamily="34" charset="0"/>
                <a:ea typeface="Times New Roman" panose="02020603050405020304" pitchFamily="18" charset="0"/>
                <a:cs typeface="Times New Roman" panose="02020603050405020304" pitchFamily="18" charset="0"/>
              </a:rPr>
              <a:t>.</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700" b="1" kern="0" dirty="0">
                <a:effectLst/>
                <a:latin typeface="Helvetica" panose="020B0604020202020204" pitchFamily="34" charset="0"/>
                <a:ea typeface="Times New Roman" panose="02020603050405020304" pitchFamily="18" charset="0"/>
                <a:cs typeface="Times New Roman" panose="02020603050405020304" pitchFamily="18" charset="0"/>
              </a:rPr>
              <a:t>Train miners on the safety aspects and safe operating procedures</a:t>
            </a:r>
            <a:r>
              <a:rPr lang="en-US" sz="1700" kern="0" dirty="0">
                <a:effectLst/>
                <a:latin typeface="Helvetica" panose="020B0604020202020204" pitchFamily="34" charset="0"/>
                <a:ea typeface="Times New Roman" panose="02020603050405020304" pitchFamily="18" charset="0"/>
                <a:cs typeface="Times New Roman" panose="02020603050405020304" pitchFamily="18" charset="0"/>
              </a:rPr>
              <a:t> of mobile equipment before use.  Review and discuss pinch points and Red Zone locations</a:t>
            </a:r>
            <a:r>
              <a:rPr lang="en-US" sz="1100" kern="0" dirty="0">
                <a:effectLst/>
                <a:latin typeface="Helvetica" panose="020B0604020202020204" pitchFamily="34" charset="0"/>
                <a:ea typeface="Times New Roman" panose="02020603050405020304" pitchFamily="18"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5" name="TextBox 4">
            <a:extLst>
              <a:ext uri="{FF2B5EF4-FFF2-40B4-BE49-F238E27FC236}">
                <a16:creationId xmlns:a16="http://schemas.microsoft.com/office/drawing/2014/main" id="{F17B2D87-A5A6-3369-E8F3-F874F42D0B64}"/>
              </a:ext>
            </a:extLst>
          </p:cNvPr>
          <p:cNvSpPr txBox="1"/>
          <p:nvPr/>
        </p:nvSpPr>
        <p:spPr>
          <a:xfrm>
            <a:off x="6241409" y="125835"/>
            <a:ext cx="4009938" cy="369332"/>
          </a:xfrm>
          <a:prstGeom prst="rect">
            <a:avLst/>
          </a:prstGeom>
          <a:noFill/>
        </p:spPr>
        <p:txBody>
          <a:bodyPr wrap="square" rtlCol="0">
            <a:spAutoFit/>
          </a:bodyPr>
          <a:lstStyle/>
          <a:p>
            <a:r>
              <a:rPr lang="en-US" b="1" i="0">
                <a:solidFill>
                  <a:srgbClr val="212121"/>
                </a:solidFill>
                <a:effectLst/>
                <a:latin typeface="Source Sans Pro Web"/>
              </a:rPr>
              <a:t>Location: </a:t>
            </a:r>
            <a:r>
              <a:rPr lang="en-US" b="0" i="0">
                <a:solidFill>
                  <a:srgbClr val="212121"/>
                </a:solidFill>
                <a:effectLst/>
                <a:latin typeface="Source Sans Pro Web"/>
              </a:rPr>
              <a:t>Mcdowell, West Virginia</a:t>
            </a:r>
            <a:endParaRPr lang="en-US" dirty="0"/>
          </a:p>
        </p:txBody>
      </p:sp>
    </p:spTree>
    <p:extLst>
      <p:ext uri="{BB962C8B-B14F-4D97-AF65-F5344CB8AC3E}">
        <p14:creationId xmlns:p14="http://schemas.microsoft.com/office/powerpoint/2010/main" val="1123762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2824</Words>
  <Application>Microsoft Office PowerPoint</Application>
  <PresentationFormat>Widescreen</PresentationFormat>
  <Paragraphs>149</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Courier New</vt:lpstr>
      <vt:lpstr>Helvetica</vt:lpstr>
      <vt:lpstr>Merriweather</vt:lpstr>
      <vt:lpstr>Source Sans Pro Web</vt:lpstr>
      <vt:lpstr>Symbol</vt:lpstr>
      <vt:lpstr>Times New Roman</vt:lpstr>
      <vt:lpstr>Office Theme</vt:lpstr>
      <vt:lpstr>Fatal grams PowerPoint 2021-2022 Accidents </vt:lpstr>
      <vt:lpstr>PowerPoint Presentation</vt:lpstr>
      <vt:lpstr>MINE FATALITY – On November 5, 2022, a miner died when he was engulfed in a coal stockpile.  </vt:lpstr>
      <vt:lpstr>  MINE FATALITY – On October 22, 2022, a mine examiner drowned in an underground sump.  The mine examiner was assigned to start pumps in the area.  The float switch box was found open with exposed electrical conductors inside the box. </vt:lpstr>
      <vt:lpstr>  MINE FATALITY – On September 1, 2022, a roof bolter was electrocuted when he contacted a metal hook that became energized after it penetrated the 480-volt cable that supplied electrical power to a roof bolting machine. </vt:lpstr>
      <vt:lpstr>MINE FATALITY – On August 17, 2022, a general inside laborer died when he was caught between a supply car and its coupler.  The victim was sitting on the supply car which was coupled to a locomotive parked in a track spur.  The locomotive was struck by another locomotive pulling three loaded cars into the mine.  The impact knocked the victim off the supply car, killing him. </vt:lpstr>
      <vt:lpstr>MINE FATALITY – On March 20, 2022, a 33 year-old miner died when he was struck by a roof fall while moving a waterline outby the retreat mining section.  The intersection of the fall area was supported with five-foot fully grouted roof bolts and 10-foot cable bolts.  The roof fall was approximately 40 feet long, 18 feet wide, and five feet thick.  </vt:lpstr>
      <vt:lpstr>MINE FATALITY – On March 2, 2022, a miner was fatally injured when an overhang along the mine rib fell, striking the miner and pushing him against the canopy of a twin boom roof bolting machine.  The miner freed himself from the fall, but later died.   </vt:lpstr>
      <vt:lpstr>MINE FATALITY – On February 28, 2022, a contract miner died when he was crushed between the rib and a single boom face drill.  The victim was alongside the drill using the onboard tram lever controls when the accident occurred because the remote control was inoperable. </vt:lpstr>
      <vt:lpstr>MINE FATALITY – On January 14, 2022, a 44-year-old contract laborer with 13 years of total experience received fatal injuries when he fell 27 feet to a concrete surface.  At the time of the accident, the contractor was on a belt conveyor in a preparation plant and was working to replace a belt conveyor roller.  </vt:lpstr>
      <vt:lpstr>MINE FATALITY – On January 11, 2022, a 32 year-old miner died, while driving on a mine road, when a tree fell from a highwall onto the cab of his pickup truck. </vt:lpstr>
      <vt:lpstr>MINE FATALITY – On January 7, 2022, a 35 year-old continuous mining machine (CMM) operator was fatally injured when he was pinned between the remote controlled CMM and the coal rib.  </vt:lpstr>
      <vt:lpstr>MINE FATALITY – On December 4, 2021, a miner was performing maintenance duties on a continuous mining machine (CMM) when the raised CMM tail boom lowered, resulting in fatal crushing injuries to the miner. </vt:lpstr>
      <vt:lpstr>MINE FATALITY – On November 1, 2021, an electrician with 25 years of mining experience was fatally injured while traveling down a mine slope.  He lost control of a four-passenger rubber-tired personnel carrier, and the vehicle crashed at the bottom of the slope, pinning the victim underneath. </vt:lpstr>
      <vt:lpstr>MINE FATALITY – On October 19, 2021, a 58-year-old mechanic with 17 years of experience was fatally injured when the articulated haul truck bed collapsed on him while he performed maintenance on the truck.   </vt:lpstr>
      <vt:lpstr>MINE FATALITY – On August 11, 2021, a 53-year-old contract truck driver with ten years’ experience was fatally injured while conducting a pre-operational examination of a truck.  The rear wheels of the vehicle struck the truck driver when the truck rolled forward. </vt:lpstr>
      <vt:lpstr>MINE FATALITY - On Thursday, June 3, 2021, a 42-year-old section foreman was fatally injured when he was hit by a shuttle car. The victim was struck when he walked into the path of a loaded shuttle car that was traveling to the dump point.  </vt:lpstr>
      <vt:lpstr>MINE FATALITY – On June 2, 2021, a 26-year-old section foreman with five years of mining experience was pinned against a continuous mining machine by a piece of rib. The piece fell while he was installing a rib bolt with the machine mounted rib drill. </vt:lpstr>
      <vt:lpstr>MINE FATALITY – On May 14, 2021, a continuous mining machine operator was fatally injured when a piece of rock fell from the roof and struck him. The victim was working under unsupported roof in the Number 1 entry. </vt:lpstr>
      <vt:lpstr>MINE FATALITY – On Jan. 22, 2021, a shuttle car operator with 11 years of mining experience was in the operator’s compartment of his shuttle car, traveling through the last open crosscut, when a second shuttle car traveled through a ventilation curtain and struck his shuttle car. The corner of the second shuttle car entered the operator’s deck of the victim’s shuttle car. The operator was injured and passed away from the injuries on Feb. 21, 2021.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 grams PowerPoint 2021-2022 Accidents </dc:title>
  <dc:creator>Bell, Joshua B</dc:creator>
  <cp:lastModifiedBy>Craver, Leah M</cp:lastModifiedBy>
  <cp:revision>4</cp:revision>
  <dcterms:created xsi:type="dcterms:W3CDTF">2023-11-16T13:32:50Z</dcterms:created>
  <dcterms:modified xsi:type="dcterms:W3CDTF">2023-12-08T20:38:52Z</dcterms:modified>
</cp:coreProperties>
</file>